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30"/>
    <p:restoredTop sz="94687"/>
  </p:normalViewPr>
  <p:slideViewPr>
    <p:cSldViewPr snapToGrid="0" snapToObjects="1">
      <p:cViewPr varScale="1">
        <p:scale>
          <a:sx n="109" d="100"/>
          <a:sy n="109" d="100"/>
        </p:scale>
        <p:origin x="192" y="1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7B0FB0-97F1-7648-B77F-77FBE29782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FCA224-5D64-E54A-8743-D3285EC9BD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24D31-18A5-4441-8D08-063B291CD417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62CC7-69AF-B541-85CA-BB3385731E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499382-FD03-184F-BC7D-82DD8DF334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D88FC-A84E-1441-9694-A1DF94C81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14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A-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A-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A-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2C8D32-0309-224D-B9B9-E9202CD006D3}"/>
              </a:ext>
            </a:extLst>
          </p:cNvPr>
          <p:cNvSpPr txBox="1"/>
          <p:nvPr userDrawn="1"/>
        </p:nvSpPr>
        <p:spPr>
          <a:xfrm>
            <a:off x="1520792" y="6516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A-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A-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A-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A-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A-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A-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A-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A-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A-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Lattices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Appendix 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94F32-2A25-1E41-BE51-DEC637426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606D93D-0718-E744-95EF-4F339B25C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28C380B-2432-9841-83E7-8A7A45D1F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264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Lattices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Set </a:t>
            </a:r>
            <a:r>
              <a:rPr lang="en-US" i="1" dirty="0"/>
              <a:t>S</a:t>
            </a:r>
            <a:r>
              <a:rPr lang="en-US" dirty="0"/>
              <a:t>, relation </a:t>
            </a:r>
            <a:r>
              <a:rPr lang="en-US" i="1" dirty="0"/>
              <a:t>R</a:t>
            </a:r>
            <a:endParaRPr lang="en-US" dirty="0"/>
          </a:p>
          <a:p>
            <a:pPr lvl="1">
              <a:defRPr/>
            </a:pPr>
            <a:r>
              <a:rPr lang="en-US" i="1" dirty="0"/>
              <a:t>R</a:t>
            </a:r>
            <a:r>
              <a:rPr lang="en-US" dirty="0"/>
              <a:t> is reflexive, </a:t>
            </a:r>
            <a:r>
              <a:rPr lang="en-US" dirty="0" err="1"/>
              <a:t>antisymmetric</a:t>
            </a:r>
            <a:r>
              <a:rPr lang="en-US" dirty="0"/>
              <a:t>, transitive on elements of </a:t>
            </a:r>
            <a:r>
              <a:rPr lang="en-US" i="1" dirty="0"/>
              <a:t>S</a:t>
            </a:r>
            <a:endParaRPr lang="en-US" dirty="0"/>
          </a:p>
          <a:p>
            <a:pPr lvl="1">
              <a:defRPr/>
            </a:pPr>
            <a:r>
              <a:rPr lang="en-US" dirty="0"/>
              <a:t>For every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, there exists a greatest lower bound under </a:t>
            </a:r>
            <a:r>
              <a:rPr lang="en-US" i="1" dirty="0"/>
              <a:t>R</a:t>
            </a:r>
          </a:p>
          <a:p>
            <a:pPr lvl="1">
              <a:defRPr/>
            </a:pPr>
            <a:r>
              <a:rPr lang="en-US" dirty="0"/>
              <a:t>For every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 </a:t>
            </a:r>
            <a:r>
              <a:rPr lang="en-US" i="1" dirty="0"/>
              <a:t>S</a:t>
            </a:r>
            <a:r>
              <a:rPr lang="en-US" dirty="0"/>
              <a:t>, there exists a least upper bound under </a:t>
            </a:r>
            <a:r>
              <a:rPr lang="en-US" i="1" dirty="0"/>
              <a:t>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82FE4A-333C-054F-A081-81CC5C7C5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462C5E-B7C2-2141-8D67-5EF5A7657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5392F07-40EE-1B41-8ACA-D27B0640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729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9250" indent="-349250">
              <a:defRPr/>
            </a:pPr>
            <a:r>
              <a:rPr lang="en-US" i="1" dirty="0"/>
              <a:t>S</a:t>
            </a:r>
            <a:r>
              <a:rPr lang="en-US" dirty="0"/>
              <a:t> = { 0, 1, 2 }; </a:t>
            </a:r>
            <a:r>
              <a:rPr lang="en-US" i="1" dirty="0"/>
              <a:t>R</a:t>
            </a:r>
            <a:r>
              <a:rPr lang="en-US" dirty="0"/>
              <a:t> = </a:t>
            </a:r>
            <a:r>
              <a:rPr lang="en-US" dirty="0">
                <a:sym typeface="Symbol" charset="0"/>
              </a:rPr>
              <a:t>≤ is a lattice</a:t>
            </a:r>
          </a:p>
          <a:p>
            <a:pPr marL="739775" lvl="1" indent="-282575">
              <a:defRPr/>
            </a:pPr>
            <a:r>
              <a:rPr lang="en-US" i="1" dirty="0"/>
              <a:t>R</a:t>
            </a:r>
            <a:r>
              <a:rPr lang="en-US" dirty="0"/>
              <a:t> is clearly reflexive, </a:t>
            </a:r>
            <a:r>
              <a:rPr lang="en-US" dirty="0" err="1"/>
              <a:t>antisymmetric</a:t>
            </a:r>
            <a:r>
              <a:rPr lang="en-US" dirty="0"/>
              <a:t>, transitive on elements of </a:t>
            </a:r>
            <a:r>
              <a:rPr lang="en-US" i="1" dirty="0"/>
              <a:t>S</a:t>
            </a:r>
          </a:p>
          <a:p>
            <a:pPr marL="739775" lvl="1" indent="-282575">
              <a:defRPr/>
            </a:pPr>
            <a:r>
              <a:rPr lang="en-US" dirty="0"/>
              <a:t>Least upper bound of any two elements of </a:t>
            </a:r>
            <a:r>
              <a:rPr lang="en-US" i="1" dirty="0"/>
              <a:t>S</a:t>
            </a:r>
            <a:r>
              <a:rPr lang="en-US" dirty="0"/>
              <a:t> is the greater of the elements</a:t>
            </a:r>
          </a:p>
          <a:p>
            <a:pPr marL="739775" lvl="1" indent="-282575">
              <a:defRPr/>
            </a:pPr>
            <a:r>
              <a:rPr lang="en-US" dirty="0"/>
              <a:t>Greatest lower bound of any two elements of </a:t>
            </a:r>
            <a:r>
              <a:rPr lang="en-US" i="1" dirty="0"/>
              <a:t>S</a:t>
            </a:r>
            <a:r>
              <a:rPr lang="en-US" dirty="0"/>
              <a:t> is the lesser of the elements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7A3A27-ECCF-E14D-AFAF-BCDDC1D1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1160DB-83B2-E843-BB08-D9035F867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F01088C-3029-BF40-8DC1-A0EB98AB6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66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Picture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758064" y="3962400"/>
            <a:ext cx="3666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0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775326" y="2905780"/>
            <a:ext cx="3666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1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796610" y="1805055"/>
            <a:ext cx="3666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2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5941392" y="23282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5953427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430499" y="4810780"/>
            <a:ext cx="69833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Arrows represent </a:t>
            </a:r>
            <a:r>
              <a:rPr lang="en-US" sz="2800" dirty="0">
                <a:sym typeface="Symbol" charset="0"/>
              </a:rPr>
              <a:t>≤; this forms a total ordering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08EFAF-E4BE-7C4C-9209-8E637787B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CE5081-D296-C044-9715-0AB34BDC4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BB9BD24E-62EC-C942-9DFF-A58E3A981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74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817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>
                    <a:sym typeface="Symbol" charset="0"/>
                  </a:rPr>
                  <a:t>≤</a:t>
                </a:r>
                <a14:m>
                  <m:oMath xmlns:m="http://schemas.openxmlformats.org/officeDocument/2006/math">
                    <m:r>
                      <a:rPr lang="en-US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dirty="0"/>
                  <a:t> form a lattice</a:t>
                </a:r>
              </a:p>
              <a:p>
                <a:pPr lvl="1">
                  <a:defRPr/>
                </a:pPr>
                <a:r>
                  <a:rPr lang="en-US" dirty="0">
                    <a:sym typeface="Symbol" charset="0"/>
                  </a:rPr>
                  <a:t>≤</a:t>
                </a:r>
                <a14:m>
                  <m:oMath xmlns:m="http://schemas.openxmlformats.org/officeDocument/2006/math">
                    <m:r>
                      <a:rPr lang="en-US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reflexive, </a:t>
                </a:r>
                <a:r>
                  <a:rPr lang="en-US" dirty="0" err="1"/>
                  <a:t>antisymmetric</a:t>
                </a:r>
                <a:r>
                  <a:rPr lang="en-US" dirty="0"/>
                  <a:t>, and transitive</a:t>
                </a:r>
              </a:p>
              <a:p>
                <a:pPr lvl="2">
                  <a:defRPr/>
                </a:pPr>
                <a:r>
                  <a:rPr lang="en-US" dirty="0"/>
                  <a:t>Shown earlier</a:t>
                </a:r>
              </a:p>
              <a:p>
                <a:pPr lvl="1">
                  <a:defRPr/>
                </a:pPr>
                <a:r>
                  <a:rPr lang="en-US" dirty="0"/>
                  <a:t>Least upper bound for </a:t>
                </a:r>
                <a:r>
                  <a:rPr lang="en-US" i="1" dirty="0"/>
                  <a:t>a</a:t>
                </a:r>
                <a:r>
                  <a:rPr lang="en-US" dirty="0"/>
                  <a:t> and </a:t>
                </a:r>
                <a:r>
                  <a:rPr lang="en-US" i="1" dirty="0"/>
                  <a:t>b</a:t>
                </a:r>
                <a:r>
                  <a:rPr lang="en-US" dirty="0"/>
                  <a:t>: </a:t>
                </a:r>
              </a:p>
              <a:p>
                <a:pPr lvl="2">
                  <a:defRPr/>
                </a:pPr>
                <a:r>
                  <a:rPr lang="en-US" i="1" dirty="0" err="1"/>
                  <a:t>c</a:t>
                </a:r>
                <a:r>
                  <a:rPr lang="en-US" b="1" baseline="-25000" dirty="0" err="1"/>
                  <a:t>R</a:t>
                </a:r>
                <a:r>
                  <a:rPr lang="en-US" dirty="0"/>
                  <a:t> = max(</a:t>
                </a:r>
                <a:r>
                  <a:rPr lang="en-US" i="1" dirty="0" err="1"/>
                  <a:t>a</a:t>
                </a:r>
                <a:r>
                  <a:rPr lang="en-US" b="1" baseline="-25000" dirty="0" err="1"/>
                  <a:t>R</a:t>
                </a:r>
                <a:r>
                  <a:rPr lang="en-US" dirty="0"/>
                  <a:t>, </a:t>
                </a:r>
                <a:r>
                  <a:rPr lang="en-US" i="1" dirty="0" err="1"/>
                  <a:t>b</a:t>
                </a:r>
                <a:r>
                  <a:rPr lang="en-US" b="1" baseline="-25000" dirty="0" err="1"/>
                  <a:t>R</a:t>
                </a:r>
                <a:r>
                  <a:rPr lang="en-US" dirty="0"/>
                  <a:t>), </a:t>
                </a:r>
                <a:r>
                  <a:rPr lang="en-US" i="1" dirty="0" err="1"/>
                  <a:t>c</a:t>
                </a:r>
                <a:r>
                  <a:rPr lang="en-US" b="1" baseline="-25000" dirty="0" err="1"/>
                  <a:t>I</a:t>
                </a:r>
                <a:r>
                  <a:rPr lang="en-US" dirty="0"/>
                  <a:t> = max(</a:t>
                </a:r>
                <a:r>
                  <a:rPr lang="en-US" i="1" dirty="0" err="1"/>
                  <a:t>a</a:t>
                </a:r>
                <a:r>
                  <a:rPr lang="en-US" b="1" baseline="-25000" dirty="0" err="1"/>
                  <a:t>I</a:t>
                </a:r>
                <a:r>
                  <a:rPr lang="en-US" dirty="0"/>
                  <a:t>, </a:t>
                </a:r>
                <a:r>
                  <a:rPr lang="en-US" i="1" dirty="0" err="1"/>
                  <a:t>b</a:t>
                </a:r>
                <a:r>
                  <a:rPr lang="en-US" b="1" baseline="-25000" dirty="0" err="1"/>
                  <a:t>I</a:t>
                </a:r>
                <a:r>
                  <a:rPr lang="en-US" dirty="0"/>
                  <a:t>); then </a:t>
                </a:r>
                <a:r>
                  <a:rPr lang="en-US" i="1" dirty="0"/>
                  <a:t>c</a:t>
                </a:r>
                <a:r>
                  <a:rPr lang="en-US" dirty="0"/>
                  <a:t> = </a:t>
                </a:r>
                <a:r>
                  <a:rPr lang="en-US" i="1" dirty="0" err="1"/>
                  <a:t>c</a:t>
                </a:r>
                <a:r>
                  <a:rPr lang="en-US" b="1" baseline="-25000" dirty="0" err="1"/>
                  <a:t>R</a:t>
                </a:r>
                <a:r>
                  <a:rPr lang="en-US" dirty="0"/>
                  <a:t> + </a:t>
                </a:r>
                <a:r>
                  <a:rPr lang="en-US" i="1" dirty="0" err="1"/>
                  <a:t>c</a:t>
                </a:r>
                <a:r>
                  <a:rPr lang="en-US" b="1" baseline="-25000" dirty="0" err="1"/>
                  <a:t>I</a:t>
                </a:r>
                <a:r>
                  <a:rPr lang="en-US" i="1" dirty="0" err="1"/>
                  <a:t>i</a:t>
                </a:r>
                <a:endParaRPr lang="en-US" dirty="0"/>
              </a:p>
              <a:p>
                <a:pPr lvl="1">
                  <a:defRPr/>
                </a:pPr>
                <a:r>
                  <a:rPr lang="en-US" dirty="0"/>
                  <a:t>Greatest lower bound for </a:t>
                </a:r>
                <a:r>
                  <a:rPr lang="en-US" i="1" dirty="0"/>
                  <a:t>a</a:t>
                </a:r>
                <a:r>
                  <a:rPr lang="en-US" dirty="0"/>
                  <a:t> and </a:t>
                </a:r>
                <a:r>
                  <a:rPr lang="en-US" i="1" dirty="0"/>
                  <a:t>b</a:t>
                </a:r>
                <a:r>
                  <a:rPr lang="en-US" dirty="0"/>
                  <a:t>: </a:t>
                </a:r>
              </a:p>
              <a:p>
                <a:pPr lvl="2">
                  <a:defRPr/>
                </a:pPr>
                <a:r>
                  <a:rPr lang="en-US" i="1" dirty="0" err="1"/>
                  <a:t>c</a:t>
                </a:r>
                <a:r>
                  <a:rPr lang="en-US" b="1" baseline="-25000" dirty="0" err="1"/>
                  <a:t>R</a:t>
                </a:r>
                <a:r>
                  <a:rPr lang="en-US" dirty="0"/>
                  <a:t> = min(</a:t>
                </a:r>
                <a:r>
                  <a:rPr lang="en-US" i="1" dirty="0" err="1"/>
                  <a:t>a</a:t>
                </a:r>
                <a:r>
                  <a:rPr lang="en-US" b="1" baseline="-25000" dirty="0" err="1"/>
                  <a:t>R</a:t>
                </a:r>
                <a:r>
                  <a:rPr lang="en-US" dirty="0"/>
                  <a:t>, </a:t>
                </a:r>
                <a:r>
                  <a:rPr lang="en-US" i="1" dirty="0" err="1"/>
                  <a:t>b</a:t>
                </a:r>
                <a:r>
                  <a:rPr lang="en-US" b="1" baseline="-25000" dirty="0" err="1"/>
                  <a:t>R</a:t>
                </a:r>
                <a:r>
                  <a:rPr lang="en-US" dirty="0"/>
                  <a:t>), </a:t>
                </a:r>
                <a:r>
                  <a:rPr lang="en-US" i="1" dirty="0" err="1"/>
                  <a:t>c</a:t>
                </a:r>
                <a:r>
                  <a:rPr lang="en-US" b="1" baseline="-25000" dirty="0" err="1"/>
                  <a:t>I</a:t>
                </a:r>
                <a:r>
                  <a:rPr lang="en-US" dirty="0"/>
                  <a:t> = min(</a:t>
                </a:r>
                <a:r>
                  <a:rPr lang="en-US" i="1" dirty="0" err="1"/>
                  <a:t>a</a:t>
                </a:r>
                <a:r>
                  <a:rPr lang="en-US" b="1" baseline="-25000" dirty="0" err="1"/>
                  <a:t>I</a:t>
                </a:r>
                <a:r>
                  <a:rPr lang="en-US" dirty="0"/>
                  <a:t>, </a:t>
                </a:r>
                <a:r>
                  <a:rPr lang="en-US" i="1" dirty="0" err="1"/>
                  <a:t>b</a:t>
                </a:r>
                <a:r>
                  <a:rPr lang="en-US" b="1" baseline="-25000" dirty="0" err="1"/>
                  <a:t>I</a:t>
                </a:r>
                <a:r>
                  <a:rPr lang="en-US" dirty="0"/>
                  <a:t>); then </a:t>
                </a:r>
                <a:r>
                  <a:rPr lang="en-US" i="1" dirty="0"/>
                  <a:t>c</a:t>
                </a:r>
                <a:r>
                  <a:rPr lang="en-US" dirty="0"/>
                  <a:t> = </a:t>
                </a:r>
                <a:r>
                  <a:rPr lang="en-US" i="1" dirty="0" err="1"/>
                  <a:t>c</a:t>
                </a:r>
                <a:r>
                  <a:rPr lang="en-US" b="1" baseline="-25000" dirty="0" err="1"/>
                  <a:t>R</a:t>
                </a:r>
                <a:r>
                  <a:rPr lang="en-US" dirty="0"/>
                  <a:t> + </a:t>
                </a:r>
                <a:r>
                  <a:rPr lang="en-US" i="1" dirty="0" err="1"/>
                  <a:t>c</a:t>
                </a:r>
                <a:r>
                  <a:rPr lang="en-US" b="1" baseline="-25000" dirty="0" err="1"/>
                  <a:t>I</a:t>
                </a:r>
                <a:r>
                  <a:rPr lang="en-US" i="1" dirty="0" err="1"/>
                  <a:t>i</a:t>
                </a:r>
                <a:endParaRPr lang="en-US" i="1" dirty="0"/>
              </a:p>
            </p:txBody>
          </p:sp>
        </mc:Choice>
        <mc:Fallback>
          <p:sp>
            <p:nvSpPr>
              <p:cNvPr id="17817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965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4F02D3-33ED-474C-BE90-4EB6EDF2A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182346-FEB8-E548-8733-5DC9F162C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662A282-772A-CE43-8582-9E9644023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1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 charset="0"/>
              </a:rPr>
              <a:t>Picture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887182" y="3505200"/>
            <a:ext cx="8130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1+5</a:t>
            </a:r>
            <a:r>
              <a:rPr lang="en-US" sz="2800" i="1" dirty="0"/>
              <a:t>i</a:t>
            </a:r>
            <a:endParaRPr lang="en-US" sz="2800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706582" y="3505200"/>
            <a:ext cx="8130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2+4</a:t>
            </a:r>
            <a:r>
              <a:rPr lang="en-US" sz="2800" i="1" dirty="0"/>
              <a:t>i</a:t>
            </a:r>
            <a:endParaRPr lang="en-US" sz="280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326251" y="4866620"/>
            <a:ext cx="8130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1+4</a:t>
            </a:r>
            <a:r>
              <a:rPr lang="en-US" sz="2800" i="1" dirty="0"/>
              <a:t>i</a:t>
            </a:r>
            <a:endParaRPr lang="en-US" sz="2800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326251" y="2024390"/>
            <a:ext cx="8130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dirty="0"/>
              <a:t>2+5</a:t>
            </a:r>
            <a:r>
              <a:rPr lang="en-US" sz="2800" i="1" dirty="0"/>
              <a:t>i</a:t>
            </a:r>
            <a:endParaRPr lang="en-US" sz="2800" dirty="0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H="1">
            <a:off x="4293703" y="2547610"/>
            <a:ext cx="1032547" cy="9575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6139293" y="2547610"/>
            <a:ext cx="973810" cy="9575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6139293" y="4028420"/>
            <a:ext cx="97381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4293703" y="402842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741503" y="2547610"/>
            <a:ext cx="0" cy="22529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 Box 11"/>
              <p:cNvSpPr txBox="1">
                <a:spLocks noChangeArrowheads="1"/>
              </p:cNvSpPr>
              <p:nvPr/>
            </p:nvSpPr>
            <p:spPr bwMode="auto">
              <a:xfrm>
                <a:off x="4164225" y="5629956"/>
                <a:ext cx="3117456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800" dirty="0"/>
                  <a:t>Arrows represent </a:t>
                </a:r>
                <a:r>
                  <a:rPr lang="en-US" sz="2800" dirty="0">
                    <a:sym typeface="Symbol" charset="0"/>
                  </a:rPr>
                  <a:t>≤</a:t>
                </a:r>
                <a14:m>
                  <m:oMath xmlns:m="http://schemas.openxmlformats.org/officeDocument/2006/math">
                    <m:r>
                      <a:rPr lang="en-US" sz="2800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endParaRPr lang="en-US" sz="2800" b="1" baseline="-25000" dirty="0">
                  <a:sym typeface="Symbol" charset="0"/>
                </a:endParaRPr>
              </a:p>
            </p:txBody>
          </p:sp>
        </mc:Choice>
        <mc:Fallback>
          <p:sp>
            <p:nvSpPr>
              <p:cNvPr id="17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64225" y="5629956"/>
                <a:ext cx="3117456" cy="523220"/>
              </a:xfrm>
              <a:prstGeom prst="rect">
                <a:avLst/>
              </a:prstGeom>
              <a:blipFill>
                <a:blip r:embed="rId2"/>
                <a:stretch>
                  <a:fillRect l="-4065" t="-9302" b="-279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8910E7-3FD8-F442-A15C-866148A92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DCDBAC-679A-2643-BD3F-EF2DF0C9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25723CB7-ABFF-8245-A02D-8EFCFAAC4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644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337050" algn="l"/>
                <a:tab pos="4630738" algn="l"/>
              </a:tabLst>
              <a:defRPr/>
            </a:pPr>
            <a:r>
              <a:rPr lang="en-US" dirty="0"/>
              <a:t>Overview</a:t>
            </a:r>
          </a:p>
          <a:p>
            <a:pPr>
              <a:tabLst>
                <a:tab pos="4337050" algn="l"/>
                <a:tab pos="4630738" algn="l"/>
              </a:tabLst>
              <a:defRPr/>
            </a:pPr>
            <a:r>
              <a:rPr lang="en-US" dirty="0"/>
              <a:t>Definitions</a:t>
            </a:r>
          </a:p>
          <a:p>
            <a:pPr>
              <a:tabLst>
                <a:tab pos="4337050" algn="l"/>
                <a:tab pos="4630738" algn="l"/>
              </a:tabLst>
              <a:defRPr/>
            </a:pPr>
            <a:r>
              <a:rPr lang="en-US" dirty="0"/>
              <a:t>Lattices</a:t>
            </a:r>
          </a:p>
          <a:p>
            <a:pPr>
              <a:tabLst>
                <a:tab pos="4337050" algn="l"/>
                <a:tab pos="4630738" algn="l"/>
              </a:tabLst>
              <a:defRPr/>
            </a:pPr>
            <a:r>
              <a:rPr lang="en-US" dirty="0"/>
              <a:t>Examples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A26F9B-5495-7341-8F7D-1C88E7D5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4955D93-CEF4-2246-AD30-504BDC61A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B11FD57-6A23-6F41-83C3-B1583E403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03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Lattices used to analyze several models</a:t>
            </a:r>
          </a:p>
          <a:p>
            <a:pPr lvl="1">
              <a:defRPr/>
            </a:pPr>
            <a:r>
              <a:rPr lang="en-US" dirty="0"/>
              <a:t>Bell-</a:t>
            </a:r>
            <a:r>
              <a:rPr lang="en-US" dirty="0" err="1"/>
              <a:t>LaPadula</a:t>
            </a:r>
            <a:r>
              <a:rPr lang="en-US" dirty="0"/>
              <a:t> confidentiality model</a:t>
            </a:r>
          </a:p>
          <a:p>
            <a:pPr lvl="1">
              <a:defRPr/>
            </a:pPr>
            <a:r>
              <a:rPr lang="en-US" dirty="0" err="1"/>
              <a:t>Biba</a:t>
            </a:r>
            <a:r>
              <a:rPr lang="en-US" dirty="0"/>
              <a:t> integrity model</a:t>
            </a:r>
          </a:p>
          <a:p>
            <a:pPr>
              <a:defRPr/>
            </a:pPr>
            <a:r>
              <a:rPr lang="en-US" dirty="0"/>
              <a:t>A lattice consists of a set and a relation</a:t>
            </a:r>
          </a:p>
          <a:p>
            <a:pPr>
              <a:defRPr/>
            </a:pPr>
            <a:r>
              <a:rPr lang="en-US" dirty="0"/>
              <a:t>Relation must partially order set</a:t>
            </a:r>
          </a:p>
          <a:p>
            <a:pPr lvl="1">
              <a:defRPr/>
            </a:pPr>
            <a:r>
              <a:rPr lang="en-US" dirty="0"/>
              <a:t>Relation orders some, but not all, elements of set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0DA97E-909D-114A-9176-986C1C480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68C24-5E44-3B49-834D-8B8B5244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A3EF883-8989-9847-ACA7-8B9878BFA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92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Sets and Relations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i="1" dirty="0"/>
              <a:t>S</a:t>
            </a:r>
            <a:r>
              <a:rPr lang="en-US" dirty="0"/>
              <a:t> set, </a:t>
            </a:r>
            <a:r>
              <a:rPr lang="en-US" i="1" dirty="0"/>
              <a:t>R</a:t>
            </a:r>
            <a:r>
              <a:rPr lang="en-US" dirty="0"/>
              <a:t>:</a:t>
            </a:r>
            <a:r>
              <a:rPr lang="en-US" i="1" dirty="0"/>
              <a:t> S </a:t>
            </a:r>
            <a:r>
              <a:rPr lang="en-US" dirty="0">
                <a:sym typeface="Symbol" charset="0"/>
              </a:rPr>
              <a:t> </a:t>
            </a:r>
            <a:r>
              <a:rPr lang="en-US" i="1" dirty="0"/>
              <a:t>S</a:t>
            </a:r>
            <a:r>
              <a:rPr lang="en-US" dirty="0"/>
              <a:t> relation</a:t>
            </a:r>
          </a:p>
          <a:p>
            <a:pPr lvl="1">
              <a:defRPr/>
            </a:pPr>
            <a:r>
              <a:rPr lang="en-US" dirty="0"/>
              <a:t>If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, and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en-US" dirty="0">
                <a:sym typeface="Symbol" charset="0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, write </a:t>
            </a:r>
            <a:r>
              <a:rPr lang="en-US" i="1" dirty="0" err="1"/>
              <a:t>aRb</a:t>
            </a:r>
            <a:endParaRPr lang="en-US" i="1" dirty="0"/>
          </a:p>
          <a:p>
            <a:pPr>
              <a:defRPr/>
            </a:pPr>
            <a:r>
              <a:rPr lang="en-US" dirty="0"/>
              <a:t>Example</a:t>
            </a:r>
          </a:p>
          <a:p>
            <a:pPr lvl="1">
              <a:defRPr/>
            </a:pPr>
            <a:r>
              <a:rPr lang="en-US" i="1" dirty="0"/>
              <a:t>I</a:t>
            </a:r>
            <a:r>
              <a:rPr lang="en-US" dirty="0"/>
              <a:t> = { 1, 2, 3 }; </a:t>
            </a:r>
            <a:r>
              <a:rPr lang="en-US" i="1" dirty="0"/>
              <a:t>R</a:t>
            </a:r>
            <a:r>
              <a:rPr lang="en-US" dirty="0"/>
              <a:t> is </a:t>
            </a:r>
            <a:r>
              <a:rPr lang="en-US" dirty="0">
                <a:sym typeface="Symbol" charset="0"/>
              </a:rPr>
              <a:t>≤</a:t>
            </a:r>
          </a:p>
          <a:p>
            <a:pPr lvl="1">
              <a:defRPr/>
            </a:pPr>
            <a:r>
              <a:rPr lang="en-US" i="1" dirty="0">
                <a:sym typeface="Symbol" charset="0"/>
              </a:rPr>
              <a:t>R</a:t>
            </a:r>
            <a:r>
              <a:rPr lang="en-US" dirty="0">
                <a:sym typeface="Symbol" charset="0"/>
              </a:rPr>
              <a:t> = { (1, 1), (1, 2), (1, 3), (2, 2), (2, 3), (3, 3) }</a:t>
            </a:r>
          </a:p>
          <a:p>
            <a:pPr lvl="1">
              <a:defRPr/>
            </a:pPr>
            <a:r>
              <a:rPr lang="en-US" dirty="0">
                <a:sym typeface="Symbol" charset="0"/>
              </a:rPr>
              <a:t>So we write 1 ≤ 2 and 3 ≤ 3 but not 3 ≤ 2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39FF2-4EDC-9B40-B345-5F42AC81B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DCB9D2-F17E-F042-BF3E-3C73C701B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36E65F9-0187-4745-BB3F-7AB57A81E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854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 Properties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Reflexive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For all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 err="1"/>
              <a:t>aRa</a:t>
            </a:r>
            <a:endParaRPr lang="en-US" dirty="0"/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On </a:t>
            </a:r>
            <a:r>
              <a:rPr lang="en-US" i="1" dirty="0"/>
              <a:t>I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≤ is reflexive as 1 ≤ 1, 2 ≤ 2, 3 ≤ 3</a:t>
            </a:r>
          </a:p>
          <a:p>
            <a:pPr>
              <a:lnSpc>
                <a:spcPct val="90000"/>
              </a:lnSpc>
              <a:defRPr/>
            </a:pPr>
            <a:r>
              <a:rPr lang="en-US" dirty="0" err="1">
                <a:sym typeface="Symbol" charset="0"/>
              </a:rPr>
              <a:t>Antisymmetric</a:t>
            </a:r>
            <a:endParaRPr lang="en-US" dirty="0">
              <a:sym typeface="Symbol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For all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 err="1"/>
              <a:t>aRb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</a:t>
            </a:r>
            <a:r>
              <a:rPr lang="en-US" dirty="0"/>
              <a:t> </a:t>
            </a:r>
            <a:r>
              <a:rPr lang="en-US" i="1" dirty="0" err="1"/>
              <a:t>bRa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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= </a:t>
            </a:r>
            <a:r>
              <a:rPr lang="en-US" i="1" dirty="0"/>
              <a:t>b</a:t>
            </a:r>
            <a:endParaRPr lang="en-US" dirty="0"/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On </a:t>
            </a:r>
            <a:r>
              <a:rPr lang="en-US" i="1" dirty="0"/>
              <a:t>I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≤ is </a:t>
            </a:r>
            <a:r>
              <a:rPr lang="en-US" dirty="0" err="1">
                <a:sym typeface="Symbol" charset="0"/>
              </a:rPr>
              <a:t>antisymmetric</a:t>
            </a:r>
            <a:r>
              <a:rPr lang="en-US" dirty="0">
                <a:sym typeface="Symbol" charset="0"/>
              </a:rPr>
              <a:t> as 1 ≤ </a:t>
            </a:r>
            <a:r>
              <a:rPr lang="en-US" i="1" dirty="0">
                <a:sym typeface="Symbol" charset="0"/>
              </a:rPr>
              <a:t>x</a:t>
            </a:r>
            <a:r>
              <a:rPr lang="en-US" dirty="0">
                <a:sym typeface="Symbol" charset="0"/>
              </a:rPr>
              <a:t> and </a:t>
            </a:r>
            <a:r>
              <a:rPr lang="en-US" i="1" dirty="0">
                <a:sym typeface="Symbol" charset="0"/>
              </a:rPr>
              <a:t>x </a:t>
            </a:r>
            <a:r>
              <a:rPr lang="en-US" dirty="0">
                <a:sym typeface="Symbol" charset="0"/>
              </a:rPr>
              <a:t>≤ 1 means </a:t>
            </a:r>
            <a:r>
              <a:rPr lang="en-US" i="1" dirty="0">
                <a:sym typeface="Symbol" charset="0"/>
              </a:rPr>
              <a:t>x</a:t>
            </a:r>
            <a:r>
              <a:rPr lang="en-US" dirty="0">
                <a:sym typeface="Symbol" charset="0"/>
              </a:rPr>
              <a:t> = 1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sym typeface="Symbol" charset="0"/>
              </a:rPr>
              <a:t>Transitive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For all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 err="1"/>
              <a:t>aRb</a:t>
            </a:r>
            <a:r>
              <a:rPr lang="en-US" dirty="0"/>
              <a:t>  </a:t>
            </a:r>
            <a:r>
              <a:rPr lang="en-US" dirty="0">
                <a:sym typeface="Symbol" charset="0"/>
              </a:rPr>
              <a:t></a:t>
            </a:r>
            <a:r>
              <a:rPr lang="en-US" dirty="0"/>
              <a:t> </a:t>
            </a:r>
            <a:r>
              <a:rPr lang="en-US" i="1" dirty="0" err="1"/>
              <a:t>bRc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</a:t>
            </a:r>
            <a:r>
              <a:rPr lang="en-US" dirty="0"/>
              <a:t> </a:t>
            </a:r>
            <a:r>
              <a:rPr lang="en-US" i="1" dirty="0" err="1"/>
              <a:t>aRc</a:t>
            </a:r>
            <a:endParaRPr lang="en-US" dirty="0"/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On </a:t>
            </a:r>
            <a:r>
              <a:rPr lang="en-US" i="1" dirty="0"/>
              <a:t>I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≤ is transitive as 1 ≤ 2 and 2 ≤ 3 means 1 ≤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E4A3D5-E3F5-0D44-878F-CDD97E2F9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98922A-C10E-E54F-B8B7-CAF8E034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C01FE17-4710-FF47-863C-3FBAEACC0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2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691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set of complex numbers</a:t>
                </a:r>
              </a:p>
              <a:p>
                <a:pPr>
                  <a:defRPr/>
                </a:pPr>
                <a:r>
                  <a:rPr lang="en-US" i="1" dirty="0"/>
                  <a:t>a</a:t>
                </a:r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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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 = </a:t>
                </a:r>
                <a:r>
                  <a:rPr lang="en-US" i="1" dirty="0" err="1"/>
                  <a:t>a</a:t>
                </a:r>
                <a:r>
                  <a:rPr lang="en-US" b="1" baseline="-25000" dirty="0" err="1"/>
                  <a:t>R</a:t>
                </a:r>
                <a:r>
                  <a:rPr lang="en-US" dirty="0"/>
                  <a:t> + </a:t>
                </a:r>
                <a:r>
                  <a:rPr lang="en-US" i="1" dirty="0" err="1"/>
                  <a:t>a</a:t>
                </a:r>
                <a:r>
                  <a:rPr lang="en-US" b="1" baseline="-25000" dirty="0" err="1"/>
                  <a:t>I</a:t>
                </a:r>
                <a:r>
                  <a:rPr lang="en-US" i="1" dirty="0" err="1"/>
                  <a:t>i</a:t>
                </a:r>
                <a:r>
                  <a:rPr lang="en-US" dirty="0"/>
                  <a:t>, where </a:t>
                </a:r>
                <a:r>
                  <a:rPr lang="en-US" i="1" dirty="0" err="1"/>
                  <a:t>a</a:t>
                </a:r>
                <a:r>
                  <a:rPr lang="en-US" b="1" baseline="-25000" dirty="0" err="1"/>
                  <a:t>R</a:t>
                </a:r>
                <a:r>
                  <a:rPr lang="en-US" dirty="0"/>
                  <a:t>, </a:t>
                </a:r>
                <a:r>
                  <a:rPr lang="en-US" i="1" dirty="0" err="1"/>
                  <a:t>a</a:t>
                </a:r>
                <a:r>
                  <a:rPr lang="en-US" b="1" baseline="-25000" dirty="0" err="1"/>
                  <a:t>I</a:t>
                </a:r>
                <a:r>
                  <a:rPr lang="en-US" i="1" baseline="-25000" dirty="0"/>
                  <a:t> </a:t>
                </a:r>
                <a:r>
                  <a:rPr lang="en-US" dirty="0"/>
                  <a:t>integers</a:t>
                </a:r>
              </a:p>
              <a:p>
                <a:pPr>
                  <a:defRPr/>
                </a:pPr>
                <a:r>
                  <a:rPr lang="en-US" i="1" dirty="0"/>
                  <a:t>a</a:t>
                </a:r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≤</a:t>
                </a:r>
                <a:r>
                  <a:rPr lang="en-US" b="1" baseline="-25000" dirty="0"/>
                  <a:t>C</a:t>
                </a:r>
                <a:r>
                  <a:rPr lang="en-US" dirty="0"/>
                  <a:t> </a:t>
                </a:r>
                <a:r>
                  <a:rPr lang="en-US" i="1" dirty="0"/>
                  <a:t>b</a:t>
                </a:r>
                <a:r>
                  <a:rPr lang="en-US" dirty="0"/>
                  <a:t> if, and only if, </a:t>
                </a:r>
                <a:r>
                  <a:rPr lang="en-US" i="1" dirty="0" err="1"/>
                  <a:t>a</a:t>
                </a:r>
                <a:r>
                  <a:rPr lang="en-US" b="1" baseline="-25000" dirty="0" err="1"/>
                  <a:t>R</a:t>
                </a:r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≤</a:t>
                </a:r>
                <a:r>
                  <a:rPr lang="en-US" dirty="0"/>
                  <a:t> </a:t>
                </a:r>
                <a:r>
                  <a:rPr lang="en-US" i="1" dirty="0" err="1"/>
                  <a:t>b</a:t>
                </a:r>
                <a:r>
                  <a:rPr lang="en-US" b="1" baseline="-25000" dirty="0" err="1"/>
                  <a:t>R</a:t>
                </a:r>
                <a:r>
                  <a:rPr lang="en-US" dirty="0"/>
                  <a:t> and </a:t>
                </a:r>
                <a:r>
                  <a:rPr lang="en-US" i="1" dirty="0" err="1"/>
                  <a:t>a</a:t>
                </a:r>
                <a:r>
                  <a:rPr lang="en-US" b="1" baseline="-25000" dirty="0" err="1"/>
                  <a:t>I</a:t>
                </a:r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≤ </a:t>
                </a:r>
                <a:r>
                  <a:rPr lang="en-US" i="1" dirty="0" err="1"/>
                  <a:t>b</a:t>
                </a:r>
                <a:r>
                  <a:rPr lang="en-US" b="1" baseline="-25000" dirty="0" err="1"/>
                  <a:t>I</a:t>
                </a:r>
                <a:endParaRPr lang="en-US" b="1" dirty="0"/>
              </a:p>
              <a:p>
                <a:pPr>
                  <a:defRPr/>
                </a:pPr>
                <a:r>
                  <a:rPr lang="en-US" i="1" dirty="0"/>
                  <a:t>a</a:t>
                </a:r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≤</a:t>
                </a:r>
                <a:r>
                  <a:rPr lang="en-US" b="1" baseline="-25000" dirty="0"/>
                  <a:t>C</a:t>
                </a:r>
                <a:r>
                  <a:rPr lang="en-US" dirty="0"/>
                  <a:t> </a:t>
                </a:r>
                <a:r>
                  <a:rPr lang="en-US" i="1" dirty="0"/>
                  <a:t>b</a:t>
                </a:r>
                <a:r>
                  <a:rPr lang="en-US" dirty="0"/>
                  <a:t> is reflexive, </a:t>
                </a:r>
                <a:r>
                  <a:rPr lang="en-US" dirty="0" err="1"/>
                  <a:t>antisymmetric</a:t>
                </a:r>
                <a:r>
                  <a:rPr lang="en-US" dirty="0"/>
                  <a:t>, transitive</a:t>
                </a:r>
              </a:p>
              <a:p>
                <a:pPr lvl="1">
                  <a:defRPr/>
                </a:pPr>
                <a:r>
                  <a:rPr lang="en-US" dirty="0"/>
                  <a:t>As </a:t>
                </a:r>
                <a:r>
                  <a:rPr lang="en-US" dirty="0">
                    <a:sym typeface="Symbol" charset="0"/>
                  </a:rPr>
                  <a:t>≤</a:t>
                </a:r>
                <a:r>
                  <a:rPr lang="en-US" dirty="0"/>
                  <a:t> is over integers, and </a:t>
                </a:r>
                <a:r>
                  <a:rPr lang="en-US" i="1" dirty="0" err="1"/>
                  <a:t>a</a:t>
                </a:r>
                <a:r>
                  <a:rPr lang="en-US" b="1" baseline="-25000" dirty="0" err="1"/>
                  <a:t>R</a:t>
                </a:r>
                <a:r>
                  <a:rPr lang="en-US" dirty="0"/>
                  <a:t> , </a:t>
                </a:r>
                <a:r>
                  <a:rPr lang="en-US" i="1" dirty="0" err="1"/>
                  <a:t>a</a:t>
                </a:r>
                <a:r>
                  <a:rPr lang="en-US" b="1" baseline="-25000" dirty="0" err="1"/>
                  <a:t>I</a:t>
                </a:r>
                <a:r>
                  <a:rPr lang="en-US" i="1" baseline="-25000" dirty="0"/>
                  <a:t> </a:t>
                </a:r>
                <a:r>
                  <a:rPr lang="en-US" dirty="0"/>
                  <a:t>are integers</a:t>
                </a:r>
              </a:p>
            </p:txBody>
          </p:sp>
        </mc:Choice>
        <mc:Fallback>
          <p:sp>
            <p:nvSpPr>
              <p:cNvPr id="16691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965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F3F909-A402-6D40-8EB8-88D22018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8FFC64-88F3-4145-A85F-A9C0787B6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8B2E180-B4B8-4847-9AA2-E543C0729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78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Ordering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896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defRPr/>
                </a:pPr>
                <a:r>
                  <a:rPr lang="en-US" dirty="0"/>
                  <a:t>Relation </a:t>
                </a:r>
                <a:r>
                  <a:rPr lang="en-US" i="1" dirty="0"/>
                  <a:t>R</a:t>
                </a:r>
                <a:r>
                  <a:rPr lang="en-US" dirty="0"/>
                  <a:t> orders some members of set </a:t>
                </a:r>
                <a:r>
                  <a:rPr lang="en-US" i="1" dirty="0"/>
                  <a:t>S</a:t>
                </a:r>
                <a:endParaRPr lang="en-US" dirty="0"/>
              </a:p>
              <a:p>
                <a:pPr lvl="1">
                  <a:defRPr/>
                </a:pPr>
                <a:r>
                  <a:rPr lang="en-US" dirty="0"/>
                  <a:t>If all ordered, it</a:t>
                </a:r>
                <a:r>
                  <a:rPr lang="en-US" altLang="ja-JP" dirty="0">
                    <a:latin typeface="Arial"/>
                  </a:rPr>
                  <a:t>’</a:t>
                </a:r>
                <a:r>
                  <a:rPr lang="en-US" dirty="0"/>
                  <a:t>s a total ordering</a:t>
                </a:r>
              </a:p>
              <a:p>
                <a:pPr>
                  <a:defRPr/>
                </a:pPr>
                <a:r>
                  <a:rPr lang="en-US" dirty="0"/>
                  <a:t>Example</a:t>
                </a:r>
              </a:p>
              <a:p>
                <a:pPr lvl="1">
                  <a:defRPr/>
                </a:pPr>
                <a:r>
                  <a:rPr lang="en-US" dirty="0">
                    <a:sym typeface="Symbol" charset="0"/>
                  </a:rPr>
                  <a:t>≤</a:t>
                </a:r>
                <a:r>
                  <a:rPr lang="en-US" dirty="0"/>
                  <a:t> on integers is total ordering</a:t>
                </a:r>
              </a:p>
              <a:p>
                <a:pPr lvl="1">
                  <a:defRPr/>
                </a:pPr>
                <a:r>
                  <a:rPr lang="en-US" dirty="0">
                    <a:sym typeface="Symbol" charset="0"/>
                  </a:rPr>
                  <a:t>≤</a:t>
                </a:r>
                <a14:m>
                  <m:oMath xmlns:m="http://schemas.openxmlformats.org/officeDocument/2006/math"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dirty="0"/>
                  <a:t> is partial ordering 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2">
                  <a:defRPr/>
                </a:pPr>
                <a:r>
                  <a:rPr lang="en-US" dirty="0"/>
                  <a:t>Neither 3+5</a:t>
                </a:r>
                <a:r>
                  <a:rPr lang="en-US" i="1" dirty="0"/>
                  <a:t>i</a:t>
                </a:r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≤</a:t>
                </a:r>
                <a14:m>
                  <m:oMath xmlns:m="http://schemas.openxmlformats.org/officeDocument/2006/math"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dirty="0"/>
                  <a:t> 4+2</a:t>
                </a:r>
                <a:r>
                  <a:rPr lang="en-US" i="1" dirty="0"/>
                  <a:t>i</a:t>
                </a:r>
                <a:r>
                  <a:rPr lang="en-US" dirty="0"/>
                  <a:t> nor 4+2</a:t>
                </a:r>
                <a:r>
                  <a:rPr lang="en-US" i="1" dirty="0"/>
                  <a:t>i</a:t>
                </a:r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≤</a:t>
                </a:r>
                <a14:m>
                  <m:oMath xmlns:m="http://schemas.openxmlformats.org/officeDocument/2006/math"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dirty="0"/>
                  <a:t> 3+5</a:t>
                </a:r>
                <a:r>
                  <a:rPr lang="en-US" i="1" dirty="0"/>
                  <a:t>i</a:t>
                </a:r>
                <a:r>
                  <a:rPr lang="en-US" dirty="0"/>
                  <a:t> holds</a:t>
                </a:r>
              </a:p>
            </p:txBody>
          </p:sp>
        </mc:Choice>
        <mc:Fallback>
          <p:sp>
            <p:nvSpPr>
              <p:cNvPr id="16896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965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9A78B4-F3F4-6C4D-84FC-B26B6BFEE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EBE59F-E56F-E846-A6CD-26B5DD1CA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1CD3C5D-7B0C-B947-AA1A-6D45846C4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9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Upper Bounds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1011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  <a:defRPr/>
                </a:pPr>
                <a:r>
                  <a:rPr lang="en-US" dirty="0"/>
                  <a:t>For </a:t>
                </a:r>
                <a:r>
                  <a:rPr lang="en-US" i="1" dirty="0"/>
                  <a:t>a</a:t>
                </a:r>
                <a:r>
                  <a:rPr lang="en-US" dirty="0"/>
                  <a:t>, </a:t>
                </a:r>
                <a:r>
                  <a:rPr lang="en-US" i="1" dirty="0"/>
                  <a:t>b</a:t>
                </a:r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</a:t>
                </a:r>
                <a:r>
                  <a:rPr lang="en-US" dirty="0"/>
                  <a:t> </a:t>
                </a:r>
                <a:r>
                  <a:rPr lang="en-US" i="1" dirty="0"/>
                  <a:t>S</a:t>
                </a:r>
                <a:r>
                  <a:rPr lang="en-US" dirty="0"/>
                  <a:t>, if </a:t>
                </a:r>
                <a:r>
                  <a:rPr lang="en-US" i="1" dirty="0"/>
                  <a:t>u</a:t>
                </a:r>
                <a:r>
                  <a:rPr lang="en-US" dirty="0"/>
                  <a:t> in </a:t>
                </a:r>
                <a:r>
                  <a:rPr lang="en-US" i="1" dirty="0"/>
                  <a:t>S</a:t>
                </a:r>
                <a:r>
                  <a:rPr lang="en-US" dirty="0"/>
                  <a:t> with </a:t>
                </a:r>
                <a:r>
                  <a:rPr lang="en-US" i="1" dirty="0" err="1"/>
                  <a:t>aRu</a:t>
                </a:r>
                <a:r>
                  <a:rPr lang="en-US" dirty="0"/>
                  <a:t>, </a:t>
                </a:r>
                <a:r>
                  <a:rPr lang="en-US" i="1" dirty="0" err="1"/>
                  <a:t>bRu</a:t>
                </a:r>
                <a:r>
                  <a:rPr lang="en-US" dirty="0"/>
                  <a:t> exists, then </a:t>
                </a:r>
                <a:r>
                  <a:rPr lang="en-US" i="1" dirty="0"/>
                  <a:t>u</a:t>
                </a:r>
                <a:r>
                  <a:rPr lang="en-US" dirty="0"/>
                  <a:t> is an </a:t>
                </a:r>
                <a:r>
                  <a:rPr lang="en-US" i="1" dirty="0"/>
                  <a:t>upper bound</a:t>
                </a:r>
              </a:p>
              <a:p>
                <a:pPr lvl="1">
                  <a:lnSpc>
                    <a:spcPct val="90000"/>
                  </a:lnSpc>
                  <a:defRPr/>
                </a:pPr>
                <a:r>
                  <a:rPr lang="en-US" dirty="0"/>
                  <a:t>A </a:t>
                </a:r>
                <a:r>
                  <a:rPr lang="en-US" i="1" dirty="0"/>
                  <a:t>least upper bound </a:t>
                </a:r>
                <a:r>
                  <a:rPr lang="en-US" dirty="0"/>
                  <a:t>if there is no </a:t>
                </a:r>
                <a:r>
                  <a:rPr lang="en-US" i="1" dirty="0"/>
                  <a:t>t</a:t>
                </a:r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 </a:t>
                </a:r>
                <a:r>
                  <a:rPr lang="en-US" i="1" dirty="0"/>
                  <a:t>S</a:t>
                </a:r>
                <a:r>
                  <a:rPr lang="en-US" dirty="0"/>
                  <a:t> such that </a:t>
                </a:r>
                <a:r>
                  <a:rPr lang="en-US" i="1" dirty="0" err="1"/>
                  <a:t>aRt</a:t>
                </a:r>
                <a:r>
                  <a:rPr lang="en-US" dirty="0"/>
                  <a:t>, </a:t>
                </a:r>
                <a:r>
                  <a:rPr lang="en-US" i="1" dirty="0" err="1"/>
                  <a:t>bRt</a:t>
                </a:r>
                <a:r>
                  <a:rPr lang="en-US" dirty="0"/>
                  <a:t>, and </a:t>
                </a:r>
                <a:r>
                  <a:rPr lang="en-US" i="1" dirty="0" err="1"/>
                  <a:t>tRu</a:t>
                </a:r>
                <a:endParaRPr lang="en-US" i="1" dirty="0"/>
              </a:p>
              <a:p>
                <a:pPr>
                  <a:lnSpc>
                    <a:spcPct val="90000"/>
                  </a:lnSpc>
                  <a:defRPr/>
                </a:pPr>
                <a:r>
                  <a:rPr lang="en-US" dirty="0"/>
                  <a:t>Example</a:t>
                </a:r>
              </a:p>
              <a:p>
                <a:pPr lvl="1">
                  <a:defRPr/>
                </a:pPr>
                <a:r>
                  <a:rPr lang="en-US" dirty="0"/>
                  <a:t>For 1 + 5</a:t>
                </a:r>
                <a:r>
                  <a:rPr lang="en-US" i="1" dirty="0"/>
                  <a:t>i</a:t>
                </a:r>
                <a:r>
                  <a:rPr lang="en-US" dirty="0"/>
                  <a:t>, 2 + 4</a:t>
                </a:r>
                <a:r>
                  <a:rPr lang="en-US" i="1" dirty="0"/>
                  <a:t>i</a:t>
                </a:r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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endParaRPr lang="en-US" dirty="0"/>
              </a:p>
              <a:p>
                <a:pPr lvl="2">
                  <a:lnSpc>
                    <a:spcPct val="90000"/>
                  </a:lnSpc>
                  <a:defRPr/>
                </a:pPr>
                <a:r>
                  <a:rPr lang="en-US" dirty="0"/>
                  <a:t>Some upper bounds are 2 + 5</a:t>
                </a:r>
                <a:r>
                  <a:rPr lang="en-US" i="1" dirty="0"/>
                  <a:t>i</a:t>
                </a:r>
                <a:r>
                  <a:rPr lang="en-US" dirty="0"/>
                  <a:t>, 3 + 8</a:t>
                </a:r>
                <a:r>
                  <a:rPr lang="en-US" i="1" dirty="0"/>
                  <a:t>i</a:t>
                </a:r>
                <a:r>
                  <a:rPr lang="en-US" dirty="0"/>
                  <a:t>, and 9 + 100</a:t>
                </a:r>
                <a:r>
                  <a:rPr lang="en-US" i="1" dirty="0"/>
                  <a:t>i</a:t>
                </a:r>
              </a:p>
              <a:p>
                <a:pPr lvl="2">
                  <a:lnSpc>
                    <a:spcPct val="90000"/>
                  </a:lnSpc>
                  <a:defRPr/>
                </a:pPr>
                <a:r>
                  <a:rPr lang="en-US" dirty="0"/>
                  <a:t>Least upper bound is 2 + 5</a:t>
                </a:r>
                <a:r>
                  <a:rPr lang="en-US" i="1" dirty="0"/>
                  <a:t>i</a:t>
                </a:r>
              </a:p>
            </p:txBody>
          </p:sp>
        </mc:Choice>
        <mc:Fallback>
          <p:sp>
            <p:nvSpPr>
              <p:cNvPr id="1710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965" t="-3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671D64-C129-4C41-86F6-8918157B3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0409A8-016F-AC4A-A677-991F1B1C7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4C9AAFF-885F-A34F-97EB-C0D8B089C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889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Bounds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30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  <a:defRPr/>
                </a:pPr>
                <a:r>
                  <a:rPr lang="en-US" dirty="0"/>
                  <a:t>For </a:t>
                </a:r>
                <a:r>
                  <a:rPr lang="en-US" i="1" dirty="0"/>
                  <a:t>a</a:t>
                </a:r>
                <a:r>
                  <a:rPr lang="en-US" dirty="0"/>
                  <a:t>, </a:t>
                </a:r>
                <a:r>
                  <a:rPr lang="en-US" i="1" dirty="0"/>
                  <a:t>b</a:t>
                </a:r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</a:t>
                </a:r>
                <a:r>
                  <a:rPr lang="en-US" dirty="0"/>
                  <a:t> </a:t>
                </a:r>
                <a:r>
                  <a:rPr lang="en-US" i="1" dirty="0"/>
                  <a:t>S</a:t>
                </a:r>
                <a:r>
                  <a:rPr lang="en-US" dirty="0"/>
                  <a:t>, if </a:t>
                </a:r>
                <a:r>
                  <a:rPr lang="en-US" i="1" dirty="0"/>
                  <a:t>l</a:t>
                </a:r>
                <a:r>
                  <a:rPr lang="en-US" dirty="0"/>
                  <a:t> in </a:t>
                </a:r>
                <a:r>
                  <a:rPr lang="en-US" i="1" dirty="0"/>
                  <a:t>S</a:t>
                </a:r>
                <a:r>
                  <a:rPr lang="en-US" dirty="0"/>
                  <a:t> with </a:t>
                </a:r>
                <a:r>
                  <a:rPr lang="en-US" i="1" dirty="0" err="1"/>
                  <a:t>lRa</a:t>
                </a:r>
                <a:r>
                  <a:rPr lang="en-US" dirty="0"/>
                  <a:t>, </a:t>
                </a:r>
                <a:r>
                  <a:rPr lang="en-US" i="1" dirty="0" err="1"/>
                  <a:t>lRb</a:t>
                </a:r>
                <a:r>
                  <a:rPr lang="en-US" dirty="0"/>
                  <a:t> exists, then </a:t>
                </a:r>
                <a:r>
                  <a:rPr lang="en-US" i="1" dirty="0"/>
                  <a:t>l</a:t>
                </a:r>
                <a:r>
                  <a:rPr lang="en-US" dirty="0"/>
                  <a:t> is a </a:t>
                </a:r>
                <a:r>
                  <a:rPr lang="en-US" i="1" dirty="0"/>
                  <a:t>lower bound</a:t>
                </a:r>
              </a:p>
              <a:p>
                <a:pPr lvl="1">
                  <a:lnSpc>
                    <a:spcPct val="90000"/>
                  </a:lnSpc>
                  <a:defRPr/>
                </a:pPr>
                <a:r>
                  <a:rPr lang="en-US" dirty="0"/>
                  <a:t>A </a:t>
                </a:r>
                <a:r>
                  <a:rPr lang="en-US" i="1" dirty="0"/>
                  <a:t>greatest lower bound </a:t>
                </a:r>
                <a:r>
                  <a:rPr lang="en-US" dirty="0"/>
                  <a:t>if there is no </a:t>
                </a:r>
                <a:r>
                  <a:rPr lang="en-US" i="1" dirty="0"/>
                  <a:t>t</a:t>
                </a:r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 </a:t>
                </a:r>
                <a:r>
                  <a:rPr lang="en-US" i="1" dirty="0"/>
                  <a:t>S</a:t>
                </a:r>
                <a:r>
                  <a:rPr lang="en-US" dirty="0"/>
                  <a:t> such that </a:t>
                </a:r>
                <a:r>
                  <a:rPr lang="en-US" i="1" dirty="0" err="1"/>
                  <a:t>tRa</a:t>
                </a:r>
                <a:r>
                  <a:rPr lang="en-US" dirty="0"/>
                  <a:t>, </a:t>
                </a:r>
                <a:r>
                  <a:rPr lang="en-US" i="1" dirty="0" err="1"/>
                  <a:t>tRb</a:t>
                </a:r>
                <a:r>
                  <a:rPr lang="en-US" dirty="0"/>
                  <a:t>, and </a:t>
                </a:r>
                <a:r>
                  <a:rPr lang="en-US" i="1" dirty="0" err="1"/>
                  <a:t>lRt</a:t>
                </a:r>
                <a:endParaRPr lang="en-US" i="1" dirty="0"/>
              </a:p>
              <a:p>
                <a:pPr>
                  <a:lnSpc>
                    <a:spcPct val="90000"/>
                  </a:lnSpc>
                  <a:defRPr/>
                </a:pPr>
                <a:r>
                  <a:rPr lang="en-US" dirty="0"/>
                  <a:t>Example</a:t>
                </a:r>
              </a:p>
              <a:p>
                <a:pPr lvl="1">
                  <a:defRPr/>
                </a:pPr>
                <a:r>
                  <a:rPr lang="en-US" dirty="0"/>
                  <a:t>For 1 + 5</a:t>
                </a:r>
                <a:r>
                  <a:rPr lang="en-US" i="1" dirty="0"/>
                  <a:t>i</a:t>
                </a:r>
                <a:r>
                  <a:rPr lang="en-US" dirty="0"/>
                  <a:t>, 2 + 4</a:t>
                </a:r>
                <a:r>
                  <a:rPr lang="en-US" i="1" dirty="0"/>
                  <a:t>i</a:t>
                </a:r>
                <a:r>
                  <a:rPr lang="en-US" dirty="0"/>
                  <a:t> </a:t>
                </a:r>
                <a:r>
                  <a:rPr lang="en-US" dirty="0">
                    <a:sym typeface="Symbol" charset="0"/>
                  </a:rPr>
                  <a:t>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endParaRPr lang="en-US" dirty="0"/>
              </a:p>
              <a:p>
                <a:pPr lvl="2">
                  <a:lnSpc>
                    <a:spcPct val="90000"/>
                  </a:lnSpc>
                  <a:defRPr/>
                </a:pPr>
                <a:r>
                  <a:rPr lang="en-US" dirty="0"/>
                  <a:t>Some lower bounds are 0, –1 + 2</a:t>
                </a:r>
                <a:r>
                  <a:rPr lang="en-US" i="1" dirty="0"/>
                  <a:t>i</a:t>
                </a:r>
                <a:r>
                  <a:rPr lang="en-US" dirty="0"/>
                  <a:t>, 1 + 1</a:t>
                </a:r>
                <a:r>
                  <a:rPr lang="en-US" i="1" dirty="0"/>
                  <a:t>i</a:t>
                </a:r>
                <a:r>
                  <a:rPr lang="en-US" dirty="0"/>
                  <a:t>, and 1+4</a:t>
                </a:r>
                <a:r>
                  <a:rPr lang="en-US" i="1" dirty="0"/>
                  <a:t>i</a:t>
                </a:r>
              </a:p>
              <a:p>
                <a:pPr lvl="2">
                  <a:lnSpc>
                    <a:spcPct val="90000"/>
                  </a:lnSpc>
                  <a:defRPr/>
                </a:pPr>
                <a:r>
                  <a:rPr lang="en-US" dirty="0"/>
                  <a:t>Greatest lower bound is 1 + 4</a:t>
                </a:r>
                <a:r>
                  <a:rPr lang="en-US" i="1" dirty="0"/>
                  <a:t>i</a:t>
                </a:r>
              </a:p>
            </p:txBody>
          </p:sp>
        </mc:Choice>
        <mc:Fallback>
          <p:sp>
            <p:nvSpPr>
              <p:cNvPr id="173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965" t="-3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CD818-939C-AF44-93BE-D9CFC895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A-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4A619F-99A0-3446-8B25-201DF443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8561ADE-7878-CC4B-AC79-3E3A17123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428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689074E4-9664-CC4F-88CF-D7D285C41DC5}" vid="{1478182D-427C-E249-8A47-06B9716126A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884</Words>
  <Application>Microsoft Macintosh PowerPoint</Application>
  <PresentationFormat>Widescreen</PresentationFormat>
  <Paragraphs>129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游ゴシック</vt:lpstr>
      <vt:lpstr>Arial</vt:lpstr>
      <vt:lpstr>Calibri</vt:lpstr>
      <vt:lpstr>Calibri Light</vt:lpstr>
      <vt:lpstr>Cambria Math</vt:lpstr>
      <vt:lpstr>Symbol</vt:lpstr>
      <vt:lpstr>Office Theme</vt:lpstr>
      <vt:lpstr>Lattices</vt:lpstr>
      <vt:lpstr>Outline</vt:lpstr>
      <vt:lpstr>Overview</vt:lpstr>
      <vt:lpstr>Sets and Relations</vt:lpstr>
      <vt:lpstr>Relation Properties</vt:lpstr>
      <vt:lpstr>Example</vt:lpstr>
      <vt:lpstr>Partial Ordering</vt:lpstr>
      <vt:lpstr>Upper Bounds</vt:lpstr>
      <vt:lpstr>Lower Bounds</vt:lpstr>
      <vt:lpstr>Lattices</vt:lpstr>
      <vt:lpstr>Example</vt:lpstr>
      <vt:lpstr>Picture</vt:lpstr>
      <vt:lpstr>Example</vt:lpstr>
      <vt:lpstr>Picture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4: Security Policies</dc:title>
  <dc:creator>Matt Bishop</dc:creator>
  <cp:lastModifiedBy>Matt Bishop</cp:lastModifiedBy>
  <cp:revision>19</cp:revision>
  <dcterms:created xsi:type="dcterms:W3CDTF">2018-10-25T17:33:24Z</dcterms:created>
  <dcterms:modified xsi:type="dcterms:W3CDTF">2018-10-27T23:41:43Z</dcterms:modified>
</cp:coreProperties>
</file>