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7" r:id="rId27"/>
    <p:sldId id="288" r:id="rId28"/>
    <p:sldId id="289" r:id="rId29"/>
    <p:sldId id="290" r:id="rId30"/>
    <p:sldId id="291" r:id="rId31"/>
    <p:sldId id="29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3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192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97B0FB0-97F1-7648-B77F-77FBE29782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CA224-5D64-E54A-8743-D3285EC9BD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24D31-18A5-4441-8D08-063B291CD417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62CC7-69AF-B541-85CA-BB3385731E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99382-FD03-184F-BC7D-82DD8DF334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D88FC-A84E-1441-9694-A1DF94C81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14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8915F-20C8-3949-9710-9B6FEBE9DB58}" type="datetimeFigureOut">
              <a:rPr lang="en-US" smtClean="0"/>
              <a:t>12/4/18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DA01FE-2DFF-CD4F-ADAE-175B9BFCD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B2361-F37E-7047-BF27-3C86CDD291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48DF5-BD06-5643-B0FD-2D7C05691E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C71F4-DFC6-9C40-97F3-8C5764ADAA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29913-E570-4744-BB1F-7F92D2A3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3D451-5074-1647-B654-BAC0186C7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</a:t>
            </a:r>
            <a:r>
              <a:rPr lang="en-US" i="0" dirty="0"/>
              <a:t>F</a:t>
            </a:r>
            <a:r>
              <a:rPr lang="en-US" i="1" dirty="0"/>
              <a:t>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9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7F02-4744-9C49-95C9-18AB65ECD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4D0AA-D741-0B4A-9AEB-76B5D45A8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D0C66-CBE6-9449-973A-25E43C1F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F6594-8A9F-AD45-AD7A-665AEC186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C6E97-7125-E64D-AAF2-2E07ECB4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09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2523-CBAD-B64E-A276-FE5A14194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F4027-69AA-1843-825F-CAA2E45C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F5480-28C1-5B44-BDC9-E4D85E3C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6B62B-5FD5-AA48-9505-C5B5D5AA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25300-E0B1-894E-A3E1-30B64D25F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2C8D32-0309-224D-B9B9-E9202CD006D3}"/>
              </a:ext>
            </a:extLst>
          </p:cNvPr>
          <p:cNvSpPr txBox="1"/>
          <p:nvPr userDrawn="1"/>
        </p:nvSpPr>
        <p:spPr>
          <a:xfrm>
            <a:off x="1520792" y="651630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3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D7069-256A-394F-B5A0-407EF8F10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FC159-EF16-8D46-84AD-A2B2268BB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D22B1-2B5F-0B43-B8E7-A24D4842B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6D967-1881-304C-8308-D9F3F0F2B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8EF92C-B590-6142-B76B-1FFCB03ED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249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D2E9B-251C-ED4F-8951-6B709B025F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F0FFE-02AF-6145-843F-BAD0AA8EE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E6DE1-CB1A-F547-A1E1-ABF9AB1F6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EAAC3-DBEE-1B4C-8E6D-84FAEC8FF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EDD12-2A8A-5D4E-A441-8D282A62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EBFDD-02E0-5643-9332-D294FE96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E2A6-5C0A-BB49-AEA0-17B617377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DD13C-3499-9A4E-9DBA-94783EBE3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B2A509-D652-4744-A076-DF4958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9CA7A-90C2-B242-A9E6-C21D55311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93A2D-BCA2-384F-A33A-F885B88B0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8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D002-73F4-354E-9783-1560EDFAE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FB4E3-A308-F943-B7FC-C9CA052BC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7B7E0-0FE7-044F-AD4C-0FE9F798E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266746-FF03-034B-8206-74F84586D9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EFBE4D-F3DD-EC49-9FAD-467506D7FB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74EA6C-6B11-994D-82C0-199BA6A73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621404-38C8-974D-9416-5EF68EDE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90CE56-D3BF-CE47-91EA-DDC6EA2C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662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AFBB-8057-4A42-9E6A-61ADE9F61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F14D0-DB97-864C-8683-A3554918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8436F2-B8B2-A848-9632-D164CFDE5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5A25A-4417-6D49-93B4-D032341B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23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3CFB6-67DA-D143-AE33-93BA5F27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3520C0-984A-A446-AAB8-F0CFAC2D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5E591D-50B4-2E41-95AB-67206F13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54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93FD-304A-0E40-B373-8BD89B7C0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FAA35-CC07-0243-92DF-08A8D414B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6280-F07E-9940-809B-0500E26AF6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5273D-5729-224C-AE6F-434FE7E7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C288E-F109-1042-8F25-F4E38E853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CD07E-5473-784E-9CBE-572647F80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57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ECD73-4ABB-974C-803B-7A51C47D4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C3A90D-8ECE-CD46-915D-F0478DBBB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E8C723-A8ED-404E-93DD-E12B5B013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F3D5C8-9412-5841-9192-5CE9525B1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4CA07-5409-BF40-A255-86A538D10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16C60-A5EB-244A-85C8-490E47998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144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79F061-953F-FE4E-B123-EF2AAD321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59FF8-EA2D-F848-A878-2F47BA5D1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CE376-8D6F-0546-95B0-57175EA1D5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0503CA-7075-BF45-A33E-7F679677C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Computer Security: Art and Science, 2</a:t>
            </a:r>
            <a:r>
              <a:rPr lang="en-US" baseline="30000" dirty="0"/>
              <a:t>nd</a:t>
            </a:r>
            <a:r>
              <a:rPr lang="en-US" dirty="0"/>
              <a:t> Edition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2F712E-317B-634F-806D-6D9337157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F-</a:t>
            </a:r>
            <a:fld id="{52DFCED4-3DB5-5A4D-92BF-293F61671FD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2850A0-6036-014A-92D4-5DA2911E458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9611" y="0"/>
            <a:ext cx="802389" cy="1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34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The Encryption Standards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ea typeface="+mn-ea"/>
                <a:cs typeface="+mn-cs"/>
              </a:rPr>
              <a:t>Appendix F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915E61-B35E-BC45-8775-58090077F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8F6EAA-1D00-DF41-92CF-8E2ACCCDD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F57B9AE-54DF-1F4E-BBAF-90E1770B3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r>
              <a:rPr lang="en-US" i="0"/>
              <a:t>F</a:t>
            </a:r>
            <a:r>
              <a:rPr lang="en-US" i="1"/>
              <a:t>-</a:t>
            </a:r>
            <a:fld id="{52DFCED4-3DB5-5A4D-92BF-293F61671FD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49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FFEED5D-9064-8946-8E97-BB5AF292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Polynomials in </a:t>
            </a:r>
            <a:r>
              <a:rPr lang="en-US" i="1" dirty="0"/>
              <a:t>GF</a:t>
            </a:r>
            <a:r>
              <a:rPr lang="en-US" dirty="0"/>
              <a:t>(2</a:t>
            </a:r>
            <a:r>
              <a:rPr lang="en-US" baseline="30000" dirty="0"/>
              <a:t>8</a:t>
            </a:r>
            <a:r>
              <a:rPr lang="en-US" dirty="0"/>
              <a:t>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98728F-500F-C64C-8040-750741DD0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Manipulation of bytes treat them as polynomials in </a:t>
            </a:r>
            <a:r>
              <a:rPr lang="en-US" i="1" dirty="0"/>
              <a:t>GF</a:t>
            </a:r>
            <a:r>
              <a:rPr lang="en-US" dirty="0"/>
              <a:t>(2</a:t>
            </a:r>
            <a:r>
              <a:rPr lang="en-US" baseline="30000" dirty="0"/>
              <a:t>8</a:t>
            </a:r>
            <a:r>
              <a:rPr lang="en-US" dirty="0"/>
              <a:t>), each bit being a coefficient</a:t>
            </a:r>
          </a:p>
          <a:p>
            <a:pPr lvl="1"/>
            <a:r>
              <a:rPr lang="en-US" dirty="0"/>
              <a:t>Byte b5 (hex) is 10110101 (binary) and </a:t>
            </a:r>
            <a:r>
              <a:rPr lang="en-US" i="1" dirty="0"/>
              <a:t>x</a:t>
            </a:r>
            <a:r>
              <a:rPr lang="en-US" baseline="30000" dirty="0"/>
              <a:t>7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+ 1 (polynomial)</a:t>
            </a:r>
          </a:p>
          <a:p>
            <a:pPr lvl="1"/>
            <a:r>
              <a:rPr lang="en-US" dirty="0"/>
              <a:t>Arithmetic involving coefficients is done modulo 2</a:t>
            </a:r>
          </a:p>
          <a:p>
            <a:r>
              <a:rPr lang="en-US" dirty="0"/>
              <a:t>Addition: same as exclusive or of two bytes:</a:t>
            </a:r>
          </a:p>
          <a:p>
            <a:pPr marL="1838325" indent="0">
              <a:buNone/>
              <a:tabLst>
                <a:tab pos="2112963" algn="l"/>
                <a:tab pos="4510088" algn="l"/>
                <a:tab pos="4794250" algn="l"/>
              </a:tabLst>
            </a:pPr>
            <a:r>
              <a:rPr lang="en-US" sz="2400" dirty="0">
                <a:latin typeface="Courier" pitchFamily="2" charset="0"/>
              </a:rPr>
              <a:t> 	5b		01011011</a:t>
            </a:r>
          </a:p>
          <a:p>
            <a:pPr marL="1838325" indent="0">
              <a:buNone/>
              <a:tabLst>
                <a:tab pos="2112963" algn="l"/>
                <a:tab pos="4510088" algn="l"/>
                <a:tab pos="4794250" algn="l"/>
              </a:tabLst>
            </a:pPr>
            <a:r>
              <a:rPr lang="en-US" sz="2000" u="sng" dirty="0">
                <a:latin typeface="Courier" pitchFamily="2" charset="0"/>
              </a:rPr>
              <a:t>⊕	</a:t>
            </a:r>
            <a:r>
              <a:rPr lang="en-US" sz="2400" u="sng" dirty="0">
                <a:latin typeface="Courier" pitchFamily="2" charset="0"/>
              </a:rPr>
              <a:t>a4</a:t>
            </a:r>
            <a:r>
              <a:rPr lang="en-US" sz="2400" dirty="0">
                <a:latin typeface="Courier" pitchFamily="2" charset="0"/>
              </a:rPr>
              <a:t> </a:t>
            </a:r>
            <a:r>
              <a:rPr lang="en-US" sz="2400" dirty="0"/>
              <a:t>as, in binary,	</a:t>
            </a:r>
            <a:r>
              <a:rPr lang="en-US" sz="2000" u="sng" dirty="0">
                <a:latin typeface="Courier" pitchFamily="2" charset="0"/>
              </a:rPr>
              <a:t>⊕	</a:t>
            </a:r>
            <a:r>
              <a:rPr lang="en-US" sz="2400" u="sng" dirty="0">
                <a:latin typeface="Courier" pitchFamily="2" charset="0"/>
              </a:rPr>
              <a:t>10101000</a:t>
            </a:r>
          </a:p>
          <a:p>
            <a:pPr marL="1838325" indent="0">
              <a:buNone/>
              <a:tabLst>
                <a:tab pos="2112963" algn="l"/>
                <a:tab pos="4510088" algn="l"/>
                <a:tab pos="4794250" algn="l"/>
              </a:tabLst>
            </a:pPr>
            <a:r>
              <a:rPr lang="en-US" sz="2400" dirty="0">
                <a:latin typeface="Courier" pitchFamily="2" charset="0"/>
              </a:rPr>
              <a:t>	f3		11110011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E06F21-40FE-584A-82E8-C44497EF6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8BF9EB-0C24-1E41-BC8B-F91DB96E9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2294D-EB87-2C40-BB55-6F48E81F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68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944C-9BC0-D74E-9EDA-11E9186D3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Polynomials in </a:t>
            </a:r>
            <a:r>
              <a:rPr lang="en-US" i="1" dirty="0"/>
              <a:t>GF</a:t>
            </a:r>
            <a:r>
              <a:rPr lang="en-US" dirty="0"/>
              <a:t>(2</a:t>
            </a:r>
            <a:r>
              <a:rPr lang="en-US" baseline="30000" dirty="0"/>
              <a:t>8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66857-0F10-FA46-AE72-390FC12CD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3410" cy="4351338"/>
          </a:xfrm>
        </p:spPr>
        <p:txBody>
          <a:bodyPr/>
          <a:lstStyle/>
          <a:p>
            <a:r>
              <a:rPr lang="en-US" dirty="0"/>
              <a:t>To multiply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(</a:t>
            </a:r>
            <a:r>
              <a:rPr lang="en-US" i="1" dirty="0" err="1"/>
              <a:t>a</a:t>
            </a:r>
            <a:r>
              <a:rPr lang="en-US" dirty="0" err="1"/>
              <a:t>•</a:t>
            </a:r>
            <a:r>
              <a:rPr lang="en-US" i="1" dirty="0" err="1"/>
              <a:t>b</a:t>
            </a:r>
            <a:r>
              <a:rPr lang="en-US" dirty="0"/>
              <a:t>), convert them to polynomials, multiply them mod </a:t>
            </a:r>
            <a:r>
              <a:rPr lang="en-US" i="1" dirty="0"/>
              <a:t>x</a:t>
            </a:r>
            <a:r>
              <a:rPr lang="en-US" baseline="30000" dirty="0"/>
              <a:t>8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 + </a:t>
            </a:r>
            <a:r>
              <a:rPr lang="en-US" i="1" dirty="0"/>
              <a:t>x </a:t>
            </a:r>
            <a:r>
              <a:rPr lang="en-US" dirty="0"/>
              <a:t>+ 1</a:t>
            </a:r>
          </a:p>
          <a:p>
            <a:pPr lvl="1"/>
            <a:r>
              <a:rPr lang="en-US" dirty="0"/>
              <a:t>Note multiplication of coefficients is done mod 2</a:t>
            </a:r>
          </a:p>
          <a:p>
            <a:r>
              <a:rPr lang="en-US" dirty="0"/>
              <a:t>Example: multiply bytes </a:t>
            </a:r>
            <a:r>
              <a:rPr lang="en-US" dirty="0">
                <a:latin typeface="Courier" pitchFamily="2" charset="0"/>
              </a:rPr>
              <a:t>57</a:t>
            </a:r>
            <a:r>
              <a:rPr lang="en-US" dirty="0"/>
              <a:t> (hex; </a:t>
            </a:r>
            <a:r>
              <a:rPr lang="en-US" dirty="0">
                <a:latin typeface="Courier" pitchFamily="2" charset="0"/>
              </a:rPr>
              <a:t>01010111</a:t>
            </a:r>
            <a:r>
              <a:rPr lang="en-US" dirty="0"/>
              <a:t> binary), </a:t>
            </a:r>
            <a:r>
              <a:rPr lang="en-US" dirty="0">
                <a:latin typeface="Courier" pitchFamily="2" charset="0"/>
              </a:rPr>
              <a:t>83</a:t>
            </a:r>
            <a:r>
              <a:rPr lang="en-US" dirty="0"/>
              <a:t> (hex; </a:t>
            </a:r>
            <a:r>
              <a:rPr lang="en-US" dirty="0">
                <a:latin typeface="Courier" pitchFamily="2" charset="0"/>
              </a:rPr>
              <a:t>10000011</a:t>
            </a:r>
            <a:r>
              <a:rPr lang="en-US" dirty="0"/>
              <a:t> binary)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30000" dirty="0"/>
              <a:t>6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 + 1)(</a:t>
            </a:r>
            <a:r>
              <a:rPr lang="en-US" i="1" dirty="0"/>
              <a:t>x</a:t>
            </a:r>
            <a:r>
              <a:rPr lang="en-US" baseline="30000" dirty="0"/>
              <a:t>7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dirty="0"/>
              <a:t> + 1) = </a:t>
            </a:r>
            <a:r>
              <a:rPr lang="en-US" i="1" dirty="0"/>
              <a:t>x</a:t>
            </a:r>
            <a:r>
              <a:rPr lang="en-US" baseline="30000" dirty="0"/>
              <a:t>13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11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9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8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6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 + 1</a:t>
            </a:r>
          </a:p>
          <a:p>
            <a:pPr marL="0" indent="0">
              <a:buNone/>
              <a:tabLst>
                <a:tab pos="4279900" algn="l"/>
              </a:tabLst>
            </a:pPr>
            <a:r>
              <a:rPr lang="en-US" dirty="0"/>
              <a:t>	= (</a:t>
            </a:r>
            <a:r>
              <a:rPr lang="en-US" i="1" dirty="0"/>
              <a:t>x</a:t>
            </a:r>
            <a:r>
              <a:rPr lang="en-US" baseline="30000" dirty="0"/>
              <a:t>8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 + </a:t>
            </a:r>
            <a:r>
              <a:rPr lang="en-US" i="1" dirty="0"/>
              <a:t>x </a:t>
            </a:r>
            <a:r>
              <a:rPr lang="en-US" dirty="0"/>
              <a:t>+ 1)(</a:t>
            </a:r>
            <a:r>
              <a:rPr lang="en-US" i="1" dirty="0"/>
              <a:t>x</a:t>
            </a:r>
            <a:r>
              <a:rPr lang="en-US" baseline="30000" dirty="0"/>
              <a:t>5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) + (</a:t>
            </a:r>
            <a:r>
              <a:rPr lang="en-US" i="1" dirty="0"/>
              <a:t>x</a:t>
            </a:r>
            <a:r>
              <a:rPr lang="en-US" baseline="30000" dirty="0"/>
              <a:t>7</a:t>
            </a:r>
            <a:r>
              <a:rPr lang="en-US" dirty="0"/>
              <a:t> + </a:t>
            </a:r>
            <a:r>
              <a:rPr lang="en-US" i="1" dirty="0"/>
              <a:t>x</a:t>
            </a:r>
            <a:r>
              <a:rPr lang="en-US" baseline="30000" dirty="0"/>
              <a:t>6</a:t>
            </a:r>
            <a:r>
              <a:rPr lang="en-US" dirty="0"/>
              <a:t> + 1)</a:t>
            </a:r>
          </a:p>
          <a:p>
            <a:pPr marL="457200" lvl="1" indent="0">
              <a:buNone/>
              <a:tabLst>
                <a:tab pos="4279900" algn="l"/>
              </a:tabLst>
            </a:pPr>
            <a:r>
              <a:rPr lang="en-US" dirty="0"/>
              <a:t>So the result is </a:t>
            </a:r>
            <a:r>
              <a:rPr lang="en-US" sz="2800" dirty="0">
                <a:latin typeface="Courier" pitchFamily="2" charset="0"/>
              </a:rPr>
              <a:t>11000001</a:t>
            </a:r>
            <a:r>
              <a:rPr lang="en-US" dirty="0"/>
              <a:t> (binary) or </a:t>
            </a:r>
            <a:r>
              <a:rPr lang="en-US" sz="2800" dirty="0">
                <a:latin typeface="Courier" pitchFamily="2" charset="0"/>
              </a:rPr>
              <a:t>c1</a:t>
            </a:r>
            <a:r>
              <a:rPr lang="en-US" dirty="0"/>
              <a:t> (hex), so </a:t>
            </a:r>
            <a:r>
              <a:rPr lang="en-US" dirty="0">
                <a:latin typeface="Courier" pitchFamily="2" charset="0"/>
              </a:rPr>
              <a:t>57</a:t>
            </a:r>
            <a:r>
              <a:rPr lang="en-US" dirty="0"/>
              <a:t> • </a:t>
            </a:r>
            <a:r>
              <a:rPr lang="en-US" dirty="0">
                <a:latin typeface="Courier" pitchFamily="2" charset="0"/>
              </a:rPr>
              <a:t>83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c1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9FEA2-A6AA-5145-99D2-D9CF9993A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49019-3542-7144-B072-BC024B68D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C8BE-ADB8-4C48-BB70-B7882302A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355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74D6-66A4-4847-9B58-7B1698055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Input, State, Output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DB183-5531-584D-9D19-A5BDA9DC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D8205B-BBDB-A543-859C-2A05325A6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665BA-07F1-B94C-8479-F2E78C41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60231A6-579E-8543-AA27-8E6AA6D5F8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493245"/>
              </p:ext>
            </p:extLst>
          </p:nvPr>
        </p:nvGraphicFramePr>
        <p:xfrm>
          <a:off x="963364" y="2184909"/>
          <a:ext cx="274320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i="1" dirty="0">
                          <a:solidFill>
                            <a:schemeClr val="tx1"/>
                          </a:solidFill>
                        </a:rPr>
                        <a:t>in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7A228E3-660E-164C-9135-489C8D0579E7}"/>
              </a:ext>
            </a:extLst>
          </p:cNvPr>
          <p:cNvSpPr txBox="1"/>
          <p:nvPr/>
        </p:nvSpPr>
        <p:spPr>
          <a:xfrm>
            <a:off x="1551801" y="4277097"/>
            <a:ext cx="1566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input bytes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DD6A345-F580-F24E-A901-C66C966C70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019606"/>
              </p:ext>
            </p:extLst>
          </p:nvPr>
        </p:nvGraphicFramePr>
        <p:xfrm>
          <a:off x="4398610" y="2184909"/>
          <a:ext cx="274320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44B9D02-33DD-1046-B2D4-40EFA6B90F3D}"/>
              </a:ext>
            </a:extLst>
          </p:cNvPr>
          <p:cNvSpPr txBox="1"/>
          <p:nvPr/>
        </p:nvSpPr>
        <p:spPr>
          <a:xfrm>
            <a:off x="4987047" y="4277097"/>
            <a:ext cx="1540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state array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DE46E1C9-BB69-9A4B-A022-60EAFAFC9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119171"/>
              </p:ext>
            </p:extLst>
          </p:nvPr>
        </p:nvGraphicFramePr>
        <p:xfrm>
          <a:off x="7701440" y="2184909"/>
          <a:ext cx="3796016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49004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949004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949004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949004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out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8A98B63-40A6-4142-B1C2-91C3D2FFC16A}"/>
              </a:ext>
            </a:extLst>
          </p:cNvPr>
          <p:cNvSpPr txBox="1"/>
          <p:nvPr/>
        </p:nvSpPr>
        <p:spPr>
          <a:xfrm>
            <a:off x="8199938" y="4277097"/>
            <a:ext cx="1757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output bytes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AE8ABDA-01BF-5D42-A981-8F85EF8B07A8}"/>
              </a:ext>
            </a:extLst>
          </p:cNvPr>
          <p:cNvSpPr txBox="1"/>
          <p:nvPr/>
        </p:nvSpPr>
        <p:spPr>
          <a:xfrm>
            <a:off x="3806806" y="2873646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→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89372B-E463-164A-BF3D-043E7B5FBC2B}"/>
              </a:ext>
            </a:extLst>
          </p:cNvPr>
          <p:cNvSpPr txBox="1"/>
          <p:nvPr/>
        </p:nvSpPr>
        <p:spPr>
          <a:xfrm>
            <a:off x="7214118" y="2861603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504384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1C92E-E8AC-A740-8846-7E4C2914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Basic Encryption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55600-1E6A-4C41-A457-F501B222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Built up from 4 of these:</a:t>
            </a:r>
          </a:p>
          <a:p>
            <a:r>
              <a:rPr lang="en-US" dirty="0" err="1">
                <a:latin typeface="Courier" pitchFamily="2" charset="0"/>
              </a:rPr>
              <a:t>SubBytes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ShiftRows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MixColumns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AddRoundKey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577F-1A88-EA45-8E04-EB59FC49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09D8-77D6-484D-93AB-A3AA013A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B1FE-B79E-0944-B704-B2E622F7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23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SubBytes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substitution table: takes 1 byte of input, produces 1 byte of output</a:t>
            </a:r>
          </a:p>
          <a:p>
            <a:pPr lvl="1"/>
            <a:r>
              <a:rPr lang="en-US" dirty="0"/>
              <a:t>First 4 bits give the row, next 4 the column</a:t>
            </a:r>
          </a:p>
          <a:p>
            <a:r>
              <a:rPr lang="en-US" dirty="0"/>
              <a:t>Table constructed as follows:</a:t>
            </a:r>
          </a:p>
          <a:p>
            <a:pPr lvl="1"/>
            <a:r>
              <a:rPr lang="en-US" dirty="0"/>
              <a:t>Map byte 00 to itself, other bytes to their multiplicative inverse in </a:t>
            </a:r>
            <a:r>
              <a:rPr lang="en-US" i="1" dirty="0"/>
              <a:t>GF</a:t>
            </a:r>
            <a:r>
              <a:rPr lang="en-US" dirty="0"/>
              <a:t>(2</a:t>
            </a:r>
            <a:r>
              <a:rPr lang="en-US" baseline="30000" dirty="0"/>
              <a:t>8</a:t>
            </a:r>
            <a:r>
              <a:rPr lang="en-US" dirty="0"/>
              <a:t>); call the result </a:t>
            </a:r>
            <a:r>
              <a:rPr lang="en-US" i="1" dirty="0"/>
              <a:t>b</a:t>
            </a:r>
            <a:r>
              <a:rPr lang="en-US" dirty="0"/>
              <a:t>, with bits </a:t>
            </a:r>
            <a:r>
              <a:rPr lang="en-US" i="1" dirty="0"/>
              <a:t>b</a:t>
            </a:r>
            <a:r>
              <a:rPr lang="en-US" baseline="-25000" dirty="0"/>
              <a:t>0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i="1" dirty="0"/>
              <a:t>b</a:t>
            </a:r>
            <a:r>
              <a:rPr lang="en-US" baseline="-25000" dirty="0"/>
              <a:t>4</a:t>
            </a:r>
            <a:r>
              <a:rPr lang="en-US" i="1" dirty="0"/>
              <a:t>b</a:t>
            </a:r>
            <a:r>
              <a:rPr lang="en-US" baseline="-25000" dirty="0"/>
              <a:t>5</a:t>
            </a:r>
            <a:r>
              <a:rPr lang="en-US" i="1" dirty="0"/>
              <a:t>b</a:t>
            </a:r>
            <a:r>
              <a:rPr lang="en-US" baseline="-25000" dirty="0"/>
              <a:t>6</a:t>
            </a:r>
            <a:r>
              <a:rPr lang="en-US" i="1" dirty="0"/>
              <a:t>b</a:t>
            </a:r>
            <a:r>
              <a:rPr lang="en-US" baseline="-25000" dirty="0"/>
              <a:t>7</a:t>
            </a:r>
          </a:p>
          <a:p>
            <a:pPr lvl="1"/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i="1" baseline="-25000" dirty="0"/>
              <a:t>i</a:t>
            </a:r>
            <a:r>
              <a:rPr lang="en-US" dirty="0"/>
              <a:t> be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bit of 01100011</a:t>
            </a:r>
          </a:p>
          <a:p>
            <a:pPr lvl="1"/>
            <a:r>
              <a:rPr lang="en-US" dirty="0"/>
              <a:t>Construct b’, with bits </a:t>
            </a:r>
            <a:r>
              <a:rPr lang="en-US" i="1" dirty="0"/>
              <a:t>b</a:t>
            </a:r>
            <a:r>
              <a:rPr lang="en-US" baseline="-25000" dirty="0"/>
              <a:t>0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4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5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6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7</a:t>
            </a:r>
            <a:r>
              <a:rPr lang="en-US" dirty="0"/>
              <a:t>’, where for </a:t>
            </a:r>
            <a:r>
              <a:rPr lang="en-US" dirty="0" err="1"/>
              <a:t>i</a:t>
            </a:r>
            <a:r>
              <a:rPr lang="en-US" dirty="0"/>
              <a:t> = 0, …, 7:</a:t>
            </a:r>
          </a:p>
          <a:p>
            <a:pPr marL="457200" lvl="1" indent="0" algn="ctr">
              <a:buNone/>
            </a:pPr>
            <a:r>
              <a:rPr lang="en-US" i="1" dirty="0"/>
              <a:t>b</a:t>
            </a:r>
            <a:r>
              <a:rPr lang="en-US" i="1" baseline="-25000" dirty="0"/>
              <a:t>i</a:t>
            </a:r>
            <a:r>
              <a:rPr lang="en-US" dirty="0"/>
              <a:t>’ = </a:t>
            </a:r>
            <a:r>
              <a:rPr lang="en-US" i="1" dirty="0"/>
              <a:t>b</a:t>
            </a:r>
            <a:r>
              <a:rPr lang="en-US" i="1" baseline="-25000" dirty="0"/>
              <a:t>i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+4)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+5)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+6)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+7) mod 8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i="1" baseline="-25000" dirty="0"/>
              <a:t>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85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ShiftRows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Rotate (shift cyclically) to the left by the number of the row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C2F2EF-9594-BF4A-A744-711CCFE62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650186"/>
              </p:ext>
            </p:extLst>
          </p:nvPr>
        </p:nvGraphicFramePr>
        <p:xfrm>
          <a:off x="2521162" y="2694574"/>
          <a:ext cx="274320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DE72A3-FCCA-0140-926D-B96F5D0C7CAC}"/>
              </a:ext>
            </a:extLst>
          </p:cNvPr>
          <p:cNvSpPr txBox="1"/>
          <p:nvPr/>
        </p:nvSpPr>
        <p:spPr>
          <a:xfrm>
            <a:off x="2683488" y="4848407"/>
            <a:ext cx="241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state array before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C652DD-6EC8-FF42-9504-E000A8C3C2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991889"/>
              </p:ext>
            </p:extLst>
          </p:nvPr>
        </p:nvGraphicFramePr>
        <p:xfrm>
          <a:off x="6944129" y="2694574"/>
          <a:ext cx="268478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738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7010E89-CD6F-0E40-B0ED-29F37FA97CF7}"/>
              </a:ext>
            </a:extLst>
          </p:cNvPr>
          <p:cNvSpPr txBox="1"/>
          <p:nvPr/>
        </p:nvSpPr>
        <p:spPr>
          <a:xfrm>
            <a:off x="7120050" y="4848407"/>
            <a:ext cx="2215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state array after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9880B6-DC22-E24D-8954-BF1F50390A0B}"/>
              </a:ext>
            </a:extLst>
          </p:cNvPr>
          <p:cNvSpPr txBox="1"/>
          <p:nvPr/>
        </p:nvSpPr>
        <p:spPr>
          <a:xfrm>
            <a:off x="5864206" y="3378141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4032917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MixColumns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= 0, 1, 2, 3 and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and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the outputs of this</a:t>
            </a:r>
          </a:p>
          <a:p>
            <a:endParaRPr lang="en-US" dirty="0"/>
          </a:p>
          <a:p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</a:p>
          <a:p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 =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</a:p>
          <a:p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=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</a:p>
          <a:p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100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D484-6A7C-CE42-8144-ED4162AA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AddRoundKey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56FE-D03E-0A4B-9ABF-87457D961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/>
              <a:t>r</a:t>
            </a:r>
            <a:r>
              <a:rPr lang="en-US" dirty="0"/>
              <a:t> be the current round</a:t>
            </a:r>
          </a:p>
          <a:p>
            <a:r>
              <a:rPr lang="en-US" dirty="0"/>
              <a:t>Remember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dirty="0"/>
              <a:t> is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set of 32 bits of key schedule</a:t>
            </a:r>
          </a:p>
          <a:p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= 0, 1, 2, 3 and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and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the outputs of this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[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’] = [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] </a:t>
            </a:r>
            <a:r>
              <a:rPr lang="en-US" sz="2400" dirty="0"/>
              <a:t>⨁</a:t>
            </a:r>
            <a:r>
              <a:rPr lang="en-US" dirty="0"/>
              <a:t> [</a:t>
            </a:r>
            <a:r>
              <a:rPr lang="en-US" i="1" dirty="0"/>
              <a:t>w</a:t>
            </a:r>
            <a:r>
              <a:rPr lang="en-US" baseline="-25000" dirty="0"/>
              <a:t>4</a:t>
            </a:r>
            <a:r>
              <a:rPr lang="en-US" i="1" baseline="-25000" dirty="0"/>
              <a:t>r</a:t>
            </a:r>
            <a:r>
              <a:rPr lang="en-US" baseline="-25000" dirty="0"/>
              <a:t>+</a:t>
            </a:r>
            <a:r>
              <a:rPr lang="en-US" i="1" baseline="-25000" dirty="0"/>
              <a:t>c</a:t>
            </a:r>
            <a:r>
              <a:rPr lang="en-US" dirty="0"/>
              <a:t>]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16DA3-F463-954D-9F2D-D1EED1B7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10EA7-5DD7-EA4F-839B-9C188C46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82062-648A-2E46-B6F7-69148E62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92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F0FD-95E7-FA4E-B9B0-FDC565FD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Encryption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100C9-034E-054D-9BE5-6ABCEC31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9138" cy="4351338"/>
          </a:xfrm>
        </p:spPr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encrypt(</a:t>
            </a:r>
            <a:r>
              <a:rPr lang="en-US" altLang="en-US" sz="2400" b="1" dirty="0">
                <a:latin typeface="Courier" pitchFamily="2" charset="0"/>
              </a:rPr>
              <a:t>byte in</a:t>
            </a:r>
            <a:r>
              <a:rPr lang="en-US" altLang="en-US" sz="2400" dirty="0">
                <a:latin typeface="Courier" pitchFamily="2" charset="0"/>
              </a:rPr>
              <a:t>[4*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], 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out[4*NB], word w[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*(Nr+1)])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byte </a:t>
            </a:r>
            <a:r>
              <a:rPr lang="en-US" altLang="en-US" sz="2400" dirty="0">
                <a:latin typeface="Courier" pitchFamily="2" charset="0"/>
              </a:rPr>
              <a:t>state[4,Nb]; state := </a:t>
            </a:r>
            <a:r>
              <a:rPr lang="en-US" altLang="en-US" sz="2400" b="1" dirty="0">
                <a:latin typeface="Courier" pitchFamily="2" charset="0"/>
              </a:rPr>
              <a:t>in</a:t>
            </a:r>
            <a:r>
              <a:rPr lang="en-US" altLang="en-US" sz="2400" dirty="0">
                <a:latin typeface="Courier" pitchFamily="2" charset="0"/>
              </a:rPr>
              <a:t>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w[0, 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for </a:t>
            </a:r>
            <a:r>
              <a:rPr lang="en-US" altLang="en-US" sz="2400" dirty="0">
                <a:latin typeface="Courier" pitchFamily="2" charset="0"/>
              </a:rPr>
              <a:t>round := 1 </a:t>
            </a:r>
            <a:r>
              <a:rPr lang="en-US" altLang="en-US" sz="2400" b="1" dirty="0">
                <a:latin typeface="Courier" pitchFamily="2" charset="0"/>
              </a:rPr>
              <a:t>to </a:t>
            </a:r>
            <a:r>
              <a:rPr lang="en-US" altLang="en-US" sz="2400" dirty="0">
                <a:latin typeface="Courier" pitchFamily="2" charset="0"/>
              </a:rPr>
              <a:t>Nr-1 </a:t>
            </a:r>
            <a:r>
              <a:rPr lang="en-US" altLang="en-US" sz="2400" b="1" dirty="0">
                <a:latin typeface="Courier" pitchFamily="2" charset="0"/>
              </a:rPr>
              <a:t>do 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MixColumns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w[round*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(round+1)*Nb-1]);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end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</a:t>
            </a:r>
            <a:r>
              <a:rPr lang="en-US" altLang="en-US" sz="2400" dirty="0" err="1">
                <a:latin typeface="Courier" pitchFamily="2" charset="0"/>
              </a:rPr>
              <a:t>Nr</a:t>
            </a:r>
            <a:r>
              <a:rPr lang="en-US" altLang="en-US" sz="2400" dirty="0">
                <a:latin typeface="Courier" pitchFamily="2" charset="0"/>
              </a:rPr>
              <a:t>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(Nr+1)*Nb-1]);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out := state;                                  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end </a:t>
            </a:r>
            <a:endParaRPr lang="en-US" altLang="en-US" sz="24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052-FECC-454E-AE46-D3563C8D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D2E-C217-6540-8CC5-62D6435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7FF7-5F05-DF4D-BCED-C1B6731D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031" name="Picture 7" descr="page1249image40915440">
            <a:extLst>
              <a:ext uri="{FF2B5EF4-FFF2-40B4-BE49-F238E27FC236}">
                <a16:creationId xmlns:a16="http://schemas.microsoft.com/office/drawing/2014/main" id="{609336F9-6DEF-0A49-B227-8F2EC350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249image40915552">
            <a:extLst>
              <a:ext uri="{FF2B5EF4-FFF2-40B4-BE49-F238E27FC236}">
                <a16:creationId xmlns:a16="http://schemas.microsoft.com/office/drawing/2014/main" id="{313CD037-E525-E94A-9E30-8C0BBEE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249image40915664">
            <a:extLst>
              <a:ext uri="{FF2B5EF4-FFF2-40B4-BE49-F238E27FC236}">
                <a16:creationId xmlns:a16="http://schemas.microsoft.com/office/drawing/2014/main" id="{5ADBA4EF-209C-C747-9ACB-07A29E045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249image40915776">
            <a:extLst>
              <a:ext uri="{FF2B5EF4-FFF2-40B4-BE49-F238E27FC236}">
                <a16:creationId xmlns:a16="http://schemas.microsoft.com/office/drawing/2014/main" id="{6FE4A504-F1FA-D445-A8C6-A231A68FF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348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1C92E-E8AC-A740-8846-7E4C2914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Basic Encryption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55600-1E6A-4C41-A457-F501B222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Built up from 4 of these:</a:t>
            </a:r>
          </a:p>
          <a:p>
            <a:r>
              <a:rPr lang="en-US" dirty="0" err="1">
                <a:latin typeface="Courier" pitchFamily="2" charset="0"/>
              </a:rPr>
              <a:t>SubBytes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ShiftRows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MixColumns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AddRoundKey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577F-1A88-EA45-8E04-EB59FC49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09D8-77D6-484D-93AB-A3AA013A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B1FE-B79E-0944-B704-B2E622F7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784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Encryption Standard</a:t>
            </a:r>
          </a:p>
          <a:p>
            <a:pPr lvl="1"/>
            <a:r>
              <a:rPr lang="en-US" dirty="0"/>
              <a:t>Algorithm</a:t>
            </a:r>
          </a:p>
          <a:p>
            <a:r>
              <a:rPr lang="en-US" dirty="0"/>
              <a:t>Advanced Encryption Standard</a:t>
            </a:r>
          </a:p>
          <a:p>
            <a:pPr lvl="1"/>
            <a:r>
              <a:rPr lang="en-US" dirty="0"/>
              <a:t>Background mathematics</a:t>
            </a:r>
          </a:p>
          <a:p>
            <a:pPr lvl="1"/>
            <a:r>
              <a:rPr lang="en-US" dirty="0"/>
              <a:t>Algorithm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0CD21-B479-B74C-B6D4-6A036C0DC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BA90B-E6B0-764B-BA8D-6474D904E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13F8BC-4322-AF43-8F42-42BD9966D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81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SubBytes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substitution table: takes 1 byte of input, produces 1 byte of output</a:t>
            </a:r>
          </a:p>
          <a:p>
            <a:pPr lvl="1"/>
            <a:r>
              <a:rPr lang="en-US" dirty="0"/>
              <a:t>First 4 bits give the row, next 4 the column</a:t>
            </a:r>
          </a:p>
          <a:p>
            <a:r>
              <a:rPr lang="en-US" dirty="0"/>
              <a:t>Table constructed as follows:</a:t>
            </a:r>
          </a:p>
          <a:p>
            <a:pPr lvl="1"/>
            <a:r>
              <a:rPr lang="en-US" dirty="0"/>
              <a:t>Map byte 00 to itself, other bytes to their multiplicative inverse in </a:t>
            </a:r>
            <a:r>
              <a:rPr lang="en-US" i="1" dirty="0"/>
              <a:t>GF</a:t>
            </a:r>
            <a:r>
              <a:rPr lang="en-US" dirty="0"/>
              <a:t>(2</a:t>
            </a:r>
            <a:r>
              <a:rPr lang="en-US" baseline="30000" dirty="0"/>
              <a:t>8</a:t>
            </a:r>
            <a:r>
              <a:rPr lang="en-US" dirty="0"/>
              <a:t>); call the result </a:t>
            </a:r>
            <a:r>
              <a:rPr lang="en-US" i="1" dirty="0"/>
              <a:t>b</a:t>
            </a:r>
            <a:r>
              <a:rPr lang="en-US" dirty="0"/>
              <a:t>, with bits </a:t>
            </a:r>
            <a:r>
              <a:rPr lang="en-US" i="1" dirty="0"/>
              <a:t>b</a:t>
            </a:r>
            <a:r>
              <a:rPr lang="en-US" baseline="-25000" dirty="0"/>
              <a:t>0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i="1" dirty="0"/>
              <a:t>b</a:t>
            </a:r>
            <a:r>
              <a:rPr lang="en-US" baseline="-25000" dirty="0"/>
              <a:t>4</a:t>
            </a:r>
            <a:r>
              <a:rPr lang="en-US" i="1" dirty="0"/>
              <a:t>b</a:t>
            </a:r>
            <a:r>
              <a:rPr lang="en-US" baseline="-25000" dirty="0"/>
              <a:t>5</a:t>
            </a:r>
            <a:r>
              <a:rPr lang="en-US" i="1" dirty="0"/>
              <a:t>b</a:t>
            </a:r>
            <a:r>
              <a:rPr lang="en-US" baseline="-25000" dirty="0"/>
              <a:t>6</a:t>
            </a:r>
            <a:r>
              <a:rPr lang="en-US" i="1" dirty="0"/>
              <a:t>b</a:t>
            </a:r>
            <a:r>
              <a:rPr lang="en-US" baseline="-25000" dirty="0"/>
              <a:t>7</a:t>
            </a:r>
          </a:p>
          <a:p>
            <a:pPr lvl="1"/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i="1" baseline="-25000" dirty="0"/>
              <a:t>i</a:t>
            </a:r>
            <a:r>
              <a:rPr lang="en-US" dirty="0"/>
              <a:t> be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bit of 01100011</a:t>
            </a:r>
          </a:p>
          <a:p>
            <a:pPr lvl="1"/>
            <a:r>
              <a:rPr lang="en-US" dirty="0"/>
              <a:t>Construct b’, with bits </a:t>
            </a:r>
            <a:r>
              <a:rPr lang="en-US" i="1" dirty="0"/>
              <a:t>b</a:t>
            </a:r>
            <a:r>
              <a:rPr lang="en-US" baseline="-25000" dirty="0"/>
              <a:t>0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1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2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3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4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5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6</a:t>
            </a:r>
            <a:r>
              <a:rPr lang="en-US" dirty="0"/>
              <a:t>’</a:t>
            </a:r>
            <a:r>
              <a:rPr lang="en-US" i="1" dirty="0"/>
              <a:t>b</a:t>
            </a:r>
            <a:r>
              <a:rPr lang="en-US" baseline="-25000" dirty="0"/>
              <a:t>7</a:t>
            </a:r>
            <a:r>
              <a:rPr lang="en-US" dirty="0"/>
              <a:t>’, where for </a:t>
            </a:r>
            <a:r>
              <a:rPr lang="en-US" dirty="0" err="1"/>
              <a:t>i</a:t>
            </a:r>
            <a:r>
              <a:rPr lang="en-US" dirty="0"/>
              <a:t> = 0, …, 7:</a:t>
            </a:r>
          </a:p>
          <a:p>
            <a:pPr marL="457200" lvl="1" indent="0" algn="ctr">
              <a:buNone/>
            </a:pPr>
            <a:r>
              <a:rPr lang="en-US" i="1" dirty="0"/>
              <a:t>b</a:t>
            </a:r>
            <a:r>
              <a:rPr lang="en-US" i="1" baseline="-25000" dirty="0"/>
              <a:t>i</a:t>
            </a:r>
            <a:r>
              <a:rPr lang="en-US" dirty="0"/>
              <a:t>’ = </a:t>
            </a:r>
            <a:r>
              <a:rPr lang="en-US" i="1" dirty="0"/>
              <a:t>b</a:t>
            </a:r>
            <a:r>
              <a:rPr lang="en-US" i="1" baseline="-25000" dirty="0"/>
              <a:t>i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+4)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+5)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+6) mod 8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-25000" dirty="0"/>
              <a:t>(</a:t>
            </a:r>
            <a:r>
              <a:rPr lang="en-US" i="1" baseline="-25000" dirty="0"/>
              <a:t>i</a:t>
            </a:r>
            <a:r>
              <a:rPr lang="en-US" baseline="-25000" dirty="0"/>
              <a:t>+7) mod 8</a:t>
            </a:r>
            <a:r>
              <a:rPr lang="en-US" dirty="0"/>
              <a:t> + </a:t>
            </a:r>
            <a:r>
              <a:rPr lang="en-US" i="1" dirty="0"/>
              <a:t>c</a:t>
            </a:r>
            <a:r>
              <a:rPr lang="en-US" i="1" baseline="-25000" dirty="0"/>
              <a:t>i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17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ShiftRows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Rotate (shift cyclically) to the left by the number of the row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5C2F2EF-9594-BF4A-A744-711CCFE628E2}"/>
              </a:ext>
            </a:extLst>
          </p:cNvPr>
          <p:cNvGraphicFramePr>
            <a:graphicFrameLocks noGrp="1"/>
          </p:cNvGraphicFramePr>
          <p:nvPr/>
        </p:nvGraphicFramePr>
        <p:xfrm>
          <a:off x="2521162" y="2694574"/>
          <a:ext cx="274320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7DE72A3-FCCA-0140-926D-B96F5D0C7CAC}"/>
              </a:ext>
            </a:extLst>
          </p:cNvPr>
          <p:cNvSpPr txBox="1"/>
          <p:nvPr/>
        </p:nvSpPr>
        <p:spPr>
          <a:xfrm>
            <a:off x="2683488" y="4848407"/>
            <a:ext cx="2418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state array before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8C652DD-6EC8-FF42-9504-E000A8C3C28A}"/>
              </a:ext>
            </a:extLst>
          </p:cNvPr>
          <p:cNvGraphicFramePr>
            <a:graphicFrameLocks noGrp="1"/>
          </p:cNvGraphicFramePr>
          <p:nvPr/>
        </p:nvGraphicFramePr>
        <p:xfrm>
          <a:off x="6944129" y="2694574"/>
          <a:ext cx="2684780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27380">
                  <a:extLst>
                    <a:ext uri="{9D8B030D-6E8A-4147-A177-3AD203B41FA5}">
                      <a16:colId xmlns:a16="http://schemas.microsoft.com/office/drawing/2014/main" val="19412859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97395109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1174814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8704142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0,1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0,2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0,3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892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1,0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1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2,1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001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i="0" baseline="-25000" dirty="0">
                          <a:solidFill>
                            <a:schemeClr val="tx1"/>
                          </a:solidFill>
                        </a:rPr>
                        <a:t>3,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s</a:t>
                      </a:r>
                      <a:r>
                        <a:rPr lang="en-US" sz="2400" b="0" baseline="-25000" dirty="0">
                          <a:solidFill>
                            <a:schemeClr val="tx1"/>
                          </a:solidFill>
                        </a:rPr>
                        <a:t>3,2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17655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7010E89-CD6F-0E40-B0ED-29F37FA97CF7}"/>
              </a:ext>
            </a:extLst>
          </p:cNvPr>
          <p:cNvSpPr txBox="1"/>
          <p:nvPr/>
        </p:nvSpPr>
        <p:spPr>
          <a:xfrm>
            <a:off x="7120050" y="4848407"/>
            <a:ext cx="2215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state array after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9880B6-DC22-E24D-8954-BF1F50390A0B}"/>
              </a:ext>
            </a:extLst>
          </p:cNvPr>
          <p:cNvSpPr txBox="1"/>
          <p:nvPr/>
        </p:nvSpPr>
        <p:spPr>
          <a:xfrm>
            <a:off x="5864206" y="3378141"/>
            <a:ext cx="463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→</a:t>
            </a:r>
          </a:p>
        </p:txBody>
      </p:sp>
    </p:spTree>
    <p:extLst>
      <p:ext uri="{BB962C8B-B14F-4D97-AF65-F5344CB8AC3E}">
        <p14:creationId xmlns:p14="http://schemas.microsoft.com/office/powerpoint/2010/main" val="14422652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MixColumns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= 0, 1, 2, 3 and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and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the outputs of this</a:t>
            </a:r>
          </a:p>
          <a:p>
            <a:endParaRPr lang="en-US" dirty="0"/>
          </a:p>
          <a:p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</a:p>
          <a:p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 =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</a:p>
          <a:p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=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</a:p>
          <a:p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03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87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D484-6A7C-CE42-8144-ED4162AAA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AddRoundKey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456FE-D03E-0A4B-9ABF-87457D961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/>
              <a:t>r</a:t>
            </a:r>
            <a:r>
              <a:rPr lang="en-US" dirty="0"/>
              <a:t> be the current round</a:t>
            </a:r>
          </a:p>
          <a:p>
            <a:r>
              <a:rPr lang="en-US" dirty="0"/>
              <a:t>Remember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dirty="0"/>
              <a:t> is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set of 32 bits of key schedule</a:t>
            </a:r>
          </a:p>
          <a:p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= 0, 1, 2, 3 and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and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the outputs of this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[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’] = [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,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] </a:t>
            </a:r>
            <a:r>
              <a:rPr lang="en-US" sz="2400" dirty="0"/>
              <a:t>⨁</a:t>
            </a:r>
            <a:r>
              <a:rPr lang="en-US" dirty="0"/>
              <a:t> [</a:t>
            </a:r>
            <a:r>
              <a:rPr lang="en-US" i="1" dirty="0"/>
              <a:t>w</a:t>
            </a:r>
            <a:r>
              <a:rPr lang="en-US" baseline="-25000" dirty="0"/>
              <a:t>4</a:t>
            </a:r>
            <a:r>
              <a:rPr lang="en-US" i="1" baseline="-25000" dirty="0"/>
              <a:t>r</a:t>
            </a:r>
            <a:r>
              <a:rPr lang="en-US" baseline="-25000" dirty="0"/>
              <a:t>+</a:t>
            </a:r>
            <a:r>
              <a:rPr lang="en-US" i="1" baseline="-25000" dirty="0"/>
              <a:t>c</a:t>
            </a:r>
            <a:r>
              <a:rPr lang="en-US" dirty="0"/>
              <a:t>]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16DA3-F463-954D-9F2D-D1EED1B7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10EA7-5DD7-EA4F-839B-9C188C467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82062-648A-2E46-B6F7-69148E62B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819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F0FD-95E7-FA4E-B9B0-FDC565FD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Encryption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100C9-034E-054D-9BE5-6ABCEC31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9138" cy="43513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encrypt(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in[4*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], 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out[4*NB], word w[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*(Nr+1)])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byte </a:t>
            </a:r>
            <a:r>
              <a:rPr lang="en-US" altLang="en-US" sz="2400" dirty="0">
                <a:latin typeface="Courier" pitchFamily="2" charset="0"/>
              </a:rPr>
              <a:t>state[4,Nb];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state := in;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w[0, 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for </a:t>
            </a:r>
            <a:r>
              <a:rPr lang="en-US" altLang="en-US" sz="2400" dirty="0">
                <a:latin typeface="Courier" pitchFamily="2" charset="0"/>
              </a:rPr>
              <a:t>round := 1 </a:t>
            </a:r>
            <a:r>
              <a:rPr lang="en-US" altLang="en-US" sz="2400" b="1" dirty="0">
                <a:latin typeface="Courier" pitchFamily="2" charset="0"/>
              </a:rPr>
              <a:t>to </a:t>
            </a:r>
            <a:r>
              <a:rPr lang="en-US" altLang="en-US" sz="2400" dirty="0">
                <a:latin typeface="Courier" pitchFamily="2" charset="0"/>
              </a:rPr>
              <a:t>Nr-1 </a:t>
            </a:r>
            <a:r>
              <a:rPr lang="en-US" altLang="en-US" sz="2400" b="1" dirty="0">
                <a:latin typeface="Courier" pitchFamily="2" charset="0"/>
              </a:rPr>
              <a:t>do 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MixColumns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w[round*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(round+1)*Nb-1]);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end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</a:t>
            </a:r>
            <a:r>
              <a:rPr lang="en-US" altLang="en-US" sz="2400" dirty="0" err="1">
                <a:latin typeface="Courier" pitchFamily="2" charset="0"/>
              </a:rPr>
              <a:t>Nr</a:t>
            </a:r>
            <a:r>
              <a:rPr lang="en-US" altLang="en-US" sz="2400" dirty="0">
                <a:latin typeface="Courier" pitchFamily="2" charset="0"/>
              </a:rPr>
              <a:t>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(Nr+1)*Nb-1]);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out := state;                                  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end </a:t>
            </a:r>
            <a:endParaRPr lang="en-US" altLang="en-US" sz="24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052-FECC-454E-AE46-D3563C8D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D2E-C217-6540-8CC5-62D6435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7FF7-5F05-DF4D-BCED-C1B6731D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1031" name="Picture 7" descr="page1249image40915440">
            <a:extLst>
              <a:ext uri="{FF2B5EF4-FFF2-40B4-BE49-F238E27FC236}">
                <a16:creationId xmlns:a16="http://schemas.microsoft.com/office/drawing/2014/main" id="{609336F9-6DEF-0A49-B227-8F2EC350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249image40915552">
            <a:extLst>
              <a:ext uri="{FF2B5EF4-FFF2-40B4-BE49-F238E27FC236}">
                <a16:creationId xmlns:a16="http://schemas.microsoft.com/office/drawing/2014/main" id="{313CD037-E525-E94A-9E30-8C0BBEE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249image40915664">
            <a:extLst>
              <a:ext uri="{FF2B5EF4-FFF2-40B4-BE49-F238E27FC236}">
                <a16:creationId xmlns:a16="http://schemas.microsoft.com/office/drawing/2014/main" id="{5ADBA4EF-209C-C747-9ACB-07A29E045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249image40915776">
            <a:extLst>
              <a:ext uri="{FF2B5EF4-FFF2-40B4-BE49-F238E27FC236}">
                <a16:creationId xmlns:a16="http://schemas.microsoft.com/office/drawing/2014/main" id="{6FE4A504-F1FA-D445-A8C6-A231A68FF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043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1C92E-E8AC-A740-8846-7E4C29146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Basic Decryption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55600-1E6A-4C41-A457-F501B2222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Built up from 4 of these:</a:t>
            </a:r>
          </a:p>
          <a:p>
            <a:r>
              <a:rPr lang="en-US" dirty="0" err="1">
                <a:latin typeface="Courier" pitchFamily="2" charset="0"/>
              </a:rPr>
              <a:t>InvSubBytes</a:t>
            </a:r>
            <a:r>
              <a:rPr lang="en-US" dirty="0"/>
              <a:t> is the inverse transformation of </a:t>
            </a:r>
            <a:r>
              <a:rPr lang="en-US" dirty="0" err="1">
                <a:latin typeface="Courier" pitchFamily="2" charset="0"/>
              </a:rPr>
              <a:t>SubBytes</a:t>
            </a:r>
            <a:endParaRPr lang="en-US" dirty="0"/>
          </a:p>
          <a:p>
            <a:r>
              <a:rPr lang="en-US" dirty="0" err="1">
                <a:latin typeface="Courier" pitchFamily="2" charset="0"/>
              </a:rPr>
              <a:t>InvShiftRows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/>
              <a:t>is the inverse of </a:t>
            </a:r>
            <a:r>
              <a:rPr lang="en-US" dirty="0" err="1">
                <a:latin typeface="Courier" pitchFamily="2" charset="0"/>
              </a:rPr>
              <a:t>ShiftRows</a:t>
            </a:r>
            <a:r>
              <a:rPr lang="en-US" dirty="0"/>
              <a:t> (cyclic shift to the right by the number of the row)</a:t>
            </a:r>
          </a:p>
          <a:p>
            <a:r>
              <a:rPr lang="en-US" dirty="0" err="1">
                <a:latin typeface="Courier" pitchFamily="2" charset="0"/>
              </a:rPr>
              <a:t>InvMixColumns</a:t>
            </a:r>
            <a:endParaRPr lang="en-US" dirty="0">
              <a:latin typeface="Courier" pitchFamily="2" charset="0"/>
            </a:endParaRPr>
          </a:p>
          <a:p>
            <a:r>
              <a:rPr lang="en-US" dirty="0" err="1">
                <a:latin typeface="Courier" pitchFamily="2" charset="0"/>
              </a:rPr>
              <a:t>AddRoundKey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1577F-1A88-EA45-8E04-EB59FC49D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09D8-77D6-484D-93AB-A3AA013A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1B1FE-B79E-0944-B704-B2E622F75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613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6A66-3EEC-A548-9ED3-522B85400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</a:t>
            </a:r>
            <a:r>
              <a:rPr lang="en-US" dirty="0" err="1"/>
              <a:t>InvMixColumns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16812-63CC-1F41-A6E7-B3A515E17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Let </a:t>
            </a:r>
            <a:r>
              <a:rPr lang="en-US" i="1" dirty="0"/>
              <a:t>c</a:t>
            </a:r>
            <a:r>
              <a:rPr lang="en-US" dirty="0"/>
              <a:t> = 0, 1, 2, 3 and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’,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and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the outputs of this</a:t>
            </a:r>
          </a:p>
          <a:p>
            <a:endParaRPr lang="en-US" dirty="0"/>
          </a:p>
          <a:p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0e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0b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0d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09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  <a:endParaRPr lang="en-US" i="1" baseline="-25000" dirty="0"/>
          </a:p>
          <a:p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09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0e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0b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0d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  <a:endParaRPr lang="en-US" i="1" baseline="-25000" dirty="0"/>
          </a:p>
          <a:p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0d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09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0e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0b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  <a:endParaRPr lang="en-US" i="1" baseline="-25000" dirty="0"/>
          </a:p>
          <a:p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’ = (</a:t>
            </a:r>
            <a:r>
              <a:rPr lang="en-US" dirty="0">
                <a:latin typeface="Courier" pitchFamily="2" charset="0"/>
              </a:rPr>
              <a:t>0b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0,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0d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1,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09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2,</a:t>
            </a:r>
            <a:r>
              <a:rPr lang="en-US" i="1" baseline="-25000" dirty="0"/>
              <a:t>c</a:t>
            </a:r>
            <a:r>
              <a:rPr lang="en-US" dirty="0"/>
              <a:t>) </a:t>
            </a:r>
            <a:r>
              <a:rPr lang="en-US" sz="2400" dirty="0"/>
              <a:t>⨁</a:t>
            </a:r>
            <a:r>
              <a:rPr lang="en-US" dirty="0"/>
              <a:t> (</a:t>
            </a:r>
            <a:r>
              <a:rPr lang="en-US" dirty="0">
                <a:latin typeface="Courier" pitchFamily="2" charset="0"/>
              </a:rPr>
              <a:t>0e</a:t>
            </a:r>
            <a:r>
              <a:rPr lang="en-US" dirty="0"/>
              <a:t> • </a:t>
            </a:r>
            <a:r>
              <a:rPr lang="en-US" i="1" dirty="0"/>
              <a:t>s</a:t>
            </a:r>
            <a:r>
              <a:rPr lang="en-US" baseline="-25000" dirty="0"/>
              <a:t>3,</a:t>
            </a:r>
            <a:r>
              <a:rPr lang="en-US" i="1" baseline="-25000" dirty="0"/>
              <a:t>c</a:t>
            </a:r>
            <a:r>
              <a:rPr lang="en-US" dirty="0"/>
              <a:t>)</a:t>
            </a:r>
            <a:endParaRPr lang="en-US" i="1" baseline="-25000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BA336-F82C-1343-82F4-128AEEF55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C668E-5B65-2D47-9D2A-6F59CA828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8952A-EC37-7D48-A499-2B57F26AF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318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F0FD-95E7-FA4E-B9B0-FDC565FD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Decryption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100C9-034E-054D-9BE5-6ABCEC31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9138" cy="43513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decrypt(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in[4*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], 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out[4*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], </a:t>
            </a:r>
            <a:r>
              <a:rPr lang="en-US" altLang="en-US" sz="2400" b="1" dirty="0">
                <a:latin typeface="Courier" pitchFamily="2" charset="0"/>
              </a:rPr>
              <a:t>word</a:t>
            </a:r>
            <a:r>
              <a:rPr lang="en-US" altLang="en-US" sz="2400" dirty="0">
                <a:latin typeface="Courier" pitchFamily="2" charset="0"/>
              </a:rPr>
              <a:t> w[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*(Nr+1)])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byte </a:t>
            </a:r>
            <a:r>
              <a:rPr lang="en-US" altLang="en-US" sz="2400" dirty="0">
                <a:latin typeface="Courier" pitchFamily="2" charset="0"/>
              </a:rPr>
              <a:t>state[4,Nb];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state := in;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</a:t>
            </a:r>
            <a:r>
              <a:rPr lang="nn-NO" altLang="en-US" sz="2400" dirty="0">
                <a:latin typeface="Courier" pitchFamily="2" charset="0"/>
              </a:rPr>
              <a:t>w[Nr*Nb, (Nr+1)*Nb-1]</a:t>
            </a:r>
            <a:r>
              <a:rPr lang="en-US" altLang="en-US" sz="2400" dirty="0">
                <a:latin typeface="Courier" pitchFamily="2" charset="0"/>
              </a:rPr>
              <a:t>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for </a:t>
            </a:r>
            <a:r>
              <a:rPr lang="en-US" altLang="en-US" sz="2400" dirty="0">
                <a:latin typeface="Courier" pitchFamily="2" charset="0"/>
              </a:rPr>
              <a:t>round := 1 </a:t>
            </a:r>
            <a:r>
              <a:rPr lang="en-US" altLang="en-US" sz="2400" b="1" dirty="0">
                <a:latin typeface="Courier" pitchFamily="2" charset="0"/>
              </a:rPr>
              <a:t>to </a:t>
            </a:r>
            <a:r>
              <a:rPr lang="en-US" altLang="en-US" sz="2400" dirty="0">
                <a:latin typeface="Courier" pitchFamily="2" charset="0"/>
              </a:rPr>
              <a:t>Nr-1 </a:t>
            </a:r>
            <a:r>
              <a:rPr lang="en-US" altLang="en-US" sz="2400" b="1" dirty="0">
                <a:latin typeface="Courier" pitchFamily="2" charset="0"/>
              </a:rPr>
              <a:t>do begin </a:t>
            </a:r>
            <a:endParaRPr lang="en-US" altLang="en-US" sz="2400" dirty="0">
              <a:latin typeface="Courier" pitchFamily="2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w[round*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(round+1)*Nb-1]);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InvMixColumns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end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InvShiftRows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InvSubBytes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w[0, 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out := state;                                  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end </a:t>
            </a:r>
            <a:endParaRPr lang="en-US" altLang="en-US" sz="24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052-FECC-454E-AE46-D3563C8D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D2E-C217-6540-8CC5-62D6435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7FF7-5F05-DF4D-BCED-C1B6731D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1031" name="Picture 7" descr="page1249image40915440">
            <a:extLst>
              <a:ext uri="{FF2B5EF4-FFF2-40B4-BE49-F238E27FC236}">
                <a16:creationId xmlns:a16="http://schemas.microsoft.com/office/drawing/2014/main" id="{609336F9-6DEF-0A49-B227-8F2EC350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249image40915552">
            <a:extLst>
              <a:ext uri="{FF2B5EF4-FFF2-40B4-BE49-F238E27FC236}">
                <a16:creationId xmlns:a16="http://schemas.microsoft.com/office/drawing/2014/main" id="{313CD037-E525-E94A-9E30-8C0BBEE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249image40915664">
            <a:extLst>
              <a:ext uri="{FF2B5EF4-FFF2-40B4-BE49-F238E27FC236}">
                <a16:creationId xmlns:a16="http://schemas.microsoft.com/office/drawing/2014/main" id="{5ADBA4EF-209C-C747-9ACB-07A29E045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249image40915776">
            <a:extLst>
              <a:ext uri="{FF2B5EF4-FFF2-40B4-BE49-F238E27FC236}">
                <a16:creationId xmlns:a16="http://schemas.microsoft.com/office/drawing/2014/main" id="{6FE4A504-F1FA-D445-A8C6-A231A68FF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893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C030-8332-3D44-AD5B-AB0980BF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Basic Round Key Generation. Transformations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782C3-D45B-304F-B793-BF0D7126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Two transformations:</a:t>
            </a:r>
          </a:p>
          <a:p>
            <a:r>
              <a:rPr lang="en-US" dirty="0" err="1"/>
              <a:t>SubWord</a:t>
            </a:r>
            <a:r>
              <a:rPr lang="en-US" dirty="0"/>
              <a:t> takes 4 bytes as input, applies </a:t>
            </a:r>
            <a:r>
              <a:rPr lang="en-US" dirty="0" err="1"/>
              <a:t>SubByte</a:t>
            </a:r>
            <a:r>
              <a:rPr lang="en-US" dirty="0"/>
              <a:t> to each byte individually, and outputs the result</a:t>
            </a:r>
          </a:p>
          <a:p>
            <a:r>
              <a:rPr lang="en-US" dirty="0" err="1"/>
              <a:t>RotWord</a:t>
            </a:r>
            <a:r>
              <a:rPr lang="en-US" dirty="0"/>
              <a:t> takes a 4-byte word as input, rotates it right by 1 byte, and outputs the result</a:t>
            </a:r>
          </a:p>
          <a:p>
            <a:pPr marL="0" indent="0">
              <a:buNone/>
            </a:pPr>
            <a:r>
              <a:rPr lang="en-US" dirty="0"/>
              <a:t>And a round constant word array:</a:t>
            </a:r>
          </a:p>
          <a:p>
            <a:r>
              <a:rPr lang="en-US" dirty="0"/>
              <a:t>For </a:t>
            </a:r>
            <a:r>
              <a:rPr lang="en-US" i="1" dirty="0" err="1"/>
              <a:t>i</a:t>
            </a:r>
            <a:r>
              <a:rPr lang="en-US" dirty="0" err="1"/>
              <a:t>-th</a:t>
            </a:r>
            <a:r>
              <a:rPr lang="en-US" dirty="0"/>
              <a:t> round, 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i="1" dirty="0" err="1"/>
              <a:t>i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i="1" dirty="0"/>
              <a:t>x</a:t>
            </a:r>
            <a:r>
              <a:rPr lang="en-US" i="1" baseline="30000" dirty="0"/>
              <a:t>i</a:t>
            </a:r>
            <a:r>
              <a:rPr lang="en-US" baseline="30000" dirty="0"/>
              <a:t>-1</a:t>
            </a:r>
            <a:r>
              <a:rPr lang="en-US" dirty="0">
                <a:latin typeface="Courier" pitchFamily="2" charset="0"/>
              </a:rPr>
              <a:t>,00,00,00]</a:t>
            </a:r>
            <a:r>
              <a:rPr lang="en-US" dirty="0"/>
              <a:t> where </a:t>
            </a:r>
            <a:r>
              <a:rPr lang="en-US" i="1" dirty="0"/>
              <a:t>x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02</a:t>
            </a:r>
            <a:r>
              <a:rPr lang="en-US" dirty="0"/>
              <a:t> and </a:t>
            </a:r>
            <a:r>
              <a:rPr lang="en-US" i="1" dirty="0"/>
              <a:t>x</a:t>
            </a:r>
            <a:r>
              <a:rPr lang="en-US" i="1" baseline="30000" dirty="0"/>
              <a:t>i</a:t>
            </a:r>
            <a:r>
              <a:rPr lang="en-US" dirty="0"/>
              <a:t> uses multiplication as described before</a:t>
            </a:r>
          </a:p>
          <a:p>
            <a:pPr lvl="1">
              <a:tabLst>
                <a:tab pos="1822450" algn="l"/>
              </a:tabLst>
            </a:pPr>
            <a:r>
              <a:rPr lang="en-US" dirty="0"/>
              <a:t>Example:	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/>
              <a:t>1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01000000</a:t>
            </a:r>
            <a:r>
              <a:rPr lang="en-US" dirty="0"/>
              <a:t>; 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/>
              <a:t>2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02000000</a:t>
            </a:r>
            <a:r>
              <a:rPr lang="en-US" dirty="0"/>
              <a:t>;</a:t>
            </a:r>
          </a:p>
          <a:p>
            <a:pPr marL="457200" lvl="1" indent="0">
              <a:buNone/>
              <a:tabLst>
                <a:tab pos="1822450" algn="l"/>
              </a:tabLst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/>
              <a:t>3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04000000</a:t>
            </a:r>
            <a:r>
              <a:rPr lang="en-US" dirty="0"/>
              <a:t>; 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/>
              <a:t>4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08000000</a:t>
            </a:r>
            <a:r>
              <a:rPr lang="en-US" dirty="0"/>
              <a:t>;</a:t>
            </a:r>
          </a:p>
          <a:p>
            <a:pPr marL="457200" lvl="1" indent="0">
              <a:buNone/>
              <a:tabLst>
                <a:tab pos="1822450" algn="l"/>
              </a:tabLst>
            </a:pPr>
            <a:r>
              <a:rPr lang="en-US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Rcon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/>
              <a:t>5</a:t>
            </a:r>
            <a:r>
              <a:rPr lang="en-US" dirty="0">
                <a:latin typeface="Courier" pitchFamily="2" charset="0"/>
              </a:rPr>
              <a:t>]</a:t>
            </a:r>
            <a:r>
              <a:rPr lang="en-US" dirty="0"/>
              <a:t> = </a:t>
            </a:r>
            <a:r>
              <a:rPr lang="en-US" dirty="0">
                <a:latin typeface="Courier" pitchFamily="2" charset="0"/>
              </a:rPr>
              <a:t>10000000</a:t>
            </a:r>
            <a:r>
              <a:rPr lang="en-US" dirty="0"/>
              <a:t>; . . .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2C2BD0-D0EB-F440-A774-C152C3A0E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DF259-B6B5-4840-8932-5E7AEFE67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8AD41-1644-6843-8293-E3DAF649F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8459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F0FD-95E7-FA4E-B9B0-FDC565FD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Round Key Generation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100C9-034E-054D-9BE5-6ABCEC31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44069" cy="4351338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 err="1">
                <a:latin typeface="Courier" pitchFamily="2" charset="0"/>
              </a:rPr>
              <a:t>roundkeys</a:t>
            </a:r>
            <a:r>
              <a:rPr lang="en-US" altLang="en-US" sz="2200" dirty="0">
                <a:latin typeface="Courier" pitchFamily="2" charset="0"/>
              </a:rPr>
              <a:t>(</a:t>
            </a:r>
            <a:r>
              <a:rPr lang="en-US" altLang="en-US" sz="2200" b="1" dirty="0">
                <a:latin typeface="Courier" pitchFamily="2" charset="0"/>
              </a:rPr>
              <a:t>byte </a:t>
            </a:r>
            <a:r>
              <a:rPr lang="en-US" altLang="en-US" sz="2200" dirty="0">
                <a:latin typeface="Courier" pitchFamily="2" charset="0"/>
              </a:rPr>
              <a:t>key[4*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], </a:t>
            </a:r>
            <a:r>
              <a:rPr lang="en-US" altLang="en-US" sz="2200" b="1" dirty="0">
                <a:latin typeface="Courier" pitchFamily="2" charset="0"/>
              </a:rPr>
              <a:t>word</a:t>
            </a:r>
            <a:r>
              <a:rPr lang="en-US" altLang="en-US" sz="2200" dirty="0">
                <a:latin typeface="Courier" pitchFamily="2" charset="0"/>
              </a:rPr>
              <a:t> w[</a:t>
            </a:r>
            <a:r>
              <a:rPr lang="en-US" altLang="en-US" sz="2200" dirty="0" err="1">
                <a:latin typeface="Courier" pitchFamily="2" charset="0"/>
              </a:rPr>
              <a:t>Nb</a:t>
            </a:r>
            <a:r>
              <a:rPr lang="en-US" altLang="en-US" sz="2200" dirty="0">
                <a:latin typeface="Courier" pitchFamily="2" charset="0"/>
              </a:rPr>
              <a:t>*(Nr+1)], 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b="1" dirty="0">
                <a:latin typeface="Courier" pitchFamily="2" charset="0"/>
              </a:rPr>
              <a:t>begin </a:t>
            </a:r>
            <a:endParaRPr lang="en-US" altLang="en-US" sz="22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</a:t>
            </a:r>
            <a:r>
              <a:rPr lang="en-US" altLang="en-US" sz="2200" b="1" dirty="0">
                <a:latin typeface="Courier" pitchFamily="2" charset="0"/>
              </a:rPr>
              <a:t>word</a:t>
            </a:r>
            <a:r>
              <a:rPr lang="en-US" altLang="en-US" sz="2200" dirty="0">
                <a:latin typeface="Courier" pitchFamily="2" charset="0"/>
              </a:rPr>
              <a:t> temp;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b="1" dirty="0">
                <a:latin typeface="Courier" pitchFamily="2" charset="0"/>
              </a:rPr>
              <a:t>	for 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:= 0 </a:t>
            </a:r>
            <a:r>
              <a:rPr lang="en-US" altLang="en-US" sz="2200" b="1" dirty="0">
                <a:latin typeface="Courier" pitchFamily="2" charset="0"/>
              </a:rPr>
              <a:t>to </a:t>
            </a:r>
            <a:r>
              <a:rPr lang="en-US" altLang="en-US" sz="2200" dirty="0">
                <a:latin typeface="Courier" pitchFamily="2" charset="0"/>
              </a:rPr>
              <a:t>Nk-1 </a:t>
            </a:r>
            <a:r>
              <a:rPr lang="en-US" altLang="en-US" sz="2200" b="1" dirty="0">
                <a:latin typeface="Courier" pitchFamily="2" charset="0"/>
              </a:rPr>
              <a:t>do</a:t>
            </a:r>
            <a:br>
              <a:rPr lang="en-US" altLang="en-US" sz="2200" b="1" dirty="0">
                <a:latin typeface="Courier" pitchFamily="2" charset="0"/>
              </a:rPr>
            </a:br>
            <a:r>
              <a:rPr lang="en-US" altLang="en-US" sz="2200" b="1" dirty="0">
                <a:latin typeface="Courier" pitchFamily="2" charset="0"/>
              </a:rPr>
              <a:t>		</a:t>
            </a:r>
            <a:r>
              <a:rPr lang="en-US" altLang="en-US" sz="2200" dirty="0">
                <a:latin typeface="Courier" pitchFamily="2" charset="0"/>
              </a:rPr>
              <a:t>w[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] = word(key[4*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], key[4*i+1],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					key[4*i+2], key[4*i+3]);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b="1" dirty="0">
                <a:latin typeface="Courier" pitchFamily="2" charset="0"/>
              </a:rPr>
              <a:t>	for 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 := 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to </a:t>
            </a:r>
            <a:r>
              <a:rPr lang="en-US" altLang="en-US" sz="2200" dirty="0">
                <a:latin typeface="Courier" pitchFamily="2" charset="0"/>
              </a:rPr>
              <a:t>(Nr+1)*Nb-1 </a:t>
            </a:r>
            <a:r>
              <a:rPr lang="en-US" altLang="en-US" sz="2200" b="1" dirty="0">
                <a:latin typeface="Courier" pitchFamily="2" charset="0"/>
              </a:rPr>
              <a:t>do begin </a:t>
            </a:r>
            <a:endParaRPr lang="en-US" altLang="en-US" sz="22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temp := w[i-1];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</a:t>
            </a:r>
            <a:r>
              <a:rPr lang="en-US" altLang="en-US" sz="2200" b="1" dirty="0">
                <a:latin typeface="Courier" pitchFamily="2" charset="0"/>
              </a:rPr>
              <a:t>if</a:t>
            </a:r>
            <a:r>
              <a:rPr lang="en-US" altLang="en-US" sz="2200" dirty="0">
                <a:latin typeface="Courier" pitchFamily="2" charset="0"/>
              </a:rPr>
              <a:t> (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mod 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 = 0)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	temp = </a:t>
            </a:r>
            <a:r>
              <a:rPr lang="en-US" altLang="en-US" sz="2200" dirty="0" err="1">
                <a:latin typeface="Courier" pitchFamily="2" charset="0"/>
              </a:rPr>
              <a:t>SubWord</a:t>
            </a:r>
            <a:r>
              <a:rPr lang="en-US" altLang="en-US" sz="2200" dirty="0">
                <a:latin typeface="Courier" pitchFamily="2" charset="0"/>
              </a:rPr>
              <a:t>(</a:t>
            </a:r>
            <a:r>
              <a:rPr lang="en-US" altLang="en-US" sz="2200" dirty="0" err="1">
                <a:latin typeface="Courier" pitchFamily="2" charset="0"/>
              </a:rPr>
              <a:t>RotWord</a:t>
            </a:r>
            <a:r>
              <a:rPr lang="en-US" altLang="en-US" sz="2200" dirty="0">
                <a:latin typeface="Courier" pitchFamily="2" charset="0"/>
              </a:rPr>
              <a:t>(temp)) </a:t>
            </a:r>
            <a:r>
              <a:rPr lang="en-US" altLang="en-US" sz="2200" b="1" dirty="0" err="1">
                <a:latin typeface="Courier" pitchFamily="2" charset="0"/>
              </a:rPr>
              <a:t>xor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dirty="0" err="1">
                <a:latin typeface="Courier" pitchFamily="2" charset="0"/>
              </a:rPr>
              <a:t>Rcon</a:t>
            </a:r>
            <a:r>
              <a:rPr lang="en-US" altLang="en-US" sz="2200" dirty="0">
                <a:latin typeface="Courier" pitchFamily="2" charset="0"/>
              </a:rPr>
              <a:t>[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/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];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</a:t>
            </a:r>
            <a:r>
              <a:rPr lang="en-US" altLang="en-US" sz="2200" b="1" dirty="0">
                <a:latin typeface="Courier" pitchFamily="2" charset="0"/>
              </a:rPr>
              <a:t>else if </a:t>
            </a:r>
            <a:r>
              <a:rPr lang="en-US" altLang="en-US" sz="2200" dirty="0">
                <a:latin typeface="Courier" pitchFamily="2" charset="0"/>
              </a:rPr>
              <a:t>(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 &gt; 6 </a:t>
            </a:r>
            <a:r>
              <a:rPr lang="en-US" altLang="en-US" sz="2200" b="1" dirty="0">
                <a:latin typeface="Courier" pitchFamily="2" charset="0"/>
              </a:rPr>
              <a:t>and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 </a:t>
            </a:r>
            <a:r>
              <a:rPr lang="en-US" altLang="en-US" sz="2200" b="1" dirty="0">
                <a:latin typeface="Courier" pitchFamily="2" charset="0"/>
              </a:rPr>
              <a:t>mod </a:t>
            </a:r>
            <a:r>
              <a:rPr lang="en-US" altLang="en-US" sz="2200" dirty="0" err="1">
                <a:latin typeface="Courier" pitchFamily="2" charset="0"/>
              </a:rPr>
              <a:t>Nk</a:t>
            </a:r>
            <a:r>
              <a:rPr lang="en-US" altLang="en-US" sz="2200" dirty="0">
                <a:latin typeface="Courier" pitchFamily="2" charset="0"/>
              </a:rPr>
              <a:t> = 4)</a:t>
            </a:r>
            <a:br>
              <a:rPr lang="en-US" altLang="en-US" sz="2200" dirty="0">
                <a:latin typeface="Courier" pitchFamily="2" charset="0"/>
              </a:rPr>
            </a:br>
            <a:r>
              <a:rPr lang="en-US" altLang="en-US" sz="2200" dirty="0">
                <a:latin typeface="Courier" pitchFamily="2" charset="0"/>
              </a:rPr>
              <a:t>			temp = </a:t>
            </a:r>
            <a:r>
              <a:rPr lang="en-US" altLang="en-US" sz="2200" dirty="0" err="1">
                <a:latin typeface="Courier" pitchFamily="2" charset="0"/>
              </a:rPr>
              <a:t>SubWord</a:t>
            </a:r>
            <a:r>
              <a:rPr lang="en-US" altLang="en-US" sz="2200" dirty="0">
                <a:latin typeface="Courier" pitchFamily="2" charset="0"/>
              </a:rPr>
              <a:t>(temp);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dirty="0">
                <a:latin typeface="Courier" pitchFamily="2" charset="0"/>
              </a:rPr>
              <a:t>		w[</a:t>
            </a:r>
            <a:r>
              <a:rPr lang="en-US" altLang="en-US" sz="2200" dirty="0" err="1">
                <a:latin typeface="Courier" pitchFamily="2" charset="0"/>
              </a:rPr>
              <a:t>i</a:t>
            </a:r>
            <a:r>
              <a:rPr lang="en-US" altLang="en-US" sz="2200" dirty="0">
                <a:latin typeface="Courier" pitchFamily="2" charset="0"/>
              </a:rPr>
              <a:t>] = w[</a:t>
            </a:r>
            <a:r>
              <a:rPr lang="en-US" altLang="en-US" sz="2200" dirty="0" err="1">
                <a:latin typeface="Courier" pitchFamily="2" charset="0"/>
              </a:rPr>
              <a:t>i-Nk</a:t>
            </a:r>
            <a:r>
              <a:rPr lang="en-US" altLang="en-US" sz="2200" dirty="0">
                <a:latin typeface="Courier" pitchFamily="2" charset="0"/>
              </a:rPr>
              <a:t>] </a:t>
            </a:r>
            <a:r>
              <a:rPr lang="en-US" altLang="en-US" sz="2200" b="1" dirty="0" err="1">
                <a:latin typeface="Courier" pitchFamily="2" charset="0"/>
              </a:rPr>
              <a:t>xor</a:t>
            </a:r>
            <a:r>
              <a:rPr lang="en-US" altLang="en-US" sz="2200" dirty="0">
                <a:latin typeface="Courier" pitchFamily="2" charset="0"/>
              </a:rPr>
              <a:t> temp; 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b="1" dirty="0">
                <a:latin typeface="Courier" pitchFamily="2" charset="0"/>
              </a:rPr>
              <a:t>	end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200" b="1" dirty="0">
                <a:latin typeface="Courier" pitchFamily="2" charset="0"/>
              </a:rPr>
              <a:t>end </a:t>
            </a:r>
            <a:endParaRPr lang="en-US" altLang="en-US" sz="22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052-FECC-454E-AE46-D3563C8D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D2E-C217-6540-8CC5-62D6435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7FF7-5F05-DF4D-BCED-C1B6731D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031" name="Picture 7" descr="page1249image40915440">
            <a:extLst>
              <a:ext uri="{FF2B5EF4-FFF2-40B4-BE49-F238E27FC236}">
                <a16:creationId xmlns:a16="http://schemas.microsoft.com/office/drawing/2014/main" id="{609336F9-6DEF-0A49-B227-8F2EC350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249image40915552">
            <a:extLst>
              <a:ext uri="{FF2B5EF4-FFF2-40B4-BE49-F238E27FC236}">
                <a16:creationId xmlns:a16="http://schemas.microsoft.com/office/drawing/2014/main" id="{313CD037-E525-E94A-9E30-8C0BBEE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249image40915664">
            <a:extLst>
              <a:ext uri="{FF2B5EF4-FFF2-40B4-BE49-F238E27FC236}">
                <a16:creationId xmlns:a16="http://schemas.microsoft.com/office/drawing/2014/main" id="{5ADBA4EF-209C-C747-9ACB-07A29E045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249image40915776">
            <a:extLst>
              <a:ext uri="{FF2B5EF4-FFF2-40B4-BE49-F238E27FC236}">
                <a16:creationId xmlns:a16="http://schemas.microsoft.com/office/drawing/2014/main" id="{6FE4A504-F1FA-D445-A8C6-A231A68FF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page1253image41267904">
            <a:extLst>
              <a:ext uri="{FF2B5EF4-FFF2-40B4-BE49-F238E27FC236}">
                <a16:creationId xmlns:a16="http://schemas.microsoft.com/office/drawing/2014/main" id="{34CB0CA6-3B23-514E-B6D7-6E007CC00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28892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page1253image41267680">
            <a:extLst>
              <a:ext uri="{FF2B5EF4-FFF2-40B4-BE49-F238E27FC236}">
                <a16:creationId xmlns:a16="http://schemas.microsoft.com/office/drawing/2014/main" id="{E7879DA8-E123-2E4B-BB48-3C273F24A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-28892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page1253image41267792">
            <a:extLst>
              <a:ext uri="{FF2B5EF4-FFF2-40B4-BE49-F238E27FC236}">
                <a16:creationId xmlns:a16="http://schemas.microsoft.com/office/drawing/2014/main" id="{BD9E75DB-EFBB-A345-8DE2-851764A00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-28892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page1253image41268240">
            <a:extLst>
              <a:ext uri="{FF2B5EF4-FFF2-40B4-BE49-F238E27FC236}">
                <a16:creationId xmlns:a16="http://schemas.microsoft.com/office/drawing/2014/main" id="{501EEAC5-2A29-DC44-BCFC-FEA5A2660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-28892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735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0C500-C3ED-ED46-8158-BA44E8C24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Encryption Standard (DES)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409A7-F396-8847-B711-3D4475354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Input: 64 bit blocks</a:t>
            </a:r>
          </a:p>
          <a:p>
            <a:r>
              <a:rPr lang="en-US" dirty="0"/>
              <a:t>Key: 64 bits</a:t>
            </a:r>
          </a:p>
          <a:p>
            <a:pPr lvl="1"/>
            <a:r>
              <a:rPr lang="en-US" dirty="0"/>
              <a:t>8 bits are immediately discarded, so it is effectively 56 bits</a:t>
            </a:r>
          </a:p>
          <a:p>
            <a:r>
              <a:rPr lang="en-US" dirty="0"/>
              <a:t>Output: 64 bit blocks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6B42-317B-E445-98A8-1D973F94F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E9959-9F01-6644-A640-DC52C68AE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B2F83-A31E-DF4C-ABED-F63EBCA52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71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F930-C6F3-8D4F-840E-61675725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Equivalent Inverse Cipher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F5943-6BE3-DB4B-B84E-88FD6CA73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these to the end of the Round Key Generation algorithm: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for 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 = 0 </a:t>
            </a:r>
            <a:r>
              <a:rPr lang="en-US" b="1" dirty="0">
                <a:latin typeface="Courier" pitchFamily="2" charset="0"/>
              </a:rPr>
              <a:t>to </a:t>
            </a:r>
            <a:r>
              <a:rPr lang="en-US" dirty="0">
                <a:latin typeface="Courier" pitchFamily="2" charset="0"/>
              </a:rPr>
              <a:t>(Nr+1)*Nb-1 </a:t>
            </a:r>
            <a:r>
              <a:rPr lang="en-US" b="1" dirty="0">
                <a:latin typeface="Courier" pitchFamily="2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dw</a:t>
            </a:r>
            <a:r>
              <a:rPr lang="en-US" dirty="0">
                <a:latin typeface="Courier" pitchFamily="2" charset="0"/>
              </a:rPr>
              <a:t>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 = w[</a:t>
            </a:r>
            <a:r>
              <a:rPr lang="en-US" dirty="0" err="1">
                <a:latin typeface="Courier" pitchFamily="2" charset="0"/>
              </a:rPr>
              <a:t>i</a:t>
            </a:r>
            <a:r>
              <a:rPr lang="en-US" dirty="0">
                <a:latin typeface="Courier" pitchFamily="2" charset="0"/>
              </a:rPr>
              <a:t>]; 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for </a:t>
            </a:r>
            <a:r>
              <a:rPr lang="en-US" dirty="0">
                <a:latin typeface="Courier" pitchFamily="2" charset="0"/>
              </a:rPr>
              <a:t>round = 1 </a:t>
            </a:r>
            <a:r>
              <a:rPr lang="en-US" b="1" dirty="0">
                <a:latin typeface="Courier" pitchFamily="2" charset="0"/>
              </a:rPr>
              <a:t>to </a:t>
            </a:r>
            <a:r>
              <a:rPr lang="en-US" dirty="0">
                <a:latin typeface="Courier" pitchFamily="2" charset="0"/>
              </a:rPr>
              <a:t>Nr-1 </a:t>
            </a:r>
            <a:r>
              <a:rPr lang="en-US" b="1" dirty="0">
                <a:latin typeface="Courier" pitchFamily="2" charset="0"/>
              </a:rPr>
              <a:t>do</a:t>
            </a:r>
          </a:p>
          <a:p>
            <a:pPr marL="0" indent="0">
              <a:buNone/>
            </a:pPr>
            <a:r>
              <a:rPr lang="en-US" b="1" dirty="0">
                <a:latin typeface="Courier" pitchFamily="2" charset="0"/>
              </a:rPr>
              <a:t>	</a:t>
            </a:r>
            <a:r>
              <a:rPr lang="en-US" dirty="0" err="1">
                <a:latin typeface="Courier" pitchFamily="2" charset="0"/>
              </a:rPr>
              <a:t>InvMixColumns</a:t>
            </a:r>
            <a:r>
              <a:rPr lang="en-US" dirty="0">
                <a:latin typeface="Courier" pitchFamily="2" charset="0"/>
              </a:rPr>
              <a:t>(</a:t>
            </a:r>
            <a:r>
              <a:rPr lang="en-US" dirty="0" err="1">
                <a:latin typeface="Courier" pitchFamily="2" charset="0"/>
              </a:rPr>
              <a:t>dw</a:t>
            </a:r>
            <a:r>
              <a:rPr lang="en-US" dirty="0">
                <a:latin typeface="Courier" pitchFamily="2" charset="0"/>
              </a:rPr>
              <a:t>[round*</a:t>
            </a:r>
            <a:r>
              <a:rPr lang="en-US" dirty="0" err="1">
                <a:latin typeface="Courier" pitchFamily="2" charset="0"/>
              </a:rPr>
              <a:t>Nb</a:t>
            </a:r>
            <a:r>
              <a:rPr lang="en-US" dirty="0">
                <a:latin typeface="Courier" pitchFamily="2" charset="0"/>
              </a:rPr>
              <a:t>, (round+1)*Nb-1])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95835-8D50-2E43-AB92-60F1811E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AA3A3-BEAA-EB45-AB62-C281A06EA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D6E7F-1F04-1141-9A5B-E91BE360B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8319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F0FD-95E7-FA4E-B9B0-FDC565FD3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AES: Alternate Decryption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100C9-034E-054D-9BE5-6ABCEC314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39138" cy="4351338"/>
          </a:xfrm>
        </p:spPr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err="1">
                <a:latin typeface="Courier" pitchFamily="2" charset="0"/>
              </a:rPr>
              <a:t>equivdecrypt</a:t>
            </a:r>
            <a:r>
              <a:rPr lang="en-US" altLang="en-US" sz="2400" dirty="0">
                <a:latin typeface="Courier" pitchFamily="2" charset="0"/>
              </a:rPr>
              <a:t>(</a:t>
            </a:r>
            <a:r>
              <a:rPr lang="en-US" altLang="en-US" sz="2400" b="1" dirty="0">
                <a:latin typeface="Courier" pitchFamily="2" charset="0"/>
              </a:rPr>
              <a:t>byte in</a:t>
            </a:r>
            <a:r>
              <a:rPr lang="en-US" altLang="en-US" sz="2400" dirty="0">
                <a:latin typeface="Courier" pitchFamily="2" charset="0"/>
              </a:rPr>
              <a:t>[4*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], </a:t>
            </a:r>
            <a:r>
              <a:rPr lang="en-US" altLang="en-US" sz="2400" b="1" dirty="0">
                <a:latin typeface="Courier" pitchFamily="2" charset="0"/>
              </a:rPr>
              <a:t>byte </a:t>
            </a:r>
            <a:r>
              <a:rPr lang="en-US" altLang="en-US" sz="2400" dirty="0">
                <a:latin typeface="Courier" pitchFamily="2" charset="0"/>
              </a:rPr>
              <a:t>out[4*NB], </a:t>
            </a:r>
            <a:r>
              <a:rPr lang="en-US" altLang="en-US" sz="2400" b="1" dirty="0">
                <a:latin typeface="Courier" pitchFamily="2" charset="0"/>
              </a:rPr>
              <a:t>word</a:t>
            </a:r>
            <a:r>
              <a:rPr lang="en-US" altLang="en-US" sz="2400" dirty="0">
                <a:latin typeface="Courier" pitchFamily="2" charset="0"/>
              </a:rPr>
              <a:t> </a:t>
            </a:r>
            <a:r>
              <a:rPr lang="en-US" altLang="en-US" sz="2400" dirty="0" err="1">
                <a:latin typeface="Courier" pitchFamily="2" charset="0"/>
              </a:rPr>
              <a:t>dw</a:t>
            </a:r>
            <a:r>
              <a:rPr lang="en-US" altLang="en-US" sz="2400" dirty="0">
                <a:latin typeface="Courier" pitchFamily="2" charset="0"/>
              </a:rPr>
              <a:t>[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*(Nr+1)])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begin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byte </a:t>
            </a:r>
            <a:r>
              <a:rPr lang="en-US" altLang="en-US" sz="2400" dirty="0">
                <a:latin typeface="Courier" pitchFamily="2" charset="0"/>
              </a:rPr>
              <a:t>state[4,Nb];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state := </a:t>
            </a:r>
            <a:r>
              <a:rPr lang="en-US" altLang="en-US" sz="2400" b="1" dirty="0">
                <a:latin typeface="Courier" pitchFamily="2" charset="0"/>
              </a:rPr>
              <a:t>in</a:t>
            </a:r>
            <a:r>
              <a:rPr lang="en-US" altLang="en-US" sz="2400" dirty="0">
                <a:latin typeface="Courier" pitchFamily="2" charset="0"/>
              </a:rPr>
              <a:t>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</a:t>
            </a:r>
            <a:r>
              <a:rPr lang="en-US" altLang="en-US" sz="2400" dirty="0" err="1">
                <a:latin typeface="Courier" pitchFamily="2" charset="0"/>
              </a:rPr>
              <a:t>dw</a:t>
            </a:r>
            <a:r>
              <a:rPr lang="en-US" altLang="en-US" sz="2400" dirty="0">
                <a:latin typeface="Courier" pitchFamily="2" charset="0"/>
              </a:rPr>
              <a:t>[</a:t>
            </a:r>
            <a:r>
              <a:rPr lang="en-US" altLang="en-US" sz="2400" dirty="0" err="1">
                <a:latin typeface="Courier" pitchFamily="2" charset="0"/>
              </a:rPr>
              <a:t>Nr</a:t>
            </a:r>
            <a:r>
              <a:rPr lang="en-US" altLang="en-US" sz="2400" dirty="0">
                <a:latin typeface="Courier" pitchFamily="2" charset="0"/>
              </a:rPr>
              <a:t>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(Nr+1)*Nb-1]);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for </a:t>
            </a:r>
            <a:r>
              <a:rPr lang="en-US" altLang="en-US" sz="2400" dirty="0">
                <a:latin typeface="Courier" pitchFamily="2" charset="0"/>
              </a:rPr>
              <a:t>round := Nr-1 </a:t>
            </a:r>
            <a:r>
              <a:rPr lang="en-US" altLang="en-US" sz="2400" b="1" dirty="0" err="1">
                <a:latin typeface="Courier" pitchFamily="2" charset="0"/>
              </a:rPr>
              <a:t>downto</a:t>
            </a:r>
            <a:r>
              <a:rPr lang="en-US" altLang="en-US" sz="2400" b="1" dirty="0">
                <a:latin typeface="Courier" pitchFamily="2" charset="0"/>
              </a:rPr>
              <a:t> </a:t>
            </a:r>
            <a:r>
              <a:rPr lang="en-US" altLang="en-US" sz="2400" dirty="0">
                <a:latin typeface="Courier" pitchFamily="2" charset="0"/>
              </a:rPr>
              <a:t>Nr-1 </a:t>
            </a:r>
            <a:r>
              <a:rPr lang="en-US" altLang="en-US" sz="2400" b="1" dirty="0">
                <a:latin typeface="Courier" pitchFamily="2" charset="0"/>
              </a:rPr>
              <a:t>do begin </a:t>
            </a:r>
            <a:endParaRPr lang="en-US" altLang="en-US" sz="2400" dirty="0">
              <a:latin typeface="Courier" pitchFamily="2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InvMixColumns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</a:t>
            </a:r>
            <a:r>
              <a:rPr lang="en-US" altLang="en-US" sz="2400" dirty="0" err="1">
                <a:latin typeface="Courier" pitchFamily="2" charset="0"/>
              </a:rPr>
              <a:t>dw</a:t>
            </a:r>
            <a:r>
              <a:rPr lang="en-US" altLang="en-US" sz="2400" dirty="0">
                <a:latin typeface="Courier" pitchFamily="2" charset="0"/>
              </a:rPr>
              <a:t>[round*</a:t>
            </a:r>
            <a:r>
              <a:rPr lang="en-US" altLang="en-US" sz="2400" dirty="0" err="1">
                <a:latin typeface="Courier" pitchFamily="2" charset="0"/>
              </a:rPr>
              <a:t>Nb</a:t>
            </a:r>
            <a:r>
              <a:rPr lang="en-US" altLang="en-US" sz="2400" dirty="0">
                <a:latin typeface="Courier" pitchFamily="2" charset="0"/>
              </a:rPr>
              <a:t>, (round+1)*Nb-1]);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	end </a:t>
            </a:r>
            <a:endParaRPr lang="en-US" altLang="en-US" sz="2400" dirty="0">
              <a:latin typeface="Courier" pitchFamily="2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InvSubBytes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InvShiftRows</a:t>
            </a:r>
            <a:r>
              <a:rPr lang="en-US" altLang="en-US" sz="2400" dirty="0">
                <a:latin typeface="Courier" pitchFamily="2" charset="0"/>
              </a:rPr>
              <a:t>(state);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</a:t>
            </a:r>
            <a:r>
              <a:rPr lang="en-US" altLang="en-US" sz="2400" dirty="0" err="1">
                <a:latin typeface="Courier" pitchFamily="2" charset="0"/>
              </a:rPr>
              <a:t>AddRoundKey</a:t>
            </a:r>
            <a:r>
              <a:rPr lang="en-US" altLang="en-US" sz="2400" dirty="0">
                <a:latin typeface="Courier" pitchFamily="2" charset="0"/>
              </a:rPr>
              <a:t>(state, </a:t>
            </a:r>
            <a:r>
              <a:rPr lang="en-US" altLang="en-US" sz="2400" dirty="0" err="1">
                <a:latin typeface="Courier" pitchFamily="2" charset="0"/>
              </a:rPr>
              <a:t>dw</a:t>
            </a:r>
            <a:r>
              <a:rPr lang="en-US" altLang="en-US" sz="2400" dirty="0">
                <a:latin typeface="Courier" pitchFamily="2" charset="0"/>
              </a:rPr>
              <a:t>[0b, Nb-1]);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>
                <a:latin typeface="Courier" pitchFamily="2" charset="0"/>
              </a:rPr>
              <a:t>	out := state;                                   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 dirty="0">
                <a:latin typeface="Courier" pitchFamily="2" charset="0"/>
              </a:rPr>
              <a:t>end </a:t>
            </a:r>
            <a:endParaRPr lang="en-US" altLang="en-US" sz="24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718052-FECC-454E-AE46-D3563C8DE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65D2E-C217-6540-8CC5-62D64350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47FF7-5F05-DF4D-BCED-C1B6731D1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1031" name="Picture 7" descr="page1249image40915440">
            <a:extLst>
              <a:ext uri="{FF2B5EF4-FFF2-40B4-BE49-F238E27FC236}">
                <a16:creationId xmlns:a16="http://schemas.microsoft.com/office/drawing/2014/main" id="{609336F9-6DEF-0A49-B227-8F2EC35011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age1249image40915552">
            <a:extLst>
              <a:ext uri="{FF2B5EF4-FFF2-40B4-BE49-F238E27FC236}">
                <a16:creationId xmlns:a16="http://schemas.microsoft.com/office/drawing/2014/main" id="{313CD037-E525-E94A-9E30-8C0BBEE04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396875"/>
            <a:ext cx="127000" cy="27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page1249image40915664">
            <a:extLst>
              <a:ext uri="{FF2B5EF4-FFF2-40B4-BE49-F238E27FC236}">
                <a16:creationId xmlns:a16="http://schemas.microsoft.com/office/drawing/2014/main" id="{5ADBA4EF-209C-C747-9ACB-07A29E045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5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age1249image40915776">
            <a:extLst>
              <a:ext uri="{FF2B5EF4-FFF2-40B4-BE49-F238E27FC236}">
                <a16:creationId xmlns:a16="http://schemas.microsoft.com/office/drawing/2014/main" id="{6FE4A504-F1FA-D445-A8C6-A231A68FF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396875"/>
            <a:ext cx="279400" cy="12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53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0626B-C0BD-CE4A-AA70-77F18FA62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FDF2F-9818-164A-A662-7D2DCF62C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permuted, split into 2 28-bit parts</a:t>
            </a:r>
          </a:p>
          <a:p>
            <a:pPr lvl="1"/>
            <a:r>
              <a:rPr lang="en-US" dirty="0"/>
              <a:t>Each part rotated left by 1 or 2 bits</a:t>
            </a:r>
          </a:p>
          <a:p>
            <a:pPr lvl="1"/>
            <a:r>
              <a:rPr lang="en-US" dirty="0"/>
              <a:t>Then the halves combined, permuted, and 48 bits output (</a:t>
            </a:r>
            <a:r>
              <a:rPr lang="en-US" i="1" dirty="0"/>
              <a:t>round key</a:t>
            </a:r>
            <a:r>
              <a:rPr lang="en-US" dirty="0"/>
              <a:t>)</a:t>
            </a:r>
          </a:p>
          <a:p>
            <a:r>
              <a:rPr lang="en-US" dirty="0"/>
              <a:t>Input permuted, split into 2 32-bit parts</a:t>
            </a:r>
          </a:p>
          <a:p>
            <a:pPr lvl="1"/>
            <a:r>
              <a:rPr lang="en-US" dirty="0"/>
              <a:t>Right half, round key fed into function </a:t>
            </a:r>
            <a:r>
              <a:rPr lang="en-US" i="1" dirty="0"/>
              <a:t>f</a:t>
            </a:r>
            <a:endParaRPr lang="en-US" dirty="0"/>
          </a:p>
          <a:p>
            <a:pPr lvl="1"/>
            <a:r>
              <a:rPr lang="en-US" dirty="0"/>
              <a:t>Result of this </a:t>
            </a:r>
            <a:r>
              <a:rPr lang="en-US" dirty="0" err="1"/>
              <a:t>xor’ed</a:t>
            </a:r>
            <a:r>
              <a:rPr lang="en-US" dirty="0"/>
              <a:t> with left half</a:t>
            </a:r>
          </a:p>
          <a:p>
            <a:pPr lvl="1"/>
            <a:r>
              <a:rPr lang="en-US" dirty="0"/>
              <a:t>This left half becomes right half, right half becomes left half, as input to next round (but in the last round, this does not occur)</a:t>
            </a:r>
          </a:p>
          <a:p>
            <a:r>
              <a:rPr lang="en-US" dirty="0"/>
              <a:t>After 16 rounds, halves combined, then permuted and that is output</a:t>
            </a:r>
          </a:p>
          <a:p>
            <a:pPr lvl="1"/>
            <a:r>
              <a:rPr lang="en-US" dirty="0"/>
              <a:t>Permutation here is inverse of initial input permutation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F9284-1C20-2940-933B-FF00BC369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5CD841-50DB-904F-8CAB-4740FB194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043E4-80AD-BF4B-A963-BA4C9D9D1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16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D2F2-B893-E04B-AC44-EAFD67A96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Algorithm: Rounds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6B960-2ECC-224D-BFAD-9AFF3679A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C53FF3-D81A-AC47-B4A6-BC2CE9D7D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80976-81DB-D545-8725-12E7FCDF2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79A38A-92B6-8340-B05B-D1914E5797E8}"/>
              </a:ext>
            </a:extLst>
          </p:cNvPr>
          <p:cNvSpPr/>
          <p:nvPr/>
        </p:nvSpPr>
        <p:spPr>
          <a:xfrm>
            <a:off x="1995543" y="1713941"/>
            <a:ext cx="853440" cy="3514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D7C651-EEFE-8040-8669-7F95CD46CD9E}"/>
              </a:ext>
            </a:extLst>
          </p:cNvPr>
          <p:cNvSpPr txBox="1"/>
          <p:nvPr/>
        </p:nvSpPr>
        <p:spPr>
          <a:xfrm>
            <a:off x="2082266" y="1713941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input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9D5B40F-737E-1B41-8D3B-6108089D673C}"/>
              </a:ext>
            </a:extLst>
          </p:cNvPr>
          <p:cNvSpPr/>
          <p:nvPr/>
        </p:nvSpPr>
        <p:spPr>
          <a:xfrm>
            <a:off x="1995543" y="2601861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325D85-D24B-3643-AFF8-46290FAE1B99}"/>
              </a:ext>
            </a:extLst>
          </p:cNvPr>
          <p:cNvSpPr txBox="1"/>
          <p:nvPr/>
        </p:nvSpPr>
        <p:spPr>
          <a:xfrm>
            <a:off x="2272911" y="2619721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E5FCA78-C5FC-8A47-9260-DEBEEFBEC218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>
            <a:off x="2422263" y="2083273"/>
            <a:ext cx="0" cy="518588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4E2A17B-72D9-B448-BED8-EFAB3FC02AAC}"/>
              </a:ext>
            </a:extLst>
          </p:cNvPr>
          <p:cNvSpPr/>
          <p:nvPr/>
        </p:nvSpPr>
        <p:spPr>
          <a:xfrm>
            <a:off x="479202" y="3273552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0A4F6E-7FBD-4D48-A991-B974BF324573}"/>
              </a:ext>
            </a:extLst>
          </p:cNvPr>
          <p:cNvSpPr txBox="1"/>
          <p:nvPr/>
        </p:nvSpPr>
        <p:spPr>
          <a:xfrm>
            <a:off x="838200" y="3273552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baseline="-25000" dirty="0"/>
              <a:t>0</a:t>
            </a:r>
            <a:endParaRPr lang="en-US" i="1" baseline="-250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AD17002-98DE-D243-8BEC-DD9323FE65D2}"/>
              </a:ext>
            </a:extLst>
          </p:cNvPr>
          <p:cNvSpPr/>
          <p:nvPr/>
        </p:nvSpPr>
        <p:spPr>
          <a:xfrm>
            <a:off x="2848983" y="3314199"/>
            <a:ext cx="1830636" cy="343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167E7E-48F3-724C-9C2E-B02727AA8607}"/>
              </a:ext>
            </a:extLst>
          </p:cNvPr>
          <p:cNvSpPr txBox="1"/>
          <p:nvPr/>
        </p:nvSpPr>
        <p:spPr>
          <a:xfrm>
            <a:off x="3558207" y="328869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  <a:r>
              <a:rPr lang="en-US" baseline="-25000" dirty="0"/>
              <a:t>0</a:t>
            </a:r>
            <a:endParaRPr lang="en-US" i="1" baseline="-250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78E0FC1-41D7-CB43-94B3-34C6AC239A34}"/>
              </a:ext>
            </a:extLst>
          </p:cNvPr>
          <p:cNvCxnSpPr>
            <a:cxnSpLocks/>
          </p:cNvCxnSpPr>
          <p:nvPr/>
        </p:nvCxnSpPr>
        <p:spPr>
          <a:xfrm>
            <a:off x="1018698" y="3127248"/>
            <a:ext cx="274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78465A4-2FCC-7647-862C-E4E42DD14F5B}"/>
              </a:ext>
            </a:extLst>
          </p:cNvPr>
          <p:cNvCxnSpPr>
            <a:stCxn id="11" idx="4"/>
          </p:cNvCxnSpPr>
          <p:nvPr/>
        </p:nvCxnSpPr>
        <p:spPr>
          <a:xfrm>
            <a:off x="2422263" y="2985909"/>
            <a:ext cx="0" cy="16459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7544795-BFB5-C04A-B7E2-F499F2FA6ED6}"/>
              </a:ext>
            </a:extLst>
          </p:cNvPr>
          <p:cNvCxnSpPr>
            <a:endCxn id="20" idx="0"/>
          </p:cNvCxnSpPr>
          <p:nvPr/>
        </p:nvCxnSpPr>
        <p:spPr>
          <a:xfrm flipH="1">
            <a:off x="3752331" y="3142393"/>
            <a:ext cx="12615" cy="14630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A39691A-F890-3649-89B7-183D6AC83761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018698" y="3127248"/>
            <a:ext cx="0" cy="14630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66EDE83A-0955-B749-BB70-9BF13C3A5F33}"/>
              </a:ext>
            </a:extLst>
          </p:cNvPr>
          <p:cNvSpPr/>
          <p:nvPr/>
        </p:nvSpPr>
        <p:spPr>
          <a:xfrm>
            <a:off x="2798002" y="4419031"/>
            <a:ext cx="1830636" cy="3997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A52751-F411-2644-884B-DE75049748C4}"/>
              </a:ext>
            </a:extLst>
          </p:cNvPr>
          <p:cNvSpPr txBox="1"/>
          <p:nvPr/>
        </p:nvSpPr>
        <p:spPr>
          <a:xfrm>
            <a:off x="2773050" y="4444533"/>
            <a:ext cx="1829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baseline="-25000" dirty="0"/>
              <a:t>0</a:t>
            </a:r>
            <a:r>
              <a:rPr lang="en-US" dirty="0"/>
              <a:t> ⊕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baseline="-25000" dirty="0"/>
              <a:t>0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42EC70-F23A-AF45-A2C7-8B771EFAA606}"/>
              </a:ext>
            </a:extLst>
          </p:cNvPr>
          <p:cNvSpPr/>
          <p:nvPr/>
        </p:nvSpPr>
        <p:spPr>
          <a:xfrm>
            <a:off x="458833" y="4466975"/>
            <a:ext cx="1119730" cy="38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0F6650-13B2-424B-A1C0-C9202AC943E1}"/>
              </a:ext>
            </a:extLst>
          </p:cNvPr>
          <p:cNvSpPr txBox="1"/>
          <p:nvPr/>
        </p:nvSpPr>
        <p:spPr>
          <a:xfrm>
            <a:off x="580476" y="4456354"/>
            <a:ext cx="9127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</a:t>
            </a:r>
            <a:r>
              <a:rPr lang="en-US" baseline="-25000" dirty="0"/>
              <a:t>1</a:t>
            </a:r>
            <a:r>
              <a:rPr lang="en-US" dirty="0"/>
              <a:t> = </a:t>
            </a:r>
            <a:r>
              <a:rPr lang="en-US" i="1" dirty="0"/>
              <a:t>R</a:t>
            </a:r>
            <a:r>
              <a:rPr lang="en-US" baseline="-25000" dirty="0"/>
              <a:t>0</a:t>
            </a:r>
            <a:endParaRPr lang="en-US" i="1" baseline="-25000" dirty="0"/>
          </a:p>
          <a:p>
            <a:r>
              <a:rPr lang="en-US" dirty="0"/>
              <a:t> </a:t>
            </a:r>
            <a:endParaRPr lang="en-US" baseline="-250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23B8CC3-0F39-BB47-AD83-FFDA7E0A4812}"/>
              </a:ext>
            </a:extLst>
          </p:cNvPr>
          <p:cNvSpPr/>
          <p:nvPr/>
        </p:nvSpPr>
        <p:spPr>
          <a:xfrm>
            <a:off x="2281531" y="3690687"/>
            <a:ext cx="238742" cy="338396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AF163-7DB5-DF43-A3A4-C8306BBCAF46}"/>
              </a:ext>
            </a:extLst>
          </p:cNvPr>
          <p:cNvSpPr txBox="1"/>
          <p:nvPr/>
        </p:nvSpPr>
        <p:spPr>
          <a:xfrm>
            <a:off x="2281531" y="364862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f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640274-8C61-DB47-A09B-C118A84354EE}"/>
              </a:ext>
            </a:extLst>
          </p:cNvPr>
          <p:cNvCxnSpPr>
            <a:stCxn id="20" idx="2"/>
          </p:cNvCxnSpPr>
          <p:nvPr/>
        </p:nvCxnSpPr>
        <p:spPr>
          <a:xfrm>
            <a:off x="3752331" y="3658029"/>
            <a:ext cx="0" cy="403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D58E65C-7CA7-574C-B137-C5D817F7F5EA}"/>
              </a:ext>
            </a:extLst>
          </p:cNvPr>
          <p:cNvCxnSpPr>
            <a:cxnSpLocks/>
          </p:cNvCxnSpPr>
          <p:nvPr/>
        </p:nvCxnSpPr>
        <p:spPr>
          <a:xfrm flipH="1">
            <a:off x="989627" y="4061742"/>
            <a:ext cx="2775319" cy="231500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824FD9E-9475-7A4F-B83D-126BCF16D752}"/>
              </a:ext>
            </a:extLst>
          </p:cNvPr>
          <p:cNvCxnSpPr>
            <a:cxnSpLocks/>
          </p:cNvCxnSpPr>
          <p:nvPr/>
        </p:nvCxnSpPr>
        <p:spPr>
          <a:xfrm flipH="1">
            <a:off x="2520274" y="3807888"/>
            <a:ext cx="124467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0A27CF4-39BB-C343-808D-242B67144631}"/>
              </a:ext>
            </a:extLst>
          </p:cNvPr>
          <p:cNvCxnSpPr>
            <a:cxnSpLocks/>
          </p:cNvCxnSpPr>
          <p:nvPr/>
        </p:nvCxnSpPr>
        <p:spPr>
          <a:xfrm flipH="1">
            <a:off x="2520274" y="3922188"/>
            <a:ext cx="238192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534BDCE-F072-C544-9ABB-728EF723251D}"/>
              </a:ext>
            </a:extLst>
          </p:cNvPr>
          <p:cNvSpPr txBox="1"/>
          <p:nvPr/>
        </p:nvSpPr>
        <p:spPr>
          <a:xfrm>
            <a:off x="4876373" y="371387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k</a:t>
            </a:r>
            <a:r>
              <a:rPr lang="en-US" baseline="-25000" dirty="0"/>
              <a:t>1</a:t>
            </a:r>
            <a:endParaRPr lang="en-US" i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A1289E8-3DB4-CE4D-9D73-BCDB34C4314B}"/>
              </a:ext>
            </a:extLst>
          </p:cNvPr>
          <p:cNvSpPr txBox="1"/>
          <p:nvPr/>
        </p:nvSpPr>
        <p:spPr>
          <a:xfrm>
            <a:off x="803031" y="3758883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⊕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4DFB1AC-72B0-6D4B-A0E4-A1BB128DEF41}"/>
              </a:ext>
            </a:extLst>
          </p:cNvPr>
          <p:cNvCxnSpPr>
            <a:cxnSpLocks/>
          </p:cNvCxnSpPr>
          <p:nvPr/>
        </p:nvCxnSpPr>
        <p:spPr>
          <a:xfrm flipH="1">
            <a:off x="1036859" y="3943549"/>
            <a:ext cx="124467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EAD82AC-56C5-A947-8549-3F13C41A7A6D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1005144" y="3642884"/>
            <a:ext cx="13554" cy="238156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79F6B216-4235-8B4F-8A3D-271BF3E62904}"/>
              </a:ext>
            </a:extLst>
          </p:cNvPr>
          <p:cNvCxnSpPr/>
          <p:nvPr/>
        </p:nvCxnSpPr>
        <p:spPr>
          <a:xfrm flipH="1">
            <a:off x="989627" y="4029083"/>
            <a:ext cx="12615" cy="14630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37A3CE8-00DC-6544-827E-EB7EB77C6251}"/>
              </a:ext>
            </a:extLst>
          </p:cNvPr>
          <p:cNvCxnSpPr/>
          <p:nvPr/>
        </p:nvCxnSpPr>
        <p:spPr>
          <a:xfrm>
            <a:off x="1002242" y="4169716"/>
            <a:ext cx="2721657" cy="10797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876C871-D6F9-F148-8F3E-BD4E8E1732F1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3711238" y="4277691"/>
            <a:ext cx="2082" cy="141340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88C733F-F70A-2540-B1C5-7C43BE474D24}"/>
              </a:ext>
            </a:extLst>
          </p:cNvPr>
          <p:cNvCxnSpPr>
            <a:cxnSpLocks/>
            <a:endCxn id="25" idx="0"/>
          </p:cNvCxnSpPr>
          <p:nvPr/>
        </p:nvCxnSpPr>
        <p:spPr>
          <a:xfrm>
            <a:off x="1018698" y="4283361"/>
            <a:ext cx="0" cy="18361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851EFB9-0B76-124F-B48B-56670E4ECF71}"/>
              </a:ext>
            </a:extLst>
          </p:cNvPr>
          <p:cNvCxnSpPr/>
          <p:nvPr/>
        </p:nvCxnSpPr>
        <p:spPr>
          <a:xfrm>
            <a:off x="3709053" y="4813865"/>
            <a:ext cx="0" cy="403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3947F1D-F3F7-924E-9298-42176BA8F198}"/>
              </a:ext>
            </a:extLst>
          </p:cNvPr>
          <p:cNvCxnSpPr/>
          <p:nvPr/>
        </p:nvCxnSpPr>
        <p:spPr>
          <a:xfrm>
            <a:off x="989627" y="4856416"/>
            <a:ext cx="0" cy="403713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29E09D01-EF98-E248-8B6F-EC0C097998FD}"/>
              </a:ext>
            </a:extLst>
          </p:cNvPr>
          <p:cNvCxnSpPr/>
          <p:nvPr/>
        </p:nvCxnSpPr>
        <p:spPr>
          <a:xfrm>
            <a:off x="448491" y="5422900"/>
            <a:ext cx="41435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9EC1513C-9013-924E-8BB2-4780B2F64046}"/>
              </a:ext>
            </a:extLst>
          </p:cNvPr>
          <p:cNvSpPr/>
          <p:nvPr/>
        </p:nvSpPr>
        <p:spPr>
          <a:xfrm>
            <a:off x="6402137" y="2525393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6DB9D90-B29E-7E43-AFD2-6120BA89CFE3}"/>
              </a:ext>
            </a:extLst>
          </p:cNvPr>
          <p:cNvSpPr txBox="1"/>
          <p:nvPr/>
        </p:nvSpPr>
        <p:spPr>
          <a:xfrm>
            <a:off x="6519954" y="2538823"/>
            <a:ext cx="106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L</a:t>
            </a:r>
            <a:r>
              <a:rPr lang="en-US" i="1" baseline="-25000" dirty="0"/>
              <a:t>15</a:t>
            </a:r>
            <a:r>
              <a:rPr lang="en-US" dirty="0"/>
              <a:t> = </a:t>
            </a:r>
            <a:r>
              <a:rPr lang="en-US" i="1" dirty="0"/>
              <a:t>R</a:t>
            </a:r>
            <a:r>
              <a:rPr lang="en-US" baseline="-25000" dirty="0"/>
              <a:t>14</a:t>
            </a:r>
            <a:endParaRPr lang="en-US" i="1" baseline="-250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7265E41-E939-EE4E-B1A5-6793892FF645}"/>
              </a:ext>
            </a:extLst>
          </p:cNvPr>
          <p:cNvSpPr/>
          <p:nvPr/>
        </p:nvSpPr>
        <p:spPr>
          <a:xfrm>
            <a:off x="8771917" y="2566040"/>
            <a:ext cx="2118373" cy="343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0A4D55E-7111-8443-ABF0-C11BE32C9157}"/>
              </a:ext>
            </a:extLst>
          </p:cNvPr>
          <p:cNvCxnSpPr>
            <a:cxnSpLocks/>
          </p:cNvCxnSpPr>
          <p:nvPr/>
        </p:nvCxnSpPr>
        <p:spPr>
          <a:xfrm flipH="1">
            <a:off x="9675267" y="2156061"/>
            <a:ext cx="12614" cy="384477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91E0AF14-72AC-CC46-8B0E-B74420F83789}"/>
              </a:ext>
            </a:extLst>
          </p:cNvPr>
          <p:cNvCxnSpPr>
            <a:cxnSpLocks/>
          </p:cNvCxnSpPr>
          <p:nvPr/>
        </p:nvCxnSpPr>
        <p:spPr>
          <a:xfrm>
            <a:off x="6989069" y="2156061"/>
            <a:ext cx="0" cy="382762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F2BE4598-0D13-5446-93A3-128887A82383}"/>
              </a:ext>
            </a:extLst>
          </p:cNvPr>
          <p:cNvSpPr/>
          <p:nvPr/>
        </p:nvSpPr>
        <p:spPr>
          <a:xfrm>
            <a:off x="8771917" y="3733099"/>
            <a:ext cx="1779656" cy="39973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DA4EF7C-DFA9-554B-9169-8FE1E1B67FE6}"/>
              </a:ext>
            </a:extLst>
          </p:cNvPr>
          <p:cNvSpPr txBox="1"/>
          <p:nvPr/>
        </p:nvSpPr>
        <p:spPr>
          <a:xfrm>
            <a:off x="5922842" y="3712724"/>
            <a:ext cx="2116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L</a:t>
            </a:r>
            <a:r>
              <a:rPr lang="en-US" baseline="-25000" dirty="0"/>
              <a:t>16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i="1" baseline="-25000" dirty="0"/>
              <a:t>15</a:t>
            </a:r>
            <a:r>
              <a:rPr lang="en-US" dirty="0"/>
              <a:t> ⊕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15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baseline="-25000" dirty="0"/>
              <a:t>16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BE32912C-56E9-494D-8D32-3102310C92FB}"/>
              </a:ext>
            </a:extLst>
          </p:cNvPr>
          <p:cNvSpPr/>
          <p:nvPr/>
        </p:nvSpPr>
        <p:spPr>
          <a:xfrm>
            <a:off x="5899458" y="3733099"/>
            <a:ext cx="2139669" cy="38944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8C93FD01-EE82-A544-8644-A503C28A290A}"/>
              </a:ext>
            </a:extLst>
          </p:cNvPr>
          <p:cNvSpPr/>
          <p:nvPr/>
        </p:nvSpPr>
        <p:spPr>
          <a:xfrm>
            <a:off x="8204466" y="2942528"/>
            <a:ext cx="238742" cy="338396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C255A39-59F4-4C4F-B0AD-2A9D55E954CE}"/>
              </a:ext>
            </a:extLst>
          </p:cNvPr>
          <p:cNvSpPr txBox="1"/>
          <p:nvPr/>
        </p:nvSpPr>
        <p:spPr>
          <a:xfrm>
            <a:off x="8204466" y="2900463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f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3BC7389-67D3-3247-B7F3-66E7B2E07AC6}"/>
              </a:ext>
            </a:extLst>
          </p:cNvPr>
          <p:cNvCxnSpPr>
            <a:cxnSpLocks/>
            <a:endCxn id="76" idx="0"/>
          </p:cNvCxnSpPr>
          <p:nvPr/>
        </p:nvCxnSpPr>
        <p:spPr>
          <a:xfrm flipH="1">
            <a:off x="9661745" y="2908155"/>
            <a:ext cx="9647" cy="824944"/>
          </a:xfrm>
          <a:prstGeom prst="line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B888C22C-A28E-7744-95A0-D8DC92468AF2}"/>
              </a:ext>
            </a:extLst>
          </p:cNvPr>
          <p:cNvCxnSpPr>
            <a:cxnSpLocks/>
          </p:cNvCxnSpPr>
          <p:nvPr/>
        </p:nvCxnSpPr>
        <p:spPr>
          <a:xfrm flipH="1">
            <a:off x="8443209" y="3059729"/>
            <a:ext cx="1244672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085E757-809B-1E4A-8644-22E6E9073553}"/>
              </a:ext>
            </a:extLst>
          </p:cNvPr>
          <p:cNvCxnSpPr>
            <a:cxnSpLocks/>
          </p:cNvCxnSpPr>
          <p:nvPr/>
        </p:nvCxnSpPr>
        <p:spPr>
          <a:xfrm flipH="1">
            <a:off x="8443209" y="3174029"/>
            <a:ext cx="2381926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5726E5B9-4B5F-DF4E-BC8C-36E7DA5CB07A}"/>
              </a:ext>
            </a:extLst>
          </p:cNvPr>
          <p:cNvSpPr txBox="1"/>
          <p:nvPr/>
        </p:nvSpPr>
        <p:spPr>
          <a:xfrm>
            <a:off x="10799308" y="2965719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k</a:t>
            </a:r>
            <a:r>
              <a:rPr lang="en-US" baseline="-25000" dirty="0"/>
              <a:t>16</a:t>
            </a:r>
            <a:endParaRPr lang="en-US" i="1" dirty="0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0512E65-2A8A-8E40-9F8D-EB15535DFF2A}"/>
              </a:ext>
            </a:extLst>
          </p:cNvPr>
          <p:cNvSpPr txBox="1"/>
          <p:nvPr/>
        </p:nvSpPr>
        <p:spPr>
          <a:xfrm>
            <a:off x="6765460" y="3023582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⊕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5B9A57B5-5A5D-A041-95C1-2223DFBE3AE4}"/>
              </a:ext>
            </a:extLst>
          </p:cNvPr>
          <p:cNvCxnSpPr>
            <a:cxnSpLocks/>
          </p:cNvCxnSpPr>
          <p:nvPr/>
        </p:nvCxnSpPr>
        <p:spPr>
          <a:xfrm flipH="1">
            <a:off x="7056135" y="3208248"/>
            <a:ext cx="1187825" cy="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A31456B6-CFC1-CF49-854B-B6309CC6BA39}"/>
              </a:ext>
            </a:extLst>
          </p:cNvPr>
          <p:cNvCxnSpPr>
            <a:cxnSpLocks/>
          </p:cNvCxnSpPr>
          <p:nvPr/>
        </p:nvCxnSpPr>
        <p:spPr>
          <a:xfrm flipH="1">
            <a:off x="6976281" y="2933636"/>
            <a:ext cx="1" cy="201702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887484C9-5957-5947-AE88-D81B1AA75BB2}"/>
              </a:ext>
            </a:extLst>
          </p:cNvPr>
          <p:cNvSpPr txBox="1"/>
          <p:nvPr/>
        </p:nvSpPr>
        <p:spPr>
          <a:xfrm>
            <a:off x="8759335" y="2540538"/>
            <a:ext cx="2143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  <a:r>
              <a:rPr lang="en-US" baseline="-25000" dirty="0"/>
              <a:t>15</a:t>
            </a:r>
            <a:r>
              <a:rPr lang="en-US" dirty="0"/>
              <a:t> = </a:t>
            </a:r>
            <a:r>
              <a:rPr lang="en-US" i="1" dirty="0"/>
              <a:t>L</a:t>
            </a:r>
            <a:r>
              <a:rPr lang="en-US" i="1" baseline="-25000" dirty="0"/>
              <a:t>14</a:t>
            </a:r>
            <a:r>
              <a:rPr lang="en-US" dirty="0"/>
              <a:t> ⊕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14</a:t>
            </a:r>
            <a:r>
              <a:rPr lang="en-US" dirty="0"/>
              <a:t>, </a:t>
            </a:r>
            <a:r>
              <a:rPr lang="en-US" i="1" dirty="0"/>
              <a:t>k</a:t>
            </a:r>
            <a:r>
              <a:rPr lang="en-US" i="1" baseline="-25000" dirty="0"/>
              <a:t>15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2E1B330-9D9F-6643-9B1C-FD1F1E17CCFA}"/>
              </a:ext>
            </a:extLst>
          </p:cNvPr>
          <p:cNvCxnSpPr>
            <a:cxnSpLocks/>
            <a:endCxn id="78" idx="0"/>
          </p:cNvCxnSpPr>
          <p:nvPr/>
        </p:nvCxnSpPr>
        <p:spPr>
          <a:xfrm flipH="1">
            <a:off x="6969293" y="3323294"/>
            <a:ext cx="6988" cy="40980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F369A16D-B7CD-C74D-B609-3B4EB339ACF5}"/>
              </a:ext>
            </a:extLst>
          </p:cNvPr>
          <p:cNvSpPr txBox="1"/>
          <p:nvPr/>
        </p:nvSpPr>
        <p:spPr>
          <a:xfrm>
            <a:off x="9457428" y="371641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  <a:r>
              <a:rPr lang="en-US" baseline="-25000" dirty="0"/>
              <a:t>16</a:t>
            </a:r>
            <a:endParaRPr lang="en-US" i="1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900202F-8E19-0746-BE9A-1AC9311F31B9}"/>
              </a:ext>
            </a:extLst>
          </p:cNvPr>
          <p:cNvCxnSpPr>
            <a:cxnSpLocks/>
          </p:cNvCxnSpPr>
          <p:nvPr/>
        </p:nvCxnSpPr>
        <p:spPr>
          <a:xfrm>
            <a:off x="6925144" y="4277691"/>
            <a:ext cx="274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F8042517-DA99-264E-868C-DC6C8AC64B31}"/>
              </a:ext>
            </a:extLst>
          </p:cNvPr>
          <p:cNvCxnSpPr/>
          <p:nvPr/>
        </p:nvCxnSpPr>
        <p:spPr>
          <a:xfrm flipH="1">
            <a:off x="9649130" y="4132333"/>
            <a:ext cx="12615" cy="14630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8CE56366-A3B3-6B4B-8890-ADF2879340EC}"/>
              </a:ext>
            </a:extLst>
          </p:cNvPr>
          <p:cNvCxnSpPr>
            <a:cxnSpLocks/>
          </p:cNvCxnSpPr>
          <p:nvPr/>
        </p:nvCxnSpPr>
        <p:spPr>
          <a:xfrm>
            <a:off x="6925144" y="4133894"/>
            <a:ext cx="0" cy="15934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0833575D-5CCA-4645-89EE-511D78401135}"/>
              </a:ext>
            </a:extLst>
          </p:cNvPr>
          <p:cNvCxnSpPr>
            <a:cxnSpLocks/>
          </p:cNvCxnSpPr>
          <p:nvPr/>
        </p:nvCxnSpPr>
        <p:spPr>
          <a:xfrm>
            <a:off x="8351833" y="4288251"/>
            <a:ext cx="0" cy="218334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Oval 138">
            <a:extLst>
              <a:ext uri="{FF2B5EF4-FFF2-40B4-BE49-F238E27FC236}">
                <a16:creationId xmlns:a16="http://schemas.microsoft.com/office/drawing/2014/main" id="{8C417B86-0570-2646-8B02-C03CFD9A52C2}"/>
              </a:ext>
            </a:extLst>
          </p:cNvPr>
          <p:cNvSpPr/>
          <p:nvPr/>
        </p:nvSpPr>
        <p:spPr>
          <a:xfrm>
            <a:off x="7925113" y="4519589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BCCF6D31-D6A2-594B-9330-153E5D7DD497}"/>
              </a:ext>
            </a:extLst>
          </p:cNvPr>
          <p:cNvSpPr txBox="1"/>
          <p:nvPr/>
        </p:nvSpPr>
        <p:spPr>
          <a:xfrm>
            <a:off x="8131430" y="4549050"/>
            <a:ext cx="47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IP</a:t>
            </a:r>
            <a:r>
              <a:rPr lang="en-US" baseline="30000" dirty="0"/>
              <a:t>-1</a:t>
            </a:r>
            <a:endParaRPr lang="en-US" dirty="0"/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482A7C35-B18F-2F40-9F79-60C3379EFBAD}"/>
              </a:ext>
            </a:extLst>
          </p:cNvPr>
          <p:cNvCxnSpPr>
            <a:cxnSpLocks/>
          </p:cNvCxnSpPr>
          <p:nvPr/>
        </p:nvCxnSpPr>
        <p:spPr>
          <a:xfrm>
            <a:off x="8351833" y="4912658"/>
            <a:ext cx="0" cy="518588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141">
            <a:extLst>
              <a:ext uri="{FF2B5EF4-FFF2-40B4-BE49-F238E27FC236}">
                <a16:creationId xmlns:a16="http://schemas.microsoft.com/office/drawing/2014/main" id="{F30A0094-A071-6945-BF8F-04F2FA85C44F}"/>
              </a:ext>
            </a:extLst>
          </p:cNvPr>
          <p:cNvSpPr/>
          <p:nvPr/>
        </p:nvSpPr>
        <p:spPr>
          <a:xfrm>
            <a:off x="7952404" y="5447745"/>
            <a:ext cx="853440" cy="3514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33FC522F-29B8-974A-BC98-A58233049DA1}"/>
              </a:ext>
            </a:extLst>
          </p:cNvPr>
          <p:cNvSpPr txBox="1"/>
          <p:nvPr/>
        </p:nvSpPr>
        <p:spPr>
          <a:xfrm>
            <a:off x="7979977" y="544717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output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FEBC4B57-427C-7C44-84F5-0494FF623C1C}"/>
              </a:ext>
            </a:extLst>
          </p:cNvPr>
          <p:cNvCxnSpPr/>
          <p:nvPr/>
        </p:nvCxnSpPr>
        <p:spPr>
          <a:xfrm>
            <a:off x="2363070" y="5422900"/>
            <a:ext cx="0" cy="376317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1FE098D-D451-4C46-880B-A9C6BBDCFE25}"/>
              </a:ext>
            </a:extLst>
          </p:cNvPr>
          <p:cNvCxnSpPr/>
          <p:nvPr/>
        </p:nvCxnSpPr>
        <p:spPr>
          <a:xfrm>
            <a:off x="2377286" y="5799217"/>
            <a:ext cx="302021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D09A81F9-1840-C14B-958E-664C75FBC813}"/>
              </a:ext>
            </a:extLst>
          </p:cNvPr>
          <p:cNvCxnSpPr>
            <a:cxnSpLocks/>
          </p:cNvCxnSpPr>
          <p:nvPr/>
        </p:nvCxnSpPr>
        <p:spPr>
          <a:xfrm>
            <a:off x="5397500" y="1690688"/>
            <a:ext cx="0" cy="4108529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698AB88-3440-A744-B710-81C8427B4FD3}"/>
              </a:ext>
            </a:extLst>
          </p:cNvPr>
          <p:cNvCxnSpPr/>
          <p:nvPr/>
        </p:nvCxnSpPr>
        <p:spPr>
          <a:xfrm>
            <a:off x="5415037" y="1690688"/>
            <a:ext cx="302021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F049B3E8-F567-6744-B70C-FF9694D4DFBF}"/>
              </a:ext>
            </a:extLst>
          </p:cNvPr>
          <p:cNvCxnSpPr>
            <a:cxnSpLocks/>
          </p:cNvCxnSpPr>
          <p:nvPr/>
        </p:nvCxnSpPr>
        <p:spPr>
          <a:xfrm>
            <a:off x="5838636" y="2052713"/>
            <a:ext cx="518365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9D6353C5-BE6B-6E4C-819E-C460B7A6C010}"/>
              </a:ext>
            </a:extLst>
          </p:cNvPr>
          <p:cNvCxnSpPr/>
          <p:nvPr/>
        </p:nvCxnSpPr>
        <p:spPr>
          <a:xfrm>
            <a:off x="8443208" y="1689096"/>
            <a:ext cx="0" cy="376317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>
            <a:extLst>
              <a:ext uri="{FF2B5EF4-FFF2-40B4-BE49-F238E27FC236}">
                <a16:creationId xmlns:a16="http://schemas.microsoft.com/office/drawing/2014/main" id="{48C259B8-EBB3-7345-B0A5-3E805E222CA2}"/>
              </a:ext>
            </a:extLst>
          </p:cNvPr>
          <p:cNvSpPr txBox="1"/>
          <p:nvPr/>
        </p:nvSpPr>
        <p:spPr>
          <a:xfrm>
            <a:off x="9634172" y="5053821"/>
            <a:ext cx="2133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16 rounds; only first and last are shown</a:t>
            </a:r>
          </a:p>
        </p:txBody>
      </p:sp>
    </p:spTree>
    <p:extLst>
      <p:ext uri="{BB962C8B-B14F-4D97-AF65-F5344CB8AC3E}">
        <p14:creationId xmlns:p14="http://schemas.microsoft.com/office/powerpoint/2010/main" val="50328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349498C-FA2A-9A45-8BD6-63311FFFE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Algorithm: </a:t>
            </a:r>
            <a:r>
              <a:rPr lang="en-US" i="1" dirty="0"/>
              <a:t>f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E8A4C-224D-E545-A102-10DA488E4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6D910-EBA7-834B-86DF-398E15CA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195E2-CFC6-A34F-9F9C-316F1136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7CB4B1-DD70-9D41-A105-FA4D2A9FD34E}"/>
              </a:ext>
            </a:extLst>
          </p:cNvPr>
          <p:cNvSpPr/>
          <p:nvPr/>
        </p:nvSpPr>
        <p:spPr>
          <a:xfrm>
            <a:off x="1699964" y="1904499"/>
            <a:ext cx="1830636" cy="343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4DA768-F316-7F4B-B6C9-37DAC863208C}"/>
              </a:ext>
            </a:extLst>
          </p:cNvPr>
          <p:cNvSpPr txBox="1"/>
          <p:nvPr/>
        </p:nvSpPr>
        <p:spPr>
          <a:xfrm>
            <a:off x="2409188" y="1878997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R</a:t>
            </a:r>
            <a:r>
              <a:rPr lang="en-US" i="1" baseline="-25000" dirty="0"/>
              <a:t>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D2204A-32C6-DD41-90D4-9B216EEF5CCB}"/>
              </a:ext>
            </a:extLst>
          </p:cNvPr>
          <p:cNvSpPr/>
          <p:nvPr/>
        </p:nvSpPr>
        <p:spPr>
          <a:xfrm>
            <a:off x="7238082" y="1904499"/>
            <a:ext cx="1830636" cy="343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7D864F-8594-AC49-9481-4CDD73AA2DBE}"/>
              </a:ext>
            </a:extLst>
          </p:cNvPr>
          <p:cNvSpPr txBox="1"/>
          <p:nvPr/>
        </p:nvSpPr>
        <p:spPr>
          <a:xfrm>
            <a:off x="7947306" y="187899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k</a:t>
            </a:r>
            <a:r>
              <a:rPr lang="en-US" i="1" baseline="-25000" dirty="0" err="1"/>
              <a:t>i</a:t>
            </a:r>
            <a:endParaRPr lang="en-US" i="1" baseline="-25000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7A06D6E-9976-B94B-AEB9-A96CF7087FA6}"/>
              </a:ext>
            </a:extLst>
          </p:cNvPr>
          <p:cNvSpPr/>
          <p:nvPr/>
        </p:nvSpPr>
        <p:spPr>
          <a:xfrm>
            <a:off x="2363865" y="2579683"/>
            <a:ext cx="435612" cy="406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BCA4950-F7AB-F54B-8C6D-C2AD36B08A5F}"/>
              </a:ext>
            </a:extLst>
          </p:cNvPr>
          <p:cNvSpPr txBox="1"/>
          <p:nvPr/>
        </p:nvSpPr>
        <p:spPr>
          <a:xfrm>
            <a:off x="2410504" y="257535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D4837E-450F-BF40-B674-5828A649CB5D}"/>
              </a:ext>
            </a:extLst>
          </p:cNvPr>
          <p:cNvSpPr txBox="1"/>
          <p:nvPr/>
        </p:nvSpPr>
        <p:spPr>
          <a:xfrm>
            <a:off x="5422900" y="3089931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⊕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6F4A45D-084F-CB4B-A11A-D7AC4C244EED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2581671" y="2248329"/>
            <a:ext cx="0" cy="33800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1B4EF11-6609-D849-AFBA-83A26BD66B17}"/>
              </a:ext>
            </a:extLst>
          </p:cNvPr>
          <p:cNvSpPr txBox="1"/>
          <p:nvPr/>
        </p:nvSpPr>
        <p:spPr>
          <a:xfrm>
            <a:off x="1802239" y="222052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 bits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C0A1AFA-63DC-914C-8A3F-A0D95EFA4DFC}"/>
              </a:ext>
            </a:extLst>
          </p:cNvPr>
          <p:cNvCxnSpPr>
            <a:cxnSpLocks/>
          </p:cNvCxnSpPr>
          <p:nvPr/>
        </p:nvCxnSpPr>
        <p:spPr>
          <a:xfrm flipH="1">
            <a:off x="2558942" y="2986083"/>
            <a:ext cx="16271" cy="382126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9DC0451-B979-6642-970C-67EC7143FDD8}"/>
              </a:ext>
            </a:extLst>
          </p:cNvPr>
          <p:cNvSpPr txBox="1"/>
          <p:nvPr/>
        </p:nvSpPr>
        <p:spPr>
          <a:xfrm>
            <a:off x="1802238" y="295124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C280D56-BFC5-F44B-A992-C4BC9B5DEADE}"/>
              </a:ext>
            </a:extLst>
          </p:cNvPr>
          <p:cNvCxnSpPr>
            <a:cxnSpLocks/>
          </p:cNvCxnSpPr>
          <p:nvPr/>
        </p:nvCxnSpPr>
        <p:spPr>
          <a:xfrm>
            <a:off x="8153400" y="2273831"/>
            <a:ext cx="0" cy="1097491"/>
          </a:xfrm>
          <a:prstGeom prst="straightConnector1">
            <a:avLst/>
          </a:prstGeom>
          <a:ln w="222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4282D74-9A52-4D4D-A7AC-9914BB636ED9}"/>
              </a:ext>
            </a:extLst>
          </p:cNvPr>
          <p:cNvCxnSpPr/>
          <p:nvPr/>
        </p:nvCxnSpPr>
        <p:spPr>
          <a:xfrm flipH="1">
            <a:off x="5825336" y="3364354"/>
            <a:ext cx="2328064" cy="696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D9238FE-02DD-834F-941F-A9BEBCD59B7B}"/>
              </a:ext>
            </a:extLst>
          </p:cNvPr>
          <p:cNvCxnSpPr>
            <a:cxnSpLocks/>
          </p:cNvCxnSpPr>
          <p:nvPr/>
        </p:nvCxnSpPr>
        <p:spPr>
          <a:xfrm flipV="1">
            <a:off x="2545951" y="3364354"/>
            <a:ext cx="2985297" cy="342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781F43D-F8E9-A749-8F07-A3FE3A8D4346}"/>
              </a:ext>
            </a:extLst>
          </p:cNvPr>
          <p:cNvSpPr txBox="1"/>
          <p:nvPr/>
        </p:nvSpPr>
        <p:spPr>
          <a:xfrm>
            <a:off x="8204078" y="2586335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A03FE62-A717-1245-AF8F-E9EE14308CFD}"/>
              </a:ext>
            </a:extLst>
          </p:cNvPr>
          <p:cNvCxnSpPr/>
          <p:nvPr/>
        </p:nvCxnSpPr>
        <p:spPr>
          <a:xfrm>
            <a:off x="5693968" y="3467101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5E6CFB3-DF09-DA49-90B6-CDBFD1D0E89D}"/>
              </a:ext>
            </a:extLst>
          </p:cNvPr>
          <p:cNvCxnSpPr>
            <a:cxnSpLocks/>
          </p:cNvCxnSpPr>
          <p:nvPr/>
        </p:nvCxnSpPr>
        <p:spPr>
          <a:xfrm flipV="1">
            <a:off x="2114211" y="3745229"/>
            <a:ext cx="7185740" cy="139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9D185B9A-A063-1240-B727-4EF1FD207813}"/>
              </a:ext>
            </a:extLst>
          </p:cNvPr>
          <p:cNvSpPr/>
          <p:nvPr/>
        </p:nvSpPr>
        <p:spPr>
          <a:xfrm>
            <a:off x="1771372" y="4016638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DFFA3F1A-9560-7C48-A503-511A58F9FD58}"/>
              </a:ext>
            </a:extLst>
          </p:cNvPr>
          <p:cNvCxnSpPr/>
          <p:nvPr/>
        </p:nvCxnSpPr>
        <p:spPr>
          <a:xfrm>
            <a:off x="2114211" y="3733802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431158E-B5E1-E540-9C66-08E6CAB51677}"/>
              </a:ext>
            </a:extLst>
          </p:cNvPr>
          <p:cNvSpPr txBox="1"/>
          <p:nvPr/>
        </p:nvSpPr>
        <p:spPr>
          <a:xfrm>
            <a:off x="1930507" y="401663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1</a:t>
            </a:r>
            <a:endParaRPr lang="en-US" i="1" dirty="0"/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091C1834-9097-C449-AD2D-BD8D72984DD8}"/>
              </a:ext>
            </a:extLst>
          </p:cNvPr>
          <p:cNvSpPr/>
          <p:nvPr/>
        </p:nvSpPr>
        <p:spPr>
          <a:xfrm>
            <a:off x="2764243" y="4028064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3C4DC9F6-2124-EE46-8F3B-06981CA8D2CC}"/>
              </a:ext>
            </a:extLst>
          </p:cNvPr>
          <p:cNvCxnSpPr/>
          <p:nvPr/>
        </p:nvCxnSpPr>
        <p:spPr>
          <a:xfrm>
            <a:off x="3107082" y="3745228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A7C7CD8-C746-D644-B923-A1871D81684C}"/>
              </a:ext>
            </a:extLst>
          </p:cNvPr>
          <p:cNvSpPr txBox="1"/>
          <p:nvPr/>
        </p:nvSpPr>
        <p:spPr>
          <a:xfrm>
            <a:off x="2923378" y="4028064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2</a:t>
            </a:r>
            <a:endParaRPr lang="en-US" i="1" dirty="0"/>
          </a:p>
        </p:txBody>
      </p:sp>
      <p:sp>
        <p:nvSpPr>
          <p:cNvPr id="65" name="Rounded Rectangle 64">
            <a:extLst>
              <a:ext uri="{FF2B5EF4-FFF2-40B4-BE49-F238E27FC236}">
                <a16:creationId xmlns:a16="http://schemas.microsoft.com/office/drawing/2014/main" id="{92948BAC-3C81-8D46-B49B-5F73B9904CF6}"/>
              </a:ext>
            </a:extLst>
          </p:cNvPr>
          <p:cNvSpPr/>
          <p:nvPr/>
        </p:nvSpPr>
        <p:spPr>
          <a:xfrm>
            <a:off x="3781683" y="4028064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59717A4-0A74-BF47-AABE-CA148E0D5F8A}"/>
              </a:ext>
            </a:extLst>
          </p:cNvPr>
          <p:cNvCxnSpPr/>
          <p:nvPr/>
        </p:nvCxnSpPr>
        <p:spPr>
          <a:xfrm>
            <a:off x="4124522" y="3745228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4B18510D-D510-314F-8F21-3A2FEC91391F}"/>
              </a:ext>
            </a:extLst>
          </p:cNvPr>
          <p:cNvSpPr txBox="1"/>
          <p:nvPr/>
        </p:nvSpPr>
        <p:spPr>
          <a:xfrm>
            <a:off x="3940818" y="4028064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3</a:t>
            </a:r>
            <a:endParaRPr lang="en-US" i="1" dirty="0"/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4393E11D-D73B-BA4B-AFD6-64862B43D063}"/>
              </a:ext>
            </a:extLst>
          </p:cNvPr>
          <p:cNvSpPr/>
          <p:nvPr/>
        </p:nvSpPr>
        <p:spPr>
          <a:xfrm>
            <a:off x="4810200" y="4028064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BC901039-511C-B949-9C1E-508F313B4288}"/>
              </a:ext>
            </a:extLst>
          </p:cNvPr>
          <p:cNvCxnSpPr/>
          <p:nvPr/>
        </p:nvCxnSpPr>
        <p:spPr>
          <a:xfrm>
            <a:off x="5153039" y="3745228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9C14B921-4E6B-D047-BF62-8EFD1E741331}"/>
              </a:ext>
            </a:extLst>
          </p:cNvPr>
          <p:cNvSpPr txBox="1"/>
          <p:nvPr/>
        </p:nvSpPr>
        <p:spPr>
          <a:xfrm>
            <a:off x="4969335" y="4028064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4</a:t>
            </a:r>
            <a:endParaRPr lang="en-US" i="1" dirty="0"/>
          </a:p>
        </p:txBody>
      </p:sp>
      <p:sp>
        <p:nvSpPr>
          <p:cNvPr id="71" name="Rounded Rectangle 70">
            <a:extLst>
              <a:ext uri="{FF2B5EF4-FFF2-40B4-BE49-F238E27FC236}">
                <a16:creationId xmlns:a16="http://schemas.microsoft.com/office/drawing/2014/main" id="{EA6879CE-61B9-9A4B-9EF9-782BBE845CCF}"/>
              </a:ext>
            </a:extLst>
          </p:cNvPr>
          <p:cNvSpPr/>
          <p:nvPr/>
        </p:nvSpPr>
        <p:spPr>
          <a:xfrm>
            <a:off x="5918284" y="4030611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9D3D643-B760-4A47-BB1E-1DA6A28C584F}"/>
              </a:ext>
            </a:extLst>
          </p:cNvPr>
          <p:cNvCxnSpPr/>
          <p:nvPr/>
        </p:nvCxnSpPr>
        <p:spPr>
          <a:xfrm>
            <a:off x="6261123" y="3747775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81E18E27-8C28-9D49-895A-951ACE266F57}"/>
              </a:ext>
            </a:extLst>
          </p:cNvPr>
          <p:cNvSpPr txBox="1"/>
          <p:nvPr/>
        </p:nvSpPr>
        <p:spPr>
          <a:xfrm>
            <a:off x="6077419" y="4030611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5</a:t>
            </a:r>
            <a:endParaRPr lang="en-US" i="1" dirty="0"/>
          </a:p>
        </p:txBody>
      </p:sp>
      <p:sp>
        <p:nvSpPr>
          <p:cNvPr id="74" name="Rounded Rectangle 73">
            <a:extLst>
              <a:ext uri="{FF2B5EF4-FFF2-40B4-BE49-F238E27FC236}">
                <a16:creationId xmlns:a16="http://schemas.microsoft.com/office/drawing/2014/main" id="{334D8FC6-E2EB-C341-A438-94A20B3BC50C}"/>
              </a:ext>
            </a:extLst>
          </p:cNvPr>
          <p:cNvSpPr/>
          <p:nvPr/>
        </p:nvSpPr>
        <p:spPr>
          <a:xfrm>
            <a:off x="6911155" y="4042037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4BA7CD2D-4FB3-8548-ABC5-B38FE2831DB5}"/>
              </a:ext>
            </a:extLst>
          </p:cNvPr>
          <p:cNvCxnSpPr/>
          <p:nvPr/>
        </p:nvCxnSpPr>
        <p:spPr>
          <a:xfrm>
            <a:off x="7253994" y="3759201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9A320861-DF00-8C4C-80A1-A4AFEF93E207}"/>
              </a:ext>
            </a:extLst>
          </p:cNvPr>
          <p:cNvSpPr txBox="1"/>
          <p:nvPr/>
        </p:nvSpPr>
        <p:spPr>
          <a:xfrm>
            <a:off x="7070290" y="404203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6</a:t>
            </a:r>
            <a:endParaRPr lang="en-US" i="1" dirty="0"/>
          </a:p>
        </p:txBody>
      </p:sp>
      <p:sp>
        <p:nvSpPr>
          <p:cNvPr id="77" name="Rounded Rectangle 76">
            <a:extLst>
              <a:ext uri="{FF2B5EF4-FFF2-40B4-BE49-F238E27FC236}">
                <a16:creationId xmlns:a16="http://schemas.microsoft.com/office/drawing/2014/main" id="{F9F6A187-65EC-5347-9C17-B59515FF1772}"/>
              </a:ext>
            </a:extLst>
          </p:cNvPr>
          <p:cNvSpPr/>
          <p:nvPr/>
        </p:nvSpPr>
        <p:spPr>
          <a:xfrm>
            <a:off x="7928595" y="4042037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9B44447A-AC75-724E-A05E-56A1FCAC240F}"/>
              </a:ext>
            </a:extLst>
          </p:cNvPr>
          <p:cNvCxnSpPr/>
          <p:nvPr/>
        </p:nvCxnSpPr>
        <p:spPr>
          <a:xfrm>
            <a:off x="8271434" y="3759201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C745C4C9-5ACD-1441-85B9-035C6BF5B252}"/>
              </a:ext>
            </a:extLst>
          </p:cNvPr>
          <p:cNvSpPr txBox="1"/>
          <p:nvPr/>
        </p:nvSpPr>
        <p:spPr>
          <a:xfrm>
            <a:off x="8087730" y="404203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7</a:t>
            </a:r>
            <a:endParaRPr lang="en-US" i="1" dirty="0"/>
          </a:p>
        </p:txBody>
      </p:sp>
      <p:sp>
        <p:nvSpPr>
          <p:cNvPr id="80" name="Rounded Rectangle 79">
            <a:extLst>
              <a:ext uri="{FF2B5EF4-FFF2-40B4-BE49-F238E27FC236}">
                <a16:creationId xmlns:a16="http://schemas.microsoft.com/office/drawing/2014/main" id="{70FA3FB1-7FC8-C34B-B295-71F426647BF6}"/>
              </a:ext>
            </a:extLst>
          </p:cNvPr>
          <p:cNvSpPr/>
          <p:nvPr/>
        </p:nvSpPr>
        <p:spPr>
          <a:xfrm>
            <a:off x="8957112" y="4042037"/>
            <a:ext cx="685678" cy="406400"/>
          </a:xfrm>
          <a:prstGeom prst="roundRect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BC4C6D7-013A-754B-9541-D49D713F2654}"/>
              </a:ext>
            </a:extLst>
          </p:cNvPr>
          <p:cNvCxnSpPr/>
          <p:nvPr/>
        </p:nvCxnSpPr>
        <p:spPr>
          <a:xfrm>
            <a:off x="9299951" y="3759201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D7FFDFA4-1546-434B-A434-023895C38844}"/>
              </a:ext>
            </a:extLst>
          </p:cNvPr>
          <p:cNvSpPr txBox="1"/>
          <p:nvPr/>
        </p:nvSpPr>
        <p:spPr>
          <a:xfrm>
            <a:off x="9116247" y="4042037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</a:t>
            </a:r>
            <a:r>
              <a:rPr lang="en-US" i="1" baseline="-25000" dirty="0"/>
              <a:t>8</a:t>
            </a:r>
            <a:endParaRPr lang="en-US" i="1" dirty="0"/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71A0A80-AC98-7542-BA4C-301B7DCD8E94}"/>
              </a:ext>
            </a:extLst>
          </p:cNvPr>
          <p:cNvCxnSpPr>
            <a:cxnSpLocks/>
          </p:cNvCxnSpPr>
          <p:nvPr/>
        </p:nvCxnSpPr>
        <p:spPr>
          <a:xfrm flipV="1">
            <a:off x="2114211" y="4712592"/>
            <a:ext cx="7185740" cy="1397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16D5BFCE-14EA-F540-8456-5BC40151B2AC}"/>
              </a:ext>
            </a:extLst>
          </p:cNvPr>
          <p:cNvCxnSpPr/>
          <p:nvPr/>
        </p:nvCxnSpPr>
        <p:spPr>
          <a:xfrm>
            <a:off x="2114211" y="4423038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8760E8C8-E6DD-DB47-AF42-B7B2E8D19C18}"/>
              </a:ext>
            </a:extLst>
          </p:cNvPr>
          <p:cNvCxnSpPr/>
          <p:nvPr/>
        </p:nvCxnSpPr>
        <p:spPr>
          <a:xfrm>
            <a:off x="3107082" y="4434464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ECFAA8A-A9A4-AD44-9AB4-FACB01D1F006}"/>
              </a:ext>
            </a:extLst>
          </p:cNvPr>
          <p:cNvCxnSpPr/>
          <p:nvPr/>
        </p:nvCxnSpPr>
        <p:spPr>
          <a:xfrm>
            <a:off x="4124522" y="4434464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D461A8D-4F28-2644-887C-A799B8510170}"/>
              </a:ext>
            </a:extLst>
          </p:cNvPr>
          <p:cNvCxnSpPr/>
          <p:nvPr/>
        </p:nvCxnSpPr>
        <p:spPr>
          <a:xfrm>
            <a:off x="5153039" y="4434464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95E9D28-838D-F54E-A47A-5323ECE3E0C5}"/>
              </a:ext>
            </a:extLst>
          </p:cNvPr>
          <p:cNvCxnSpPr/>
          <p:nvPr/>
        </p:nvCxnSpPr>
        <p:spPr>
          <a:xfrm>
            <a:off x="6261123" y="4437011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FD03531-F798-C241-A118-CEE22CC2D385}"/>
              </a:ext>
            </a:extLst>
          </p:cNvPr>
          <p:cNvCxnSpPr/>
          <p:nvPr/>
        </p:nvCxnSpPr>
        <p:spPr>
          <a:xfrm>
            <a:off x="7253994" y="4448437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169170F7-B657-4947-B4B8-5923EF827267}"/>
              </a:ext>
            </a:extLst>
          </p:cNvPr>
          <p:cNvCxnSpPr/>
          <p:nvPr/>
        </p:nvCxnSpPr>
        <p:spPr>
          <a:xfrm>
            <a:off x="8271434" y="4448437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4946A68-64E8-974B-86E3-AABA47FECE20}"/>
              </a:ext>
            </a:extLst>
          </p:cNvPr>
          <p:cNvCxnSpPr/>
          <p:nvPr/>
        </p:nvCxnSpPr>
        <p:spPr>
          <a:xfrm>
            <a:off x="9299951" y="4448437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A2BB61C9-A782-6F49-93DC-CC9E78A0B55D}"/>
              </a:ext>
            </a:extLst>
          </p:cNvPr>
          <p:cNvCxnSpPr/>
          <p:nvPr/>
        </p:nvCxnSpPr>
        <p:spPr>
          <a:xfrm>
            <a:off x="5693968" y="4708264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>
            <a:extLst>
              <a:ext uri="{FF2B5EF4-FFF2-40B4-BE49-F238E27FC236}">
                <a16:creationId xmlns:a16="http://schemas.microsoft.com/office/drawing/2014/main" id="{8A488C10-8BCF-9149-B3B4-5924E831296D}"/>
              </a:ext>
            </a:extLst>
          </p:cNvPr>
          <p:cNvSpPr/>
          <p:nvPr/>
        </p:nvSpPr>
        <p:spPr>
          <a:xfrm>
            <a:off x="5484609" y="5016722"/>
            <a:ext cx="435612" cy="4064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2FC60DD8-93B5-424A-8F2C-E3EA983F2110}"/>
              </a:ext>
            </a:extLst>
          </p:cNvPr>
          <p:cNvSpPr txBox="1"/>
          <p:nvPr/>
        </p:nvSpPr>
        <p:spPr>
          <a:xfrm>
            <a:off x="5531248" y="5012394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P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6A235C7E-CC9A-E54B-A1A2-7E4B8B17F68B}"/>
              </a:ext>
            </a:extLst>
          </p:cNvPr>
          <p:cNvCxnSpPr/>
          <p:nvPr/>
        </p:nvCxnSpPr>
        <p:spPr>
          <a:xfrm>
            <a:off x="5693968" y="5423122"/>
            <a:ext cx="0" cy="2921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4F5D7FEB-8C81-2A4A-BBA9-2AEE973343A0}"/>
              </a:ext>
            </a:extLst>
          </p:cNvPr>
          <p:cNvSpPr/>
          <p:nvPr/>
        </p:nvSpPr>
        <p:spPr>
          <a:xfrm>
            <a:off x="4810200" y="5718508"/>
            <a:ext cx="1830636" cy="3438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881248B-55F0-4247-B510-3FB36F9CFE38}"/>
              </a:ext>
            </a:extLst>
          </p:cNvPr>
          <p:cNvSpPr txBox="1"/>
          <p:nvPr/>
        </p:nvSpPr>
        <p:spPr>
          <a:xfrm>
            <a:off x="5281835" y="5693006"/>
            <a:ext cx="824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R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k</a:t>
            </a:r>
            <a:r>
              <a:rPr lang="en-US" i="1" baseline="-25000" dirty="0" err="1"/>
              <a:t>i</a:t>
            </a:r>
            <a:r>
              <a:rPr lang="en-US" dirty="0"/>
              <a:t>)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08927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3A79-D77C-004D-A1F3-62CF3DDB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 Algorithm: Round Key Generation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8A022D-B3FE-3D4E-AA39-2294957D8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61400A-C4B8-804B-AD9D-FEE18A4F3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2nd Edition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87CDEC-C1FA-E942-B0F1-7E2433248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5EE595-A9CE-1346-844A-4124F48EAF6E}"/>
              </a:ext>
            </a:extLst>
          </p:cNvPr>
          <p:cNvSpPr/>
          <p:nvPr/>
        </p:nvSpPr>
        <p:spPr>
          <a:xfrm>
            <a:off x="1995543" y="1713941"/>
            <a:ext cx="853440" cy="35147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2591F6-AE66-E245-9C1F-2AE2689A8AEA}"/>
              </a:ext>
            </a:extLst>
          </p:cNvPr>
          <p:cNvSpPr txBox="1"/>
          <p:nvPr/>
        </p:nvSpPr>
        <p:spPr>
          <a:xfrm>
            <a:off x="2172483" y="1701612"/>
            <a:ext cx="499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B76255C-DE14-8B4F-AB49-17C120B76F17}"/>
              </a:ext>
            </a:extLst>
          </p:cNvPr>
          <p:cNvSpPr/>
          <p:nvPr/>
        </p:nvSpPr>
        <p:spPr>
          <a:xfrm>
            <a:off x="1995543" y="2396949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C9509F-241F-1744-BDE5-A2DA48B90ACB}"/>
              </a:ext>
            </a:extLst>
          </p:cNvPr>
          <p:cNvSpPr txBox="1"/>
          <p:nvPr/>
        </p:nvSpPr>
        <p:spPr>
          <a:xfrm>
            <a:off x="2115127" y="240234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PC-1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A56A31B-9E8A-A94C-9BD8-A9E6D093F71B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422263" y="2070944"/>
            <a:ext cx="0" cy="32600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B3EAC22E-A252-F440-968E-5DDB6EDB522F}"/>
              </a:ext>
            </a:extLst>
          </p:cNvPr>
          <p:cNvSpPr/>
          <p:nvPr/>
        </p:nvSpPr>
        <p:spPr>
          <a:xfrm>
            <a:off x="479202" y="3273552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8515B7-9A14-DA45-A742-AC6B4255FEC8}"/>
              </a:ext>
            </a:extLst>
          </p:cNvPr>
          <p:cNvSpPr txBox="1"/>
          <p:nvPr/>
        </p:nvSpPr>
        <p:spPr>
          <a:xfrm>
            <a:off x="838200" y="327355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</a:t>
            </a:r>
            <a:r>
              <a:rPr lang="en-US" baseline="-25000" dirty="0"/>
              <a:t>0</a:t>
            </a:r>
            <a:endParaRPr lang="en-US" i="1" baseline="-25000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6D472EC-3557-E04E-96C1-D282C45D2776}"/>
              </a:ext>
            </a:extLst>
          </p:cNvPr>
          <p:cNvCxnSpPr>
            <a:cxnSpLocks/>
          </p:cNvCxnSpPr>
          <p:nvPr/>
        </p:nvCxnSpPr>
        <p:spPr>
          <a:xfrm>
            <a:off x="1018698" y="3127248"/>
            <a:ext cx="27462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7225C10-C919-1D46-B5D4-7604FC16D44F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2422263" y="2780997"/>
            <a:ext cx="0" cy="3613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F1B452E-EABF-614B-B3C4-D8D4AA4A8D37}"/>
              </a:ext>
            </a:extLst>
          </p:cNvPr>
          <p:cNvCxnSpPr>
            <a:cxnSpLocks/>
          </p:cNvCxnSpPr>
          <p:nvPr/>
        </p:nvCxnSpPr>
        <p:spPr>
          <a:xfrm flipH="1">
            <a:off x="3761147" y="3142393"/>
            <a:ext cx="3801" cy="14630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08414E-33B2-3D49-839A-8B56FB06A3D6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1018701" y="3127248"/>
            <a:ext cx="11218" cy="146304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2CEF5E9-ED70-6243-BD79-1D7E106C6EB5}"/>
              </a:ext>
            </a:extLst>
          </p:cNvPr>
          <p:cNvSpPr txBox="1"/>
          <p:nvPr/>
        </p:nvSpPr>
        <p:spPr>
          <a:xfrm>
            <a:off x="1648814" y="203983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64 bits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5BF036-BA04-C04C-B6FF-D60625B5ECA9}"/>
              </a:ext>
            </a:extLst>
          </p:cNvPr>
          <p:cNvSpPr txBox="1"/>
          <p:nvPr/>
        </p:nvSpPr>
        <p:spPr>
          <a:xfrm>
            <a:off x="1648814" y="269496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56 bits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FAE12F-030A-E648-B89C-86B5DD55D173}"/>
              </a:ext>
            </a:extLst>
          </p:cNvPr>
          <p:cNvSpPr/>
          <p:nvPr/>
        </p:nvSpPr>
        <p:spPr>
          <a:xfrm>
            <a:off x="3221651" y="3273552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740A2CB-69AC-0246-9EC7-6B54795250F7}"/>
              </a:ext>
            </a:extLst>
          </p:cNvPr>
          <p:cNvSpPr txBox="1"/>
          <p:nvPr/>
        </p:nvSpPr>
        <p:spPr>
          <a:xfrm>
            <a:off x="3580649" y="3273552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</a:t>
            </a:r>
            <a:r>
              <a:rPr lang="en-US" baseline="-25000" dirty="0"/>
              <a:t>0</a:t>
            </a:r>
            <a:endParaRPr lang="en-US" i="1" baseline="-250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0B56B73-8D0A-6F4F-B10C-FDA04D179111}"/>
              </a:ext>
            </a:extLst>
          </p:cNvPr>
          <p:cNvSpPr/>
          <p:nvPr/>
        </p:nvSpPr>
        <p:spPr>
          <a:xfrm>
            <a:off x="591978" y="3917233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3C228B-FFCA-3B4D-87DD-6290EF8E7495}"/>
              </a:ext>
            </a:extLst>
          </p:cNvPr>
          <p:cNvSpPr txBox="1"/>
          <p:nvPr/>
        </p:nvSpPr>
        <p:spPr>
          <a:xfrm>
            <a:off x="603521" y="3924591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LSH(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91BAC6D-83FF-C946-A851-2A774318EF26}"/>
              </a:ext>
            </a:extLst>
          </p:cNvPr>
          <p:cNvCxnSpPr>
            <a:cxnSpLocks/>
            <a:stCxn id="11" idx="2"/>
            <a:endCxn id="28" idx="0"/>
          </p:cNvCxnSpPr>
          <p:nvPr/>
        </p:nvCxnSpPr>
        <p:spPr>
          <a:xfrm>
            <a:off x="1018698" y="3642884"/>
            <a:ext cx="5772" cy="281707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22658D0E-E0CB-E841-BC49-F550F70CA507}"/>
              </a:ext>
            </a:extLst>
          </p:cNvPr>
          <p:cNvSpPr/>
          <p:nvPr/>
        </p:nvSpPr>
        <p:spPr>
          <a:xfrm>
            <a:off x="3328655" y="3946652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677452-40B1-5A46-9612-C5634456CCDD}"/>
              </a:ext>
            </a:extLst>
          </p:cNvPr>
          <p:cNvSpPr txBox="1"/>
          <p:nvPr/>
        </p:nvSpPr>
        <p:spPr>
          <a:xfrm>
            <a:off x="3340198" y="3960605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LSH(</a:t>
            </a:r>
            <a:r>
              <a:rPr lang="en-US" i="1" dirty="0"/>
              <a:t>s</a:t>
            </a:r>
            <a:r>
              <a:rPr lang="en-US" baseline="-25000" dirty="0"/>
              <a:t>1</a:t>
            </a:r>
            <a:r>
              <a:rPr lang="en-US" dirty="0"/>
              <a:t>)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ED55863-808D-594A-8721-A8133B241527}"/>
              </a:ext>
            </a:extLst>
          </p:cNvPr>
          <p:cNvCxnSpPr>
            <a:cxnSpLocks/>
            <a:endCxn id="34" idx="0"/>
          </p:cNvCxnSpPr>
          <p:nvPr/>
        </p:nvCxnSpPr>
        <p:spPr>
          <a:xfrm>
            <a:off x="3758581" y="3653278"/>
            <a:ext cx="2566" cy="307327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73304C6-E6C8-7046-85C3-B357D0AEFAF4}"/>
              </a:ext>
            </a:extLst>
          </p:cNvPr>
          <p:cNvCxnSpPr>
            <a:cxnSpLocks/>
          </p:cNvCxnSpPr>
          <p:nvPr/>
        </p:nvCxnSpPr>
        <p:spPr>
          <a:xfrm flipH="1">
            <a:off x="1018698" y="5064083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D003D65-33B4-834B-AA76-7DC437A48A06}"/>
              </a:ext>
            </a:extLst>
          </p:cNvPr>
          <p:cNvCxnSpPr/>
          <p:nvPr/>
        </p:nvCxnSpPr>
        <p:spPr>
          <a:xfrm flipH="1">
            <a:off x="3749603" y="5064083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FC11933A-A9A3-834C-9F96-CD265404DC06}"/>
              </a:ext>
            </a:extLst>
          </p:cNvPr>
          <p:cNvCxnSpPr>
            <a:cxnSpLocks/>
          </p:cNvCxnSpPr>
          <p:nvPr/>
        </p:nvCxnSpPr>
        <p:spPr>
          <a:xfrm flipV="1">
            <a:off x="1003355" y="5231145"/>
            <a:ext cx="3178740" cy="3217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8FD454DE-AAE9-994A-B2B4-F4ED19D95595}"/>
              </a:ext>
            </a:extLst>
          </p:cNvPr>
          <p:cNvSpPr/>
          <p:nvPr/>
        </p:nvSpPr>
        <p:spPr>
          <a:xfrm>
            <a:off x="4164780" y="5058690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9E34B1-45D7-2346-9B04-FC6504560161}"/>
              </a:ext>
            </a:extLst>
          </p:cNvPr>
          <p:cNvSpPr txBox="1"/>
          <p:nvPr/>
        </p:nvSpPr>
        <p:spPr>
          <a:xfrm>
            <a:off x="4284364" y="506408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PC-2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9EB397F-3323-7147-BC6E-D8D133C4ECBF}"/>
              </a:ext>
            </a:extLst>
          </p:cNvPr>
          <p:cNvCxnSpPr>
            <a:cxnSpLocks/>
          </p:cNvCxnSpPr>
          <p:nvPr/>
        </p:nvCxnSpPr>
        <p:spPr>
          <a:xfrm flipV="1">
            <a:off x="5018219" y="5231145"/>
            <a:ext cx="776327" cy="16088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21D6A8A2-3091-AF4C-BC4B-6077F9ABE59F}"/>
              </a:ext>
            </a:extLst>
          </p:cNvPr>
          <p:cNvSpPr txBox="1"/>
          <p:nvPr/>
        </p:nvSpPr>
        <p:spPr>
          <a:xfrm>
            <a:off x="4958421" y="4938438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4E2A2C2-71C2-F443-8AE4-E0C1CD282D70}"/>
              </a:ext>
            </a:extLst>
          </p:cNvPr>
          <p:cNvSpPr txBox="1"/>
          <p:nvPr/>
        </p:nvSpPr>
        <p:spPr>
          <a:xfrm>
            <a:off x="5728592" y="504647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k</a:t>
            </a:r>
            <a:r>
              <a:rPr lang="en-US" baseline="-25000" dirty="0"/>
              <a:t>1</a:t>
            </a:r>
            <a:endParaRPr lang="en-US" i="1" dirty="0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684FF2D-7720-054E-9CE4-8997A37ACFD9}"/>
              </a:ext>
            </a:extLst>
          </p:cNvPr>
          <p:cNvCxnSpPr>
            <a:cxnSpLocks/>
          </p:cNvCxnSpPr>
          <p:nvPr/>
        </p:nvCxnSpPr>
        <p:spPr>
          <a:xfrm flipH="1">
            <a:off x="1012926" y="4317546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97A03B4-EEB6-7E4E-BFDF-4A3F5617F225}"/>
              </a:ext>
            </a:extLst>
          </p:cNvPr>
          <p:cNvCxnSpPr/>
          <p:nvPr/>
        </p:nvCxnSpPr>
        <p:spPr>
          <a:xfrm flipH="1">
            <a:off x="3743831" y="4341957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8F5BD442-E086-2C48-9D05-9B1FFF699499}"/>
              </a:ext>
            </a:extLst>
          </p:cNvPr>
          <p:cNvSpPr/>
          <p:nvPr/>
        </p:nvSpPr>
        <p:spPr>
          <a:xfrm>
            <a:off x="473430" y="4709329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C3FB4A5-9FAD-D54C-B74A-E123C9B1A42D}"/>
              </a:ext>
            </a:extLst>
          </p:cNvPr>
          <p:cNvSpPr txBox="1"/>
          <p:nvPr/>
        </p:nvSpPr>
        <p:spPr>
          <a:xfrm>
            <a:off x="832428" y="4709329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</a:t>
            </a:r>
            <a:r>
              <a:rPr lang="en-US" baseline="-25000" dirty="0"/>
              <a:t>1</a:t>
            </a:r>
            <a:endParaRPr lang="en-US" i="1" baseline="-25000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8C9A9D1-C43C-D948-B95C-ED19CBD1C28C}"/>
              </a:ext>
            </a:extLst>
          </p:cNvPr>
          <p:cNvSpPr/>
          <p:nvPr/>
        </p:nvSpPr>
        <p:spPr>
          <a:xfrm>
            <a:off x="3215879" y="4709329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0616C2-BF6A-C743-8FD7-666A5494916F}"/>
              </a:ext>
            </a:extLst>
          </p:cNvPr>
          <p:cNvSpPr txBox="1"/>
          <p:nvPr/>
        </p:nvSpPr>
        <p:spPr>
          <a:xfrm>
            <a:off x="3574877" y="4709329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</a:t>
            </a:r>
            <a:r>
              <a:rPr lang="en-US" baseline="-25000" dirty="0"/>
              <a:t>1</a:t>
            </a:r>
            <a:endParaRPr lang="en-US" i="1" baseline="-25000" dirty="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D26FCE3-0D49-DE40-8D20-F753B2B6732F}"/>
              </a:ext>
            </a:extLst>
          </p:cNvPr>
          <p:cNvSpPr/>
          <p:nvPr/>
        </p:nvSpPr>
        <p:spPr>
          <a:xfrm>
            <a:off x="6386281" y="3420422"/>
            <a:ext cx="1078992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6F80963-734F-684D-8D37-A64D6F38CCD5}"/>
              </a:ext>
            </a:extLst>
          </p:cNvPr>
          <p:cNvSpPr txBox="1"/>
          <p:nvPr/>
        </p:nvSpPr>
        <p:spPr>
          <a:xfrm>
            <a:off x="6504829" y="3414284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LSH(</a:t>
            </a:r>
            <a:r>
              <a:rPr lang="en-US" i="1" dirty="0"/>
              <a:t>s</a:t>
            </a:r>
            <a:r>
              <a:rPr lang="en-US" baseline="-25000" dirty="0"/>
              <a:t>16</a:t>
            </a:r>
            <a:r>
              <a:rPr lang="en-US" dirty="0"/>
              <a:t>)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10C5E75-D946-AF40-82A7-AE69637CBDAE}"/>
              </a:ext>
            </a:extLst>
          </p:cNvPr>
          <p:cNvCxnSpPr>
            <a:cxnSpLocks/>
          </p:cNvCxnSpPr>
          <p:nvPr/>
        </p:nvCxnSpPr>
        <p:spPr>
          <a:xfrm>
            <a:off x="6941616" y="3142393"/>
            <a:ext cx="0" cy="272188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E6DEE67-0900-4E4E-990B-170F0D4E2B6E}"/>
              </a:ext>
            </a:extLst>
          </p:cNvPr>
          <p:cNvCxnSpPr>
            <a:cxnSpLocks/>
          </p:cNvCxnSpPr>
          <p:nvPr/>
        </p:nvCxnSpPr>
        <p:spPr>
          <a:xfrm>
            <a:off x="9675231" y="3142393"/>
            <a:ext cx="0" cy="296191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4327A18-CDBA-3346-805E-4F9AD608FB6B}"/>
              </a:ext>
            </a:extLst>
          </p:cNvPr>
          <p:cNvCxnSpPr>
            <a:cxnSpLocks/>
          </p:cNvCxnSpPr>
          <p:nvPr/>
        </p:nvCxnSpPr>
        <p:spPr>
          <a:xfrm flipH="1">
            <a:off x="6931549" y="4567272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08688973-D69E-5D42-A744-BC1573BD23C8}"/>
              </a:ext>
            </a:extLst>
          </p:cNvPr>
          <p:cNvCxnSpPr/>
          <p:nvPr/>
        </p:nvCxnSpPr>
        <p:spPr>
          <a:xfrm flipH="1">
            <a:off x="9662454" y="4567272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CD1CB5B-60C6-6140-A33D-0F7086600912}"/>
              </a:ext>
            </a:extLst>
          </p:cNvPr>
          <p:cNvCxnSpPr>
            <a:cxnSpLocks/>
          </p:cNvCxnSpPr>
          <p:nvPr/>
        </p:nvCxnSpPr>
        <p:spPr>
          <a:xfrm flipV="1">
            <a:off x="6916206" y="4734334"/>
            <a:ext cx="3178740" cy="32175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>
            <a:extLst>
              <a:ext uri="{FF2B5EF4-FFF2-40B4-BE49-F238E27FC236}">
                <a16:creationId xmlns:a16="http://schemas.microsoft.com/office/drawing/2014/main" id="{381DD3B7-80A3-274B-A944-2A3D077F6881}"/>
              </a:ext>
            </a:extLst>
          </p:cNvPr>
          <p:cNvSpPr/>
          <p:nvPr/>
        </p:nvSpPr>
        <p:spPr>
          <a:xfrm>
            <a:off x="10077631" y="4561879"/>
            <a:ext cx="853440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E98F8A5-F46E-1C4C-AA41-2F619D80AACF}"/>
              </a:ext>
            </a:extLst>
          </p:cNvPr>
          <p:cNvSpPr txBox="1"/>
          <p:nvPr/>
        </p:nvSpPr>
        <p:spPr>
          <a:xfrm>
            <a:off x="10197215" y="456727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PC-2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4D1C382-9512-D542-AB7E-6E5232D66CBA}"/>
              </a:ext>
            </a:extLst>
          </p:cNvPr>
          <p:cNvCxnSpPr>
            <a:cxnSpLocks/>
          </p:cNvCxnSpPr>
          <p:nvPr/>
        </p:nvCxnSpPr>
        <p:spPr>
          <a:xfrm flipV="1">
            <a:off x="10931070" y="4734334"/>
            <a:ext cx="776327" cy="16088"/>
          </a:xfrm>
          <a:prstGeom prst="line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486139C-7A87-114C-84D1-BB6EB29DE912}"/>
              </a:ext>
            </a:extLst>
          </p:cNvPr>
          <p:cNvSpPr txBox="1"/>
          <p:nvPr/>
        </p:nvSpPr>
        <p:spPr>
          <a:xfrm>
            <a:off x="10871272" y="4441627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bits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3F94A997-7473-A04B-BD0F-A9D1643BF8C7}"/>
              </a:ext>
            </a:extLst>
          </p:cNvPr>
          <p:cNvSpPr txBox="1"/>
          <p:nvPr/>
        </p:nvSpPr>
        <p:spPr>
          <a:xfrm>
            <a:off x="11641443" y="4549668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k</a:t>
            </a:r>
            <a:r>
              <a:rPr lang="en-US" baseline="-25000" dirty="0"/>
              <a:t>1</a:t>
            </a:r>
            <a:endParaRPr lang="en-US" i="1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591AB497-07DC-AF4E-B97D-E4C476A3D89A}"/>
              </a:ext>
            </a:extLst>
          </p:cNvPr>
          <p:cNvCxnSpPr>
            <a:cxnSpLocks/>
          </p:cNvCxnSpPr>
          <p:nvPr/>
        </p:nvCxnSpPr>
        <p:spPr>
          <a:xfrm flipH="1">
            <a:off x="6925777" y="3820735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6982D358-826C-9049-BD7D-7AC8921B6631}"/>
              </a:ext>
            </a:extLst>
          </p:cNvPr>
          <p:cNvCxnSpPr/>
          <p:nvPr/>
        </p:nvCxnSpPr>
        <p:spPr>
          <a:xfrm flipH="1">
            <a:off x="9656682" y="3845146"/>
            <a:ext cx="5772" cy="392377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1D391BF0-1D1A-4147-A149-4BCA6ABF8E96}"/>
              </a:ext>
            </a:extLst>
          </p:cNvPr>
          <p:cNvSpPr/>
          <p:nvPr/>
        </p:nvSpPr>
        <p:spPr>
          <a:xfrm>
            <a:off x="6386281" y="4212518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1B4E8C7-2EFA-7B41-94EE-404E9AAFBDA8}"/>
              </a:ext>
            </a:extLst>
          </p:cNvPr>
          <p:cNvSpPr txBox="1"/>
          <p:nvPr/>
        </p:nvSpPr>
        <p:spPr>
          <a:xfrm>
            <a:off x="6745279" y="421251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</a:t>
            </a:r>
            <a:r>
              <a:rPr lang="en-US" baseline="-25000" dirty="0"/>
              <a:t>1</a:t>
            </a:r>
            <a:endParaRPr lang="en-US" i="1" baseline="-250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75EB762-B63A-074A-BEED-145F5E79450F}"/>
              </a:ext>
            </a:extLst>
          </p:cNvPr>
          <p:cNvSpPr/>
          <p:nvPr/>
        </p:nvSpPr>
        <p:spPr>
          <a:xfrm>
            <a:off x="9128730" y="4212518"/>
            <a:ext cx="1078992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5CE8091A-6137-204A-B8DF-03250231EFFA}"/>
              </a:ext>
            </a:extLst>
          </p:cNvPr>
          <p:cNvSpPr txBox="1"/>
          <p:nvPr/>
        </p:nvSpPr>
        <p:spPr>
          <a:xfrm>
            <a:off x="9487728" y="4212518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D</a:t>
            </a:r>
            <a:r>
              <a:rPr lang="en-US" baseline="-25000" dirty="0"/>
              <a:t>1</a:t>
            </a:r>
            <a:endParaRPr lang="en-US" i="1" baseline="-25000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7EEE116-EF12-5B44-BF33-E32603A3F861}"/>
              </a:ext>
            </a:extLst>
          </p:cNvPr>
          <p:cNvSpPr/>
          <p:nvPr/>
        </p:nvSpPr>
        <p:spPr>
          <a:xfrm>
            <a:off x="9089455" y="3431959"/>
            <a:ext cx="1078992" cy="384048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E9FE159-73BD-5C40-BCD3-4B9C48F4F83D}"/>
              </a:ext>
            </a:extLst>
          </p:cNvPr>
          <p:cNvSpPr txBox="1"/>
          <p:nvPr/>
        </p:nvSpPr>
        <p:spPr>
          <a:xfrm>
            <a:off x="9208003" y="3425821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LSH(</a:t>
            </a:r>
            <a:r>
              <a:rPr lang="en-US" i="1" dirty="0"/>
              <a:t>s</a:t>
            </a:r>
            <a:r>
              <a:rPr lang="en-US" baseline="-25000" dirty="0"/>
              <a:t>16</a:t>
            </a:r>
            <a:r>
              <a:rPr lang="en-US" dirty="0"/>
              <a:t>)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21562D7-40A8-694C-A59A-431E8E47F76A}"/>
              </a:ext>
            </a:extLst>
          </p:cNvPr>
          <p:cNvCxnSpPr/>
          <p:nvPr/>
        </p:nvCxnSpPr>
        <p:spPr>
          <a:xfrm>
            <a:off x="473430" y="5702300"/>
            <a:ext cx="414356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35E3FEB0-CF69-BC45-894E-6E142DB68FC3}"/>
              </a:ext>
            </a:extLst>
          </p:cNvPr>
          <p:cNvCxnSpPr/>
          <p:nvPr/>
        </p:nvCxnSpPr>
        <p:spPr>
          <a:xfrm>
            <a:off x="2388009" y="5702300"/>
            <a:ext cx="0" cy="376317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1D6B7E61-ED65-6744-AFC4-F1F00359B14E}"/>
              </a:ext>
            </a:extLst>
          </p:cNvPr>
          <p:cNvCxnSpPr>
            <a:cxnSpLocks/>
          </p:cNvCxnSpPr>
          <p:nvPr/>
        </p:nvCxnSpPr>
        <p:spPr>
          <a:xfrm>
            <a:off x="2389986" y="6078617"/>
            <a:ext cx="3706014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BA666BF2-8D49-294F-8933-C15DCFCEC5B5}"/>
              </a:ext>
            </a:extLst>
          </p:cNvPr>
          <p:cNvCxnSpPr>
            <a:cxnSpLocks/>
          </p:cNvCxnSpPr>
          <p:nvPr/>
        </p:nvCxnSpPr>
        <p:spPr>
          <a:xfrm>
            <a:off x="6096000" y="1968496"/>
            <a:ext cx="0" cy="4108529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BAC7EE5-6EA8-3A4D-95A7-16DE5E59C1AF}"/>
              </a:ext>
            </a:extLst>
          </p:cNvPr>
          <p:cNvCxnSpPr>
            <a:cxnSpLocks/>
          </p:cNvCxnSpPr>
          <p:nvPr/>
        </p:nvCxnSpPr>
        <p:spPr>
          <a:xfrm>
            <a:off x="6108516" y="1968496"/>
            <a:ext cx="2726533" cy="0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33C8F827-F9FE-5D45-B377-61A63E24A5F6}"/>
              </a:ext>
            </a:extLst>
          </p:cNvPr>
          <p:cNvCxnSpPr>
            <a:cxnSpLocks/>
          </p:cNvCxnSpPr>
          <p:nvPr/>
        </p:nvCxnSpPr>
        <p:spPr>
          <a:xfrm>
            <a:off x="6266210" y="2801710"/>
            <a:ext cx="518365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43745B5-142A-5F4C-B8F1-DD6297EA2C4C}"/>
              </a:ext>
            </a:extLst>
          </p:cNvPr>
          <p:cNvCxnSpPr>
            <a:cxnSpLocks/>
          </p:cNvCxnSpPr>
          <p:nvPr/>
        </p:nvCxnSpPr>
        <p:spPr>
          <a:xfrm>
            <a:off x="8835049" y="1968496"/>
            <a:ext cx="0" cy="812501"/>
          </a:xfrm>
          <a:prstGeom prst="line">
            <a:avLst/>
          </a:prstGeom>
          <a:ln w="22225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0A73B927-121F-D649-B100-06240784881D}"/>
              </a:ext>
            </a:extLst>
          </p:cNvPr>
          <p:cNvSpPr txBox="1"/>
          <p:nvPr/>
        </p:nvSpPr>
        <p:spPr>
          <a:xfrm>
            <a:off x="9519958" y="1716672"/>
            <a:ext cx="1490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16 round keys</a:t>
            </a:r>
          </a:p>
          <a:p>
            <a:pPr algn="ctr"/>
            <a:r>
              <a:rPr lang="en-US" dirty="0"/>
              <a:t>generated</a:t>
            </a:r>
          </a:p>
        </p:txBody>
      </p:sp>
    </p:spTree>
    <p:extLst>
      <p:ext uri="{BB962C8B-B14F-4D97-AF65-F5344CB8AC3E}">
        <p14:creationId xmlns:p14="http://schemas.microsoft.com/office/powerpoint/2010/main" val="364151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EF635-F2D7-5447-B59E-5A77A149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Read the Tables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1CE2-583F-6E49-B4B9-8DAF1214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element of the table,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, means that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/>
              <a:t> is the bit of input that is output</a:t>
            </a:r>
          </a:p>
          <a:p>
            <a:r>
              <a:rPr lang="en-US" dirty="0"/>
              <a:t>Example: first row of IP table is:</a:t>
            </a:r>
          </a:p>
          <a:p>
            <a:pPr marL="457200" lvl="1" indent="0">
              <a:buNone/>
            </a:pPr>
            <a:r>
              <a:rPr lang="en-US" dirty="0"/>
              <a:t>58 50 42 34 26 18 10 2</a:t>
            </a:r>
          </a:p>
          <a:p>
            <a:pPr>
              <a:buNone/>
            </a:pPr>
            <a:r>
              <a:rPr lang="en-US" dirty="0"/>
              <a:t>	so the first bit out output is bit 58 of the input; the second bit of output is bit 50 of the input; and so forth</a:t>
            </a:r>
          </a:p>
          <a:p>
            <a:r>
              <a:rPr lang="en-US" dirty="0"/>
              <a:t>LSH table: when generating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round key, the corresponding table entry </a:t>
            </a:r>
            <a:r>
              <a:rPr lang="en-US" i="1" dirty="0" err="1"/>
              <a:t>si</a:t>
            </a:r>
            <a:r>
              <a:rPr lang="en-US" dirty="0"/>
              <a:t> is the number of bits to rotate left (note: </a:t>
            </a:r>
            <a:r>
              <a:rPr lang="en-US" i="1" dirty="0"/>
              <a:t>rotate</a:t>
            </a:r>
            <a:r>
              <a:rPr lang="en-US" dirty="0"/>
              <a:t>, not shift)</a:t>
            </a:r>
          </a:p>
          <a:p>
            <a:r>
              <a:rPr lang="en-US" dirty="0"/>
              <a:t>Example: </a:t>
            </a:r>
            <a:r>
              <a:rPr lang="en-US" i="1" dirty="0" err="1"/>
              <a:t>s</a:t>
            </a:r>
            <a:r>
              <a:rPr lang="en-US" i="1" baseline="-25000" dirty="0" err="1"/>
              <a:t>i</a:t>
            </a:r>
            <a:r>
              <a:rPr lang="en-US" dirty="0"/>
              <a:t> = 1 means rotate to the left 1 bit; </a:t>
            </a:r>
            <a:r>
              <a:rPr lang="en-US" i="1" dirty="0" err="1"/>
              <a:t>s</a:t>
            </a:r>
            <a:r>
              <a:rPr lang="en-US" i="1" baseline="-25000" dirty="0" err="1"/>
              <a:t>i</a:t>
            </a:r>
            <a:r>
              <a:rPr lang="en-US" dirty="0"/>
              <a:t> = 2 means rotate to the left 2 bits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BB90F-A947-8445-BE4F-161366E6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02C52-6F6B-1E46-9B96-9ECAC70C5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3C28D-7B5C-2E44-B3E5-1C40EE766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405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A02B7-1899-A74C-AE83-1E89C25A8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Encryption Standard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E6E8A-0435-B845-9C8D-505C9520C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take input of 128 bits and produce outputs of 128 bits</a:t>
            </a:r>
          </a:p>
          <a:p>
            <a:pPr lvl="1"/>
            <a:r>
              <a:rPr lang="en-US" dirty="0"/>
              <a:t>AES-128: key length of 128 bits, 10 rounds</a:t>
            </a:r>
          </a:p>
          <a:p>
            <a:pPr lvl="1"/>
            <a:r>
              <a:rPr lang="en-US" dirty="0"/>
              <a:t>AES-192: key length of 192 bits, 12 rounds</a:t>
            </a:r>
          </a:p>
          <a:p>
            <a:pPr lvl="1"/>
            <a:r>
              <a:rPr lang="en-US" dirty="0"/>
              <a:t>AES-256: key length of 256 bits, 14 rounds</a:t>
            </a:r>
          </a:p>
          <a:p>
            <a:r>
              <a:rPr lang="en-US" dirty="0"/>
              <a:t>In what follows:</a:t>
            </a:r>
          </a:p>
          <a:p>
            <a:pPr lvl="1"/>
            <a:r>
              <a:rPr lang="en-US" i="1" dirty="0" err="1"/>
              <a:t>Nk</a:t>
            </a:r>
            <a:r>
              <a:rPr lang="en-US" dirty="0"/>
              <a:t> number of 32 bit words in the key</a:t>
            </a:r>
          </a:p>
          <a:p>
            <a:pPr lvl="1"/>
            <a:r>
              <a:rPr lang="en-US" i="1" dirty="0" err="1"/>
              <a:t>Nb</a:t>
            </a:r>
            <a:r>
              <a:rPr lang="en-US" dirty="0"/>
              <a:t> number of 32 bit words in the block size</a:t>
            </a:r>
          </a:p>
          <a:p>
            <a:pPr lvl="1"/>
            <a:r>
              <a:rPr lang="en-US" i="1" dirty="0" err="1"/>
              <a:t>Nr</a:t>
            </a:r>
            <a:r>
              <a:rPr lang="en-US" dirty="0"/>
              <a:t> number of rounds</a:t>
            </a:r>
          </a:p>
          <a:p>
            <a:pPr lvl="1"/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dirty="0" err="1"/>
              <a:t>th</a:t>
            </a:r>
            <a:r>
              <a:rPr lang="en-US" dirty="0"/>
              <a:t> set of 32 bits (4 bytes) of key schedule</a:t>
            </a:r>
            <a:endParaRPr lang="en-US" i="1" dirty="0"/>
          </a:p>
          <a:p>
            <a:pPr lvl="1"/>
            <a:r>
              <a:rPr lang="en-US" dirty="0"/>
              <a:t>Represent bytes as 2 hexadecimal digits or 8 binary digits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22B3A-7AC3-9441-9D84-F1796EE76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Version 1.0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B0319-30ED-7540-A5CD-8AADCB7F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Computer Security: Art and Science, 2</a:t>
            </a:r>
            <a:r>
              <a:rPr lang="en-US" baseline="30000"/>
              <a:t>nd</a:t>
            </a:r>
            <a:r>
              <a:rPr lang="en-US"/>
              <a:t> Edition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A07D9-8EAE-3F43-9BAB-C69D746C3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F-</a:t>
            </a:r>
            <a:fld id="{52DFCED4-3DB5-5A4D-92BF-293F61671FD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379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89074E4-9664-CC4F-88CF-D7D285C41DC5}" vid="{1478182D-427C-E249-8A47-06B9716126A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1184</TotalTime>
  <Words>2412</Words>
  <Application>Microsoft Macintosh PowerPoint</Application>
  <PresentationFormat>Widescreen</PresentationFormat>
  <Paragraphs>505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Courier</vt:lpstr>
      <vt:lpstr>Office Theme</vt:lpstr>
      <vt:lpstr>The Encryption Standards</vt:lpstr>
      <vt:lpstr>Outline</vt:lpstr>
      <vt:lpstr>Data Encryption Standard (DES)</vt:lpstr>
      <vt:lpstr>Main Algorithm</vt:lpstr>
      <vt:lpstr>DES Algorithm: Rounds</vt:lpstr>
      <vt:lpstr>DES Algorithm: f</vt:lpstr>
      <vt:lpstr>DES Algorithm: Round Key Generation</vt:lpstr>
      <vt:lpstr>How to Read the Tables</vt:lpstr>
      <vt:lpstr>Advanced Encryption Standard</vt:lpstr>
      <vt:lpstr>Background: Polynomials in GF(28)</vt:lpstr>
      <vt:lpstr>Background: Polynomials in GF(28)</vt:lpstr>
      <vt:lpstr>AES: Input, State, Output</vt:lpstr>
      <vt:lpstr>AES: Basic Encryption Transformations</vt:lpstr>
      <vt:lpstr>AES: SubBytes</vt:lpstr>
      <vt:lpstr>AES: ShiftRows</vt:lpstr>
      <vt:lpstr>AES: MixColumns</vt:lpstr>
      <vt:lpstr>AES: AddRoundKey</vt:lpstr>
      <vt:lpstr>AES: Encryption Algorithm</vt:lpstr>
      <vt:lpstr>AES: Basic Encryption Transformations</vt:lpstr>
      <vt:lpstr>AES: SubBytes</vt:lpstr>
      <vt:lpstr>AES: ShiftRows</vt:lpstr>
      <vt:lpstr>AES: MixColumns</vt:lpstr>
      <vt:lpstr>AES: AddRoundKey</vt:lpstr>
      <vt:lpstr>AES: Encryption Algorithm</vt:lpstr>
      <vt:lpstr>AES: Basic Decryption Transformations</vt:lpstr>
      <vt:lpstr>AES: InvMixColumns</vt:lpstr>
      <vt:lpstr>AES: Decryption Algorithm</vt:lpstr>
      <vt:lpstr>AES: Basic Round Key Generation. Transformations</vt:lpstr>
      <vt:lpstr>AES: Round Key Generation Algorithm</vt:lpstr>
      <vt:lpstr>AES: Equivalent Inverse Cipher Implementation</vt:lpstr>
      <vt:lpstr>AES: Alternate Decryption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4: Security Policies</dc:title>
  <dc:creator>Matt Bishop</dc:creator>
  <cp:lastModifiedBy>Matt Bishop</cp:lastModifiedBy>
  <cp:revision>87</cp:revision>
  <dcterms:created xsi:type="dcterms:W3CDTF">2018-10-25T17:33:24Z</dcterms:created>
  <dcterms:modified xsi:type="dcterms:W3CDTF">2018-12-05T07:03:45Z</dcterms:modified>
</cp:coreProperties>
</file>