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68" r:id="rId3"/>
    <p:sldId id="269" r:id="rId4"/>
    <p:sldId id="270" r:id="rId5"/>
    <p:sldId id="271" r:id="rId6"/>
    <p:sldId id="295" r:id="rId7"/>
    <p:sldId id="272" r:id="rId8"/>
    <p:sldId id="273" r:id="rId9"/>
    <p:sldId id="274" r:id="rId10"/>
    <p:sldId id="275" r:id="rId11"/>
    <p:sldId id="296" r:id="rId12"/>
    <p:sldId id="297" r:id="rId13"/>
    <p:sldId id="298" r:id="rId14"/>
    <p:sldId id="278" r:id="rId15"/>
    <p:sldId id="291" r:id="rId16"/>
    <p:sldId id="287" r:id="rId17"/>
    <p:sldId id="288" r:id="rId18"/>
    <p:sldId id="289" r:id="rId19"/>
    <p:sldId id="292" r:id="rId20"/>
    <p:sldId id="293" r:id="rId21"/>
    <p:sldId id="294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6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6"/>
    <p:restoredTop sz="94687"/>
  </p:normalViewPr>
  <p:slideViewPr>
    <p:cSldViewPr snapToGrid="0" snapToObjects="1">
      <p:cViewPr varScale="1">
        <p:scale>
          <a:sx n="82" d="100"/>
          <a:sy n="82" d="100"/>
        </p:scale>
        <p:origin x="1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560A80-BAB2-744E-8528-92598DE63D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F73B513-35D5-B741-B78D-B222B6844FD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F09C614-A3A1-0F45-95CF-BDBD8BC47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A8561D6-4B76-2B49-9ECE-A20A10EC3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054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DA0819-4F2D-7A41-9763-6B92ECC82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6DF6474-C792-E244-8B7B-D4813874890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36CB1C1C-044E-854D-BB57-1CAE1D0C4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195F6C2-5D0C-C048-8102-9F6F18554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902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1E85CE-0F32-FD4E-8C39-97E5A869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630357-6403-DB4D-965A-C531DA60FE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In “current rights”, </a:t>
            </a:r>
            <a:r>
              <a:rPr lang="en-US" altLang="en-US" i="1">
                <a:latin typeface="Times" pitchFamily="2" charset="0"/>
                <a:ea typeface="ＭＳ Ｐゴシック" panose="020B0600070205080204" pitchFamily="34" charset="-128"/>
              </a:rPr>
              <a:t>helper_proc</a:t>
            </a:r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() is not yet loaded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05AB8-BA47-6841-896F-9B128A4AEE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5FFBB7D-09EE-1444-9F3E-36AC0A263B32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6484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999318-A79D-654D-BCBC-84B2F9B829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28450E-C621-4D40-A197-7B1353C0DE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In “current rights”, </a:t>
            </a:r>
            <a:r>
              <a:rPr lang="en-US" altLang="en-US" i="1">
                <a:latin typeface="Times" pitchFamily="2" charset="0"/>
                <a:ea typeface="ＭＳ Ｐゴシック" panose="020B0600070205080204" pitchFamily="34" charset="-128"/>
              </a:rPr>
              <a:t>helper_proc</a:t>
            </a:r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() is not yet loaded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363EB7-8A97-8C44-896D-9C144031ED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ABE13C08-F41C-C140-9902-7B139ED60B1B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42259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8725CC-24AD-7842-93CA-6E62CB13A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D48BEE-CDE1-8E47-BA91-45B8589366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Section 2.3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State is the triple (S, O, A), where O here means the set of entities, not the set of passive entities (so O ⊆ S)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6B7D6-5993-DE48-967F-63DEAAC29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FCF9CAA-44ED-3848-B606-6469C2C695C8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26388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C44645-D811-C64A-AE69-15E8AB3700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9F8B80B-832A-D84B-817D-5421E14C90CB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6C9E6718-BF27-F344-9209-EE9FB3DAF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371E5FF-1F71-874F-A77A-3CF6AB8AF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21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C24872-C9F2-084A-920C-B03FE6CF0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BB2632E-A915-6149-A575-88B634DE7DF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4E9C080-699E-5D44-8657-9F9BB9251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28F5B74-E199-7A49-85C3-AC8F512EB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Section 2.1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A subject is an active entity</a:t>
            </a:r>
          </a:p>
        </p:txBody>
      </p:sp>
    </p:spTree>
    <p:extLst>
      <p:ext uri="{BB962C8B-B14F-4D97-AF65-F5344CB8AC3E}">
        <p14:creationId xmlns:p14="http://schemas.microsoft.com/office/powerpoint/2010/main" val="775905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CA2A8B-36B3-0649-AFD2-C0E4C53E7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B93E5D7-C815-E84F-9DAE-9A70BC83E8D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BE7D1DA2-DD70-9443-8333-A57279EF2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065A5D8-4EFB-6949-B4B4-85632CBBA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Section 2.2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Note the way “object” is used here; it means “any entity”, not a “passive entity” as is usually the case. An object that is passive cannot take any actions, of course.</a:t>
            </a:r>
          </a:p>
        </p:txBody>
      </p:sp>
    </p:spTree>
    <p:extLst>
      <p:ext uri="{BB962C8B-B14F-4D97-AF65-F5344CB8AC3E}">
        <p14:creationId xmlns:p14="http://schemas.microsoft.com/office/powerpoint/2010/main" val="242181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7FE45F-F1F6-0142-B609-490B29415F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F1F7233-9D1B-EE41-9905-F2DF76E464A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E3E07CC7-923F-EA4D-92C2-AA65DDC957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CD9F22C-57B3-3C41-8951-D44D8CE40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Figure 2-1, slightly redone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The change here is to use the letters r, w, o, x, a to mean read, write, own, execute, and append respectively (Figure 2-1 spells them out)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Own is often treated specially, though (it can alter rights in the column, not row, in which it lies)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Note interpretation of rights is not relevant here; “x” can mean execute (as with a UNIX file) or “search” (as with a UNIX directory)</a:t>
            </a:r>
          </a:p>
        </p:txBody>
      </p:sp>
    </p:spTree>
    <p:extLst>
      <p:ext uri="{BB962C8B-B14F-4D97-AF65-F5344CB8AC3E}">
        <p14:creationId xmlns:p14="http://schemas.microsoft.com/office/powerpoint/2010/main" val="65853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DD88BF-FCA6-D149-A1B8-AC99D5C3E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EDD8C2F-E9E7-104C-90E3-F7106909DCF2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4B8F8010-8405-2F4C-A393-28863A01E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D99EC4-2266-384F-83D0-26A9B3354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Figure 2-3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This is a data module to increment and decrement a counter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Note manager can call itself, so it’s recursive</a:t>
            </a:r>
          </a:p>
        </p:txBody>
      </p:sp>
    </p:spTree>
    <p:extLst>
      <p:ext uri="{BB962C8B-B14F-4D97-AF65-F5344CB8AC3E}">
        <p14:creationId xmlns:p14="http://schemas.microsoft.com/office/powerpoint/2010/main" val="3703616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094AA7-DB98-AA47-8407-2CE3B1724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5E82C30-04B6-0F46-A724-6430E1B67B5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8A9A0709-76D2-6749-9607-A4F2CF1779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820C18E-3A3C-C84D-B2C3-21F8E9127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Figure 2-3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This is a data module to increment and decrement a counter</a:t>
            </a:r>
          </a:p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Times" pitchFamily="2" charset="0"/>
                <a:ea typeface="ＭＳ Ｐゴシック" panose="020B0600070205080204" pitchFamily="34" charset="-128"/>
              </a:rPr>
              <a:t>Note manager can call itself, so it’s recursive</a:t>
            </a:r>
          </a:p>
        </p:txBody>
      </p:sp>
    </p:spTree>
    <p:extLst>
      <p:ext uri="{BB962C8B-B14F-4D97-AF65-F5344CB8AC3E}">
        <p14:creationId xmlns:p14="http://schemas.microsoft.com/office/powerpoint/2010/main" val="1617727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0CB835-E52D-EE42-BA44-CC411ADA5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BD041DC7-4D42-0D4B-A57F-D96A238A046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F3039A58-2978-C94E-955B-670A403FAE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0236ABC-FCBA-EF4B-99D8-5B31BD436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Section 2.2.1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488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22BBDB-C3BD-ED4E-858F-9AB22FCD8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C7E1A96-DF47-8240-8B6F-F97841D23E1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53E6632F-8A23-B048-8757-1A1BE6F16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2D2B3AA-A143-F64A-B1E5-D0F92FDAF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The next two slides are similar to the example in Section 2.2.1, but use painting rather than a file</a:t>
            </a:r>
          </a:p>
        </p:txBody>
      </p:sp>
    </p:spTree>
    <p:extLst>
      <p:ext uri="{BB962C8B-B14F-4D97-AF65-F5344CB8AC3E}">
        <p14:creationId xmlns:p14="http://schemas.microsoft.com/office/powerpoint/2010/main" val="1393454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09BBDC-322B-884C-B4D8-A67BA36C8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E7B61997-78ED-FC48-81A8-AC361D1CEA9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B8A3936B-6EE4-C74C-87BA-445E7BD9F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D47F08BC-378F-474C-B0BA-CC6716617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6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C8D32-0309-224D-B9B9-E9202CD006D3}"/>
              </a:ext>
            </a:extLst>
          </p:cNvPr>
          <p:cNvSpPr txBox="1"/>
          <p:nvPr userDrawn="1"/>
        </p:nvSpPr>
        <p:spPr>
          <a:xfrm>
            <a:off x="1520792" y="6516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10202AA-C1BB-F949-85D5-94A9728230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Access Control Matrix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6ACBEA0-E8B3-2347-B8A4-4B5C12905E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9DAC5C-4A09-4C46-9FD6-9D6C8704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9ACF1-E61A-9847-8E2B-0D1B6832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2864C4-5A44-284F-BCF8-DE5085706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385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043CBD6-6777-BE45-B6C1-00B865650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History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FE543FE-CC86-8C4E-B689-EEBBC7739A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4400" algn="l"/>
                <a:tab pos="2292350" algn="l"/>
                <a:tab pos="3825875" algn="l"/>
                <a:tab pos="5033963" algn="l"/>
              </a:tabLst>
              <a:defRPr/>
            </a:pPr>
            <a:r>
              <a:rPr lang="en-US" dirty="0"/>
              <a:t>Problem: what a process has accessed may affect what it can access now</a:t>
            </a:r>
          </a:p>
          <a:p>
            <a:pPr>
              <a:tabLst>
                <a:tab pos="914400" algn="l"/>
                <a:tab pos="2292350" algn="l"/>
                <a:tab pos="3825875" algn="l"/>
                <a:tab pos="5033963" algn="l"/>
              </a:tabLst>
              <a:defRPr/>
            </a:pPr>
            <a:r>
              <a:rPr lang="en-US" dirty="0"/>
              <a:t>Example: procedure in a web applet can access other procedures depending on what procedures it has already accessed</a:t>
            </a:r>
          </a:p>
          <a:p>
            <a:pPr lvl="1">
              <a:tabLst>
                <a:tab pos="914400" algn="l"/>
                <a:tab pos="2292350" algn="l"/>
                <a:tab pos="3825875" algn="l"/>
                <a:tab pos="5033963" algn="l"/>
              </a:tabLst>
              <a:defRPr/>
            </a:pPr>
            <a:r>
              <a:rPr lang="en-US" i="1" dirty="0"/>
              <a:t>S</a:t>
            </a:r>
            <a:r>
              <a:rPr lang="en-US" dirty="0"/>
              <a:t> set of </a:t>
            </a:r>
            <a:r>
              <a:rPr lang="en-US" i="1" dirty="0"/>
              <a:t>static rights </a:t>
            </a:r>
            <a:r>
              <a:rPr lang="en-US" dirty="0"/>
              <a:t>associated with procedure</a:t>
            </a:r>
          </a:p>
          <a:p>
            <a:pPr lvl="1">
              <a:tabLst>
                <a:tab pos="914400" algn="l"/>
                <a:tab pos="2292350" algn="l"/>
                <a:tab pos="3825875" algn="l"/>
                <a:tab pos="5033963" algn="l"/>
              </a:tabLst>
              <a:defRPr/>
            </a:pPr>
            <a:r>
              <a:rPr lang="en-US" i="1" dirty="0"/>
              <a:t>C</a:t>
            </a:r>
            <a:r>
              <a:rPr lang="en-US" dirty="0"/>
              <a:t> set of current rights associated with each executing process</a:t>
            </a:r>
          </a:p>
          <a:p>
            <a:pPr lvl="1">
              <a:tabLst>
                <a:tab pos="914400" algn="l"/>
                <a:tab pos="2292350" algn="l"/>
                <a:tab pos="3825875" algn="l"/>
                <a:tab pos="5033963" algn="l"/>
              </a:tabLst>
              <a:defRPr/>
            </a:pPr>
            <a:r>
              <a:rPr lang="en-US" dirty="0"/>
              <a:t>When process calls procedure, rights are </a:t>
            </a:r>
            <a:r>
              <a:rPr lang="en-US" i="1" dirty="0"/>
              <a:t>S</a:t>
            </a:r>
            <a:r>
              <a:rPr lang="en-US" dirty="0"/>
              <a:t> ∩ </a:t>
            </a:r>
            <a:r>
              <a:rPr lang="en-US" i="1" dirty="0"/>
              <a:t>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99DD08-D8FA-7245-82E6-2638894E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81B66F-C64D-8E4B-BF94-648F27CA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12E9E8-8947-8A46-AF2A-33988228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2ACD3-A7F0-6A4D-855D-98C24E70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659DB-C915-D344-B3D7-B7358A4FD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152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// This routine has no </a:t>
            </a:r>
            <a:r>
              <a:rPr lang="en-US" dirty="0" err="1"/>
              <a:t>filesystem</a:t>
            </a:r>
            <a:r>
              <a:rPr lang="en-US" dirty="0"/>
              <a:t> access rights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// beyond those in a limited, temporary area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dirty="0" err="1"/>
              <a:t>helper_proc</a:t>
            </a:r>
            <a:r>
              <a:rPr lang="en-US" dirty="0"/>
              <a:t>()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	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dirty="0" err="1"/>
              <a:t>sys_kernel_file</a:t>
            </a:r>
            <a:endParaRPr lang="en-US" dirty="0"/>
          </a:p>
          <a:p>
            <a:pPr marL="0" indent="0">
              <a:lnSpc>
                <a:spcPct val="70000"/>
              </a:lnSpc>
              <a:buNone/>
              <a:defRPr/>
            </a:pPr>
            <a:endParaRPr lang="en-US" dirty="0"/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// But this has the right to delete files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b="1" dirty="0"/>
              <a:t>program</a:t>
            </a:r>
            <a:r>
              <a:rPr lang="en-US" dirty="0"/>
              <a:t> main()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/>
              <a:t>sys_load_file</a:t>
            </a:r>
            <a:r>
              <a:rPr lang="en-US" dirty="0"/>
              <a:t>(</a:t>
            </a:r>
            <a:r>
              <a:rPr lang="en-US" dirty="0" err="1"/>
              <a:t>helper_proc</a:t>
            </a:r>
            <a:r>
              <a:rPr lang="en-US" dirty="0"/>
              <a:t>)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/>
              <a:t>tmp_file</a:t>
            </a:r>
            <a:r>
              <a:rPr lang="en-US" dirty="0"/>
              <a:t> = </a:t>
            </a:r>
            <a:r>
              <a:rPr lang="en-US" dirty="0" err="1"/>
              <a:t>helper_proc</a:t>
            </a:r>
            <a:r>
              <a:rPr lang="en-US" dirty="0"/>
              <a:t>()</a:t>
            </a:r>
          </a:p>
          <a:p>
            <a:pPr marL="0" indent="0">
              <a:lnSpc>
                <a:spcPct val="7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/>
              <a:t>sys_delete_file</a:t>
            </a:r>
            <a:r>
              <a:rPr lang="en-US" dirty="0"/>
              <a:t>(</a:t>
            </a:r>
            <a:r>
              <a:rPr lang="en-US" dirty="0" err="1"/>
              <a:t>tmp_file</a:t>
            </a:r>
            <a:r>
              <a:rPr lang="en-US" dirty="0"/>
              <a:t>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8A19726-9B77-E04E-A427-22A56755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7B7FCAE-AC79-E34F-B1C2-E37E441B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B39BC2-680C-E549-A9CD-7A6C2300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4E7577-0B81-8B47-9F78-C11305792CC8}"/>
              </a:ext>
            </a:extLst>
          </p:cNvPr>
          <p:cNvSpPr txBox="1"/>
          <p:nvPr/>
        </p:nvSpPr>
        <p:spPr>
          <a:xfrm>
            <a:off x="7815072" y="2598513"/>
            <a:ext cx="3538728" cy="362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i="1" dirty="0" err="1"/>
              <a:t>sys_kernel_file</a:t>
            </a:r>
            <a:r>
              <a:rPr lang="en-US" sz="2800" dirty="0"/>
              <a:t> contains system kernel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i="1" dirty="0" err="1"/>
              <a:t>tmp_file</a:t>
            </a:r>
            <a:r>
              <a:rPr lang="en-US" sz="2800" dirty="0"/>
              <a:t> is in limited area that </a:t>
            </a:r>
            <a:r>
              <a:rPr lang="en-US" sz="2800" i="1" dirty="0" err="1"/>
              <a:t>helper_proc</a:t>
            </a:r>
            <a:r>
              <a:rPr lang="en-US" sz="2800" dirty="0"/>
              <a:t>() can access</a:t>
            </a:r>
            <a:endParaRPr lang="en-US" sz="2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0522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63E11-313B-A645-A880-D120DB59C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Before </a:t>
            </a:r>
            <a:r>
              <a:rPr lang="en-US" i="1" dirty="0" err="1"/>
              <a:t>helper_proc</a:t>
            </a:r>
            <a:r>
              <a:rPr lang="en-US" dirty="0"/>
              <a:t> Called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AC66AD3-634B-DC4E-830F-98B6A3EDA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dirty="0">
                <a:cs typeface="+mn-cs"/>
              </a:rPr>
              <a:t>Static rights of program</a:t>
            </a:r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dirty="0">
                <a:cs typeface="+mn-cs"/>
              </a:rPr>
              <a:t>	                        </a:t>
            </a:r>
            <a:r>
              <a:rPr lang="en-US" sz="2800" i="1" dirty="0" err="1">
                <a:cs typeface="+mn-cs"/>
              </a:rPr>
              <a:t>sys_kernel_file</a:t>
            </a:r>
            <a:r>
              <a:rPr lang="en-US" sz="2800" dirty="0">
                <a:cs typeface="+mn-cs"/>
              </a:rPr>
              <a:t>	     </a:t>
            </a:r>
            <a:r>
              <a:rPr lang="en-US" sz="2800" i="1" dirty="0" err="1">
                <a:cs typeface="+mn-cs"/>
              </a:rPr>
              <a:t>tmp_file</a:t>
            </a:r>
            <a:endParaRPr lang="en-US" sz="2800" i="1" dirty="0">
              <a:cs typeface="+mn-cs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i="1" dirty="0">
                <a:cs typeface="+mn-cs"/>
              </a:rPr>
              <a:t>   main	              </a:t>
            </a:r>
            <a:r>
              <a:rPr lang="en-US" sz="2800" dirty="0">
                <a:cs typeface="+mn-cs"/>
              </a:rPr>
              <a:t>delete                </a:t>
            </a:r>
            <a:r>
              <a:rPr lang="en-US" sz="2800" dirty="0"/>
              <a:t>delete</a:t>
            </a:r>
            <a:endParaRPr lang="en-US" sz="2800" i="1" dirty="0">
              <a:cs typeface="+mn-cs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i="1" dirty="0">
                <a:cs typeface="+mn-cs"/>
              </a:rPr>
              <a:t>   </a:t>
            </a:r>
            <a:r>
              <a:rPr lang="en-US" sz="2800" i="1" dirty="0" err="1">
                <a:cs typeface="+mn-cs"/>
              </a:rPr>
              <a:t>helper_proc</a:t>
            </a:r>
            <a:r>
              <a:rPr lang="en-US" sz="2800" i="1" dirty="0">
                <a:cs typeface="+mn-cs"/>
              </a:rPr>
              <a:t>	                         </a:t>
            </a:r>
            <a:r>
              <a:rPr lang="en-US" sz="2800" dirty="0">
                <a:cs typeface="+mn-cs"/>
              </a:rPr>
              <a:t>delete</a:t>
            </a:r>
          </a:p>
          <a:p>
            <a:pPr eaLnBrk="1" hangingPunct="1">
              <a:spcBef>
                <a:spcPts val="1800"/>
              </a:spcBef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dirty="0"/>
              <a:t>When program starts, current rights:</a:t>
            </a:r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dirty="0"/>
              <a:t>	                        </a:t>
            </a:r>
            <a:r>
              <a:rPr lang="en-US" sz="2800" i="1" dirty="0" err="1"/>
              <a:t>sys_kernel_file</a:t>
            </a:r>
            <a:r>
              <a:rPr lang="en-US" sz="2800" dirty="0"/>
              <a:t>	        </a:t>
            </a:r>
            <a:r>
              <a:rPr lang="en-US" sz="2800" i="1" dirty="0" err="1"/>
              <a:t>tmp_file</a:t>
            </a:r>
            <a:endParaRPr lang="en-US" sz="2800" i="1" dirty="0"/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i="1" dirty="0"/>
              <a:t>   main	               </a:t>
            </a:r>
            <a:r>
              <a:rPr lang="en-US" sz="2800" dirty="0"/>
              <a:t>delete                  delete</a:t>
            </a:r>
            <a:endParaRPr lang="en-US" sz="2800" i="1" dirty="0"/>
          </a:p>
          <a:p>
            <a:pPr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i="1" dirty="0"/>
              <a:t>   </a:t>
            </a:r>
            <a:r>
              <a:rPr lang="en-US" sz="2800" i="1" dirty="0" err="1"/>
              <a:t>helper_proc</a:t>
            </a:r>
            <a:r>
              <a:rPr lang="en-US" sz="2800" i="1" dirty="0"/>
              <a:t>	                           </a:t>
            </a:r>
            <a:r>
              <a:rPr lang="en-US" sz="2800" dirty="0"/>
              <a:t>delete</a:t>
            </a:r>
            <a:endParaRPr lang="en-US" sz="2800" i="1" dirty="0">
              <a:cs typeface="+mn-cs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800" i="1" dirty="0">
                <a:cs typeface="+mn-cs"/>
              </a:rPr>
              <a:t>   process</a:t>
            </a:r>
            <a:r>
              <a:rPr lang="en-US" sz="2800" i="1" dirty="0"/>
              <a:t>	               </a:t>
            </a:r>
            <a:r>
              <a:rPr lang="en-US" sz="2800" dirty="0"/>
              <a:t>delete                  delete</a:t>
            </a:r>
            <a:endParaRPr lang="en-US" sz="2800" i="1" dirty="0"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CF7D97-94E7-8141-A273-2A6799EEB117}"/>
              </a:ext>
            </a:extLst>
          </p:cNvPr>
          <p:cNvCxnSpPr/>
          <p:nvPr/>
        </p:nvCxnSpPr>
        <p:spPr bwMode="auto">
          <a:xfrm>
            <a:off x="4419600" y="28956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2686B1-8921-3543-AE16-BA020F1BACE7}"/>
              </a:ext>
            </a:extLst>
          </p:cNvPr>
          <p:cNvCxnSpPr/>
          <p:nvPr/>
        </p:nvCxnSpPr>
        <p:spPr bwMode="auto">
          <a:xfrm>
            <a:off x="4419600" y="33528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551543-0858-8948-A7B1-464F4C321774}"/>
              </a:ext>
            </a:extLst>
          </p:cNvPr>
          <p:cNvCxnSpPr/>
          <p:nvPr/>
        </p:nvCxnSpPr>
        <p:spPr bwMode="auto">
          <a:xfrm>
            <a:off x="4419600" y="38100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EF33972-F99C-A942-B171-C40A935F70D0}"/>
              </a:ext>
            </a:extLst>
          </p:cNvPr>
          <p:cNvCxnSpPr/>
          <p:nvPr/>
        </p:nvCxnSpPr>
        <p:spPr bwMode="auto">
          <a:xfrm>
            <a:off x="4419600" y="2895600"/>
            <a:ext cx="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1774812-8975-1346-8E68-AD47B6B204EC}"/>
              </a:ext>
            </a:extLst>
          </p:cNvPr>
          <p:cNvCxnSpPr/>
          <p:nvPr/>
        </p:nvCxnSpPr>
        <p:spPr bwMode="auto">
          <a:xfrm>
            <a:off x="6858000" y="2895600"/>
            <a:ext cx="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154A12-BFB5-794F-A19B-128DA9FCCA55}"/>
              </a:ext>
            </a:extLst>
          </p:cNvPr>
          <p:cNvCxnSpPr/>
          <p:nvPr/>
        </p:nvCxnSpPr>
        <p:spPr bwMode="auto">
          <a:xfrm>
            <a:off x="8915400" y="2895600"/>
            <a:ext cx="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5903AC5-9D87-A24B-8C43-C752A1A99378}"/>
              </a:ext>
            </a:extLst>
          </p:cNvPr>
          <p:cNvCxnSpPr/>
          <p:nvPr/>
        </p:nvCxnSpPr>
        <p:spPr bwMode="auto">
          <a:xfrm>
            <a:off x="4285488" y="4838700"/>
            <a:ext cx="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4E20E95-8EDC-8A4A-8F02-2FDDD14D6758}"/>
              </a:ext>
            </a:extLst>
          </p:cNvPr>
          <p:cNvGrpSpPr/>
          <p:nvPr/>
        </p:nvGrpSpPr>
        <p:grpSpPr>
          <a:xfrm>
            <a:off x="4285488" y="4838700"/>
            <a:ext cx="4764024" cy="1295400"/>
            <a:chOff x="4419600" y="4724400"/>
            <a:chExt cx="4495800" cy="12954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767B333-BF7E-1B4D-98FA-736DC0B86081}"/>
                </a:ext>
              </a:extLst>
            </p:cNvPr>
            <p:cNvCxnSpPr/>
            <p:nvPr/>
          </p:nvCxnSpPr>
          <p:spPr bwMode="auto">
            <a:xfrm>
              <a:off x="4419600" y="4724400"/>
              <a:ext cx="449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BAC2259-73C7-A547-A436-35E6E12DE58E}"/>
                </a:ext>
              </a:extLst>
            </p:cNvPr>
            <p:cNvCxnSpPr/>
            <p:nvPr/>
          </p:nvCxnSpPr>
          <p:spPr bwMode="auto">
            <a:xfrm>
              <a:off x="4419600" y="5105400"/>
              <a:ext cx="449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8E1E0A-701D-D94D-B19A-757F293E2517}"/>
                </a:ext>
              </a:extLst>
            </p:cNvPr>
            <p:cNvCxnSpPr/>
            <p:nvPr/>
          </p:nvCxnSpPr>
          <p:spPr bwMode="auto">
            <a:xfrm>
              <a:off x="4419600" y="5562600"/>
              <a:ext cx="449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9D9678-A0D4-B241-A949-D3439E8ADD4A}"/>
                </a:ext>
              </a:extLst>
            </p:cNvPr>
            <p:cNvCxnSpPr/>
            <p:nvPr/>
          </p:nvCxnSpPr>
          <p:spPr bwMode="auto">
            <a:xfrm>
              <a:off x="4419600" y="6019800"/>
              <a:ext cx="449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E131B34-7669-AD44-88D3-D29E1B10109B}"/>
                </a:ext>
              </a:extLst>
            </p:cNvPr>
            <p:cNvCxnSpPr/>
            <p:nvPr/>
          </p:nvCxnSpPr>
          <p:spPr bwMode="auto">
            <a:xfrm>
              <a:off x="6992112" y="47244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698EB72-F50D-5D46-8D5E-08270F135904}"/>
              </a:ext>
            </a:extLst>
          </p:cNvPr>
          <p:cNvCxnSpPr/>
          <p:nvPr/>
        </p:nvCxnSpPr>
        <p:spPr bwMode="auto">
          <a:xfrm>
            <a:off x="9049512" y="4800600"/>
            <a:ext cx="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CC56FF-C637-0947-B83D-A6C07F5D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05B10B4-D70F-A545-90FF-D2EF9D98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6BE296A-BCF3-F74C-BD9D-15091574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22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4D56-7EDF-9D4F-A2B2-4F00ED00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After </a:t>
            </a:r>
            <a:r>
              <a:rPr lang="en-US" i="1" dirty="0" err="1"/>
              <a:t>helper_proc</a:t>
            </a:r>
            <a:r>
              <a:rPr lang="en-US" dirty="0"/>
              <a:t> Called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7CC41F2-7C26-DA47-A143-717FA2D52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1037844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081338" algn="l"/>
                <a:tab pos="4522788" algn="l"/>
                <a:tab pos="5946775" algn="l"/>
              </a:tabLs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Process rights are intersection of static, previous “current” rights: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800" dirty="0"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+mn-lt"/>
              </a:rPr>
              <a:t>	    	                        </a:t>
            </a:r>
            <a:r>
              <a:rPr lang="en-US" altLang="en-US" sz="2800" i="1" dirty="0" err="1">
                <a:latin typeface="+mn-lt"/>
              </a:rPr>
              <a:t>sys_kernel_file</a:t>
            </a:r>
            <a:r>
              <a:rPr lang="en-US" altLang="en-US" sz="2800" dirty="0">
                <a:latin typeface="+mn-lt"/>
              </a:rPr>
              <a:t>	      </a:t>
            </a:r>
            <a:r>
              <a:rPr lang="en-US" altLang="en-US" sz="2800" i="1" dirty="0" err="1">
                <a:latin typeface="+mn-lt"/>
              </a:rPr>
              <a:t>tmp_file</a:t>
            </a:r>
            <a:endParaRPr lang="en-US" altLang="en-US" sz="2800" i="1" dirty="0"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i="1" dirty="0">
                <a:latin typeface="+mn-lt"/>
              </a:rPr>
              <a:t>   		main	             </a:t>
            </a:r>
            <a:r>
              <a:rPr lang="en-US" altLang="en-US" sz="2800" dirty="0">
                <a:latin typeface="+mn-lt"/>
              </a:rPr>
              <a:t>delete                  delete</a:t>
            </a:r>
            <a:endParaRPr lang="en-US" altLang="en-US" sz="2800" i="1" dirty="0"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i="1" dirty="0">
                <a:latin typeface="+mn-lt"/>
              </a:rPr>
              <a:t> 		</a:t>
            </a:r>
            <a:r>
              <a:rPr lang="en-US" altLang="en-US" sz="2800" i="1" dirty="0" err="1">
                <a:latin typeface="+mn-lt"/>
              </a:rPr>
              <a:t>helper_proc</a:t>
            </a:r>
            <a:r>
              <a:rPr lang="en-US" altLang="en-US" sz="2800" i="1" dirty="0">
                <a:latin typeface="+mn-lt"/>
              </a:rPr>
              <a:t>	                         </a:t>
            </a:r>
            <a:r>
              <a:rPr lang="en-US" altLang="en-US" sz="2800" dirty="0">
                <a:latin typeface="+mn-lt"/>
              </a:rPr>
              <a:t>delete</a:t>
            </a:r>
            <a:endParaRPr lang="en-US" altLang="en-US" sz="2800" i="1" dirty="0"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i="1" dirty="0">
                <a:latin typeface="+mn-lt"/>
              </a:rPr>
              <a:t>  		 process	                                           </a:t>
            </a:r>
            <a:r>
              <a:rPr lang="en-US" altLang="en-US" sz="2800" dirty="0">
                <a:latin typeface="+mn-lt"/>
              </a:rPr>
              <a:t>delete</a:t>
            </a:r>
            <a:endParaRPr lang="en-US" altLang="en-US" sz="2800" i="1" dirty="0"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EAD67A-1CDB-C84B-B5B3-2017886EED9E}"/>
              </a:ext>
            </a:extLst>
          </p:cNvPr>
          <p:cNvCxnSpPr/>
          <p:nvPr/>
        </p:nvCxnSpPr>
        <p:spPr bwMode="auto">
          <a:xfrm>
            <a:off x="4419600" y="33528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1458D60-9482-B249-B63A-7569D900F56D}"/>
              </a:ext>
            </a:extLst>
          </p:cNvPr>
          <p:cNvCxnSpPr/>
          <p:nvPr/>
        </p:nvCxnSpPr>
        <p:spPr bwMode="auto">
          <a:xfrm>
            <a:off x="4419600" y="37338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321D17-45AE-9745-8C58-7FC1917B3BCB}"/>
              </a:ext>
            </a:extLst>
          </p:cNvPr>
          <p:cNvCxnSpPr/>
          <p:nvPr/>
        </p:nvCxnSpPr>
        <p:spPr bwMode="auto">
          <a:xfrm>
            <a:off x="4419600" y="41910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E8D18FE-4C9F-DC47-B71D-EF027464A6C8}"/>
              </a:ext>
            </a:extLst>
          </p:cNvPr>
          <p:cNvCxnSpPr/>
          <p:nvPr/>
        </p:nvCxnSpPr>
        <p:spPr bwMode="auto">
          <a:xfrm>
            <a:off x="4419600" y="4648200"/>
            <a:ext cx="449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E46AEC2-CCB4-4544-8218-278655AE0B4D}"/>
              </a:ext>
            </a:extLst>
          </p:cNvPr>
          <p:cNvCxnSpPr/>
          <p:nvPr/>
        </p:nvCxnSpPr>
        <p:spPr bwMode="auto">
          <a:xfrm>
            <a:off x="4419600" y="3352800"/>
            <a:ext cx="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59F61FE-EB51-E745-B431-2E8C912169BE}"/>
              </a:ext>
            </a:extLst>
          </p:cNvPr>
          <p:cNvCxnSpPr/>
          <p:nvPr/>
        </p:nvCxnSpPr>
        <p:spPr bwMode="auto">
          <a:xfrm>
            <a:off x="6858000" y="3352800"/>
            <a:ext cx="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BA27F7-3F2E-614F-A486-15F15AB5A674}"/>
              </a:ext>
            </a:extLst>
          </p:cNvPr>
          <p:cNvCxnSpPr/>
          <p:nvPr/>
        </p:nvCxnSpPr>
        <p:spPr bwMode="auto">
          <a:xfrm>
            <a:off x="8915400" y="3352800"/>
            <a:ext cx="0" cy="1295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44FDA-35BF-D645-A9D7-F5FA3C69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6505D57-8404-1342-B8E5-CF239327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D45895-7A26-1746-A455-8ED051F06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15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44B3387-4131-F349-8D01-18B9E41B2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State Transitions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019CDD7D-4768-6D47-9F98-387A3728B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Change the protection state of system</a:t>
            </a:r>
          </a:p>
          <a:p>
            <a:pPr eaLnBrk="1" hangingPunct="1"/>
            <a:r>
              <a:rPr lang="en-US" altLang="en-US" dirty="0">
                <a:sym typeface="Lucida Bright Math Symbol" charset="2"/>
              </a:rPr>
              <a:t>|–</a:t>
            </a:r>
            <a:r>
              <a:rPr lang="en-US" altLang="en-US" dirty="0"/>
              <a:t> represents transition</a:t>
            </a:r>
          </a:p>
          <a:p>
            <a:pPr lvl="1" eaLnBrk="1" hangingPunct="1"/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Lucida Bright Math Symbol" charset="2"/>
              </a:rPr>
              <a:t>|–</a:t>
            </a:r>
            <a:r>
              <a:rPr lang="en-US" altLang="en-US" baseline="-25000" dirty="0">
                <a:latin typeface="Symbol" pitchFamily="2" charset="2"/>
                <a:sym typeface="Symbol" pitchFamily="2" charset="2"/>
              </a:rPr>
              <a:t></a:t>
            </a:r>
            <a:r>
              <a:rPr lang="en-US" altLang="en-US" dirty="0"/>
              <a:t> 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+1</a:t>
            </a:r>
            <a:r>
              <a:rPr lang="en-US" altLang="en-US" dirty="0"/>
              <a:t>: command </a:t>
            </a:r>
            <a:r>
              <a:rPr lang="en-US" altLang="en-US" dirty="0">
                <a:latin typeface="Symbol" pitchFamily="2" charset="2"/>
                <a:sym typeface="Symbol" pitchFamily="2" charset="2"/>
              </a:rPr>
              <a:t></a:t>
            </a:r>
            <a:r>
              <a:rPr lang="en-US" altLang="en-US" dirty="0"/>
              <a:t> moves system from state 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+1</a:t>
            </a:r>
          </a:p>
          <a:p>
            <a:pPr lvl="1" eaLnBrk="1" hangingPunct="1"/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Lucida Bright Math Symbol" charset="2"/>
              </a:rPr>
              <a:t>|–</a:t>
            </a:r>
            <a:r>
              <a:rPr lang="en-US" altLang="en-US" baseline="30000" dirty="0"/>
              <a:t>*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: a sequence of commands moves system from state </a:t>
            </a: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endParaRPr lang="en-US" altLang="en-US" baseline="-25000" dirty="0"/>
          </a:p>
          <a:p>
            <a:pPr eaLnBrk="1" hangingPunct="1"/>
            <a:r>
              <a:rPr lang="en-US" altLang="en-US" dirty="0"/>
              <a:t>Commands often called </a:t>
            </a:r>
            <a:r>
              <a:rPr lang="en-US" altLang="en-US" i="1" dirty="0"/>
              <a:t>transformation procedures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E725A3-4CFD-FE49-B683-7908C2A4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C4BCF2-E377-E746-91C2-DBF58EDC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8C5FDCF-1597-8945-8932-F82B5616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52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29C688D-1314-6B4D-8150-1E6F23560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Primitive Operations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33EC626-2CF6-1D42-9367-797E6FFF34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create subject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; </a:t>
            </a:r>
            <a:r>
              <a:rPr lang="en-US" b="1" dirty="0"/>
              <a:t>create object </a:t>
            </a:r>
            <a:r>
              <a:rPr lang="en-US" i="1" dirty="0"/>
              <a:t>o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Creates new row, column in ACM; creates new column in ACM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destroy subject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; </a:t>
            </a:r>
            <a:r>
              <a:rPr lang="en-US" b="1" dirty="0"/>
              <a:t>destroy object </a:t>
            </a:r>
            <a:r>
              <a:rPr lang="en-US" i="1" dirty="0"/>
              <a:t>o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Deletes row, column from ACM; deletes column from ACM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enter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b="1" dirty="0"/>
              <a:t>into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="1" dirty="0"/>
              <a:t>[</a:t>
            </a:r>
            <a:r>
              <a:rPr lang="en-US" i="1" dirty="0"/>
              <a:t>s</a:t>
            </a:r>
            <a:r>
              <a:rPr lang="en-US" b="1" dirty="0"/>
              <a:t>, </a:t>
            </a:r>
            <a:r>
              <a:rPr lang="en-US" i="1" dirty="0"/>
              <a:t>o</a:t>
            </a:r>
            <a:r>
              <a:rPr lang="en-US" b="1" dirty="0"/>
              <a:t>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Adds </a:t>
            </a:r>
            <a:r>
              <a:rPr lang="en-US" i="1" dirty="0"/>
              <a:t>r</a:t>
            </a:r>
            <a:r>
              <a:rPr lang="en-US" dirty="0"/>
              <a:t> rights for subject </a:t>
            </a:r>
            <a:r>
              <a:rPr lang="en-US" i="1" dirty="0"/>
              <a:t>s</a:t>
            </a:r>
            <a:r>
              <a:rPr lang="en-US" dirty="0"/>
              <a:t> over object  </a:t>
            </a:r>
            <a:r>
              <a:rPr lang="en-US" i="1" dirty="0"/>
              <a:t>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delete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="1" dirty="0"/>
              <a:t>[</a:t>
            </a:r>
            <a:r>
              <a:rPr lang="en-US" i="1" dirty="0"/>
              <a:t>s</a:t>
            </a:r>
            <a:r>
              <a:rPr lang="en-US" b="1" dirty="0"/>
              <a:t>, </a:t>
            </a:r>
            <a:r>
              <a:rPr lang="en-US" i="1" dirty="0"/>
              <a:t>o</a:t>
            </a:r>
            <a:r>
              <a:rPr lang="en-US" b="1" dirty="0"/>
              <a:t>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Removes </a:t>
            </a:r>
            <a:r>
              <a:rPr lang="en-US" i="1" dirty="0"/>
              <a:t>r</a:t>
            </a:r>
            <a:r>
              <a:rPr lang="en-US" dirty="0"/>
              <a:t> rights from subject </a:t>
            </a:r>
            <a:r>
              <a:rPr lang="en-US" i="1" dirty="0"/>
              <a:t>s</a:t>
            </a:r>
            <a:r>
              <a:rPr lang="en-US" dirty="0"/>
              <a:t> over object  </a:t>
            </a:r>
            <a:r>
              <a:rPr lang="en-US" i="1" dirty="0"/>
              <a:t>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C42647-D9B7-A746-9CC1-81D745AF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4171D9-0F04-E04A-9A1A-421FC15C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B2C1915-F87C-4E45-BDCC-188A5B9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0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E91396E-39C5-0A41-A872-7D17B0AEF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Create Subject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68116331-0CF5-DB43-ADAD-0747558496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924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Precondition: </a:t>
            </a:r>
            <a:r>
              <a:rPr lang="en-US" i="1" dirty="0">
                <a:cs typeface="+mn-cs"/>
              </a:rPr>
              <a:t>s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cs typeface="+mn-cs"/>
                <a:sym typeface="Symbol" charset="0"/>
              </a:rPr>
              <a:t></a:t>
            </a:r>
            <a:r>
              <a:rPr lang="en-US" dirty="0">
                <a:cs typeface="+mn-cs"/>
              </a:rPr>
              <a:t> </a:t>
            </a:r>
            <a:r>
              <a:rPr lang="en-US" i="1" dirty="0">
                <a:cs typeface="+mn-cs"/>
              </a:rPr>
              <a:t>S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Primitive command: </a:t>
            </a:r>
            <a:r>
              <a:rPr lang="en-US" b="1" dirty="0">
                <a:cs typeface="+mn-cs"/>
              </a:rPr>
              <a:t>create subject</a:t>
            </a:r>
            <a:r>
              <a:rPr lang="en-US" dirty="0">
                <a:cs typeface="+mn-cs"/>
              </a:rPr>
              <a:t> </a:t>
            </a:r>
            <a:r>
              <a:rPr lang="en-US" i="1" dirty="0">
                <a:cs typeface="+mn-cs"/>
              </a:rPr>
              <a:t>s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Postconditions</a:t>
            </a:r>
            <a:r>
              <a:rPr lang="en-US" dirty="0">
                <a:cs typeface="+mn-cs"/>
              </a:rPr>
              <a:t>:</a:t>
            </a:r>
          </a:p>
          <a:p>
            <a:pPr lvl="1" eaLnBrk="1" hangingPunct="1">
              <a:defRPr/>
            </a:pPr>
            <a:r>
              <a:rPr lang="en-US" i="1" dirty="0"/>
              <a:t>S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 =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</a:t>
            </a:r>
            <a:r>
              <a:rPr lang="en-US" dirty="0"/>
              <a:t>{ </a:t>
            </a:r>
            <a:r>
              <a:rPr lang="en-US" i="1" dirty="0"/>
              <a:t>s</a:t>
            </a:r>
            <a:r>
              <a:rPr lang="en-US" dirty="0"/>
              <a:t> }, </a:t>
            </a:r>
            <a:r>
              <a:rPr lang="en-US" i="1" dirty="0"/>
              <a:t>O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 = </a:t>
            </a:r>
            <a:r>
              <a:rPr lang="en-US" i="1" dirty="0"/>
              <a:t>O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{ </a:t>
            </a:r>
            <a:r>
              <a:rPr lang="en-US" i="1" dirty="0"/>
              <a:t>s</a:t>
            </a:r>
            <a:r>
              <a:rPr lang="en-US" dirty="0"/>
              <a:t> }</a:t>
            </a:r>
          </a:p>
          <a:p>
            <a:pPr lvl="1" eaLnBrk="1" hangingPunct="1">
              <a:defRPr/>
            </a:pPr>
            <a:r>
              <a:rPr lang="en-US" dirty="0"/>
              <a:t>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) [</a:t>
            </a:r>
            <a:r>
              <a:rPr lang="en-US" i="1" dirty="0"/>
              <a:t>A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[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] = </a:t>
            </a:r>
            <a:r>
              <a:rPr lang="en-US" dirty="0">
                <a:sym typeface="Symbol" charset="0"/>
              </a:rPr>
              <a:t></a:t>
            </a:r>
            <a:r>
              <a:rPr lang="en-US" dirty="0"/>
              <a:t>], 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) [</a:t>
            </a:r>
            <a:r>
              <a:rPr lang="en-US" i="1" dirty="0"/>
              <a:t>A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dirty="0"/>
              <a:t>] = </a:t>
            </a:r>
            <a:r>
              <a:rPr lang="en-US" dirty="0">
                <a:sym typeface="Symbol" charset="0"/>
              </a:rPr>
              <a:t></a:t>
            </a:r>
            <a:r>
              <a:rPr lang="en-US" dirty="0"/>
              <a:t>]</a:t>
            </a:r>
          </a:p>
          <a:p>
            <a:pPr lvl="1" eaLnBrk="1" hangingPunct="1">
              <a:defRPr/>
            </a:pPr>
            <a:r>
              <a:rPr lang="en-US" dirty="0"/>
              <a:t>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)(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) [</a:t>
            </a:r>
            <a:r>
              <a:rPr lang="en-US" i="1" dirty="0"/>
              <a:t>A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] = </a:t>
            </a:r>
            <a:r>
              <a:rPr lang="en-US" i="1" dirty="0"/>
              <a:t>A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E4FE9C-F366-984A-9089-18DBF556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84136D6-2C23-C748-9019-D002D298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4BFD69C-1983-804F-86F8-7E84AE5D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81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E8D974D0-1D85-4443-99B9-AA37639E7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Create Object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072491ED-AB02-7948-965D-ABE5669EA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Precondition: </a:t>
            </a:r>
            <a:r>
              <a:rPr lang="en-US" i="1" dirty="0">
                <a:cs typeface="+mn-cs"/>
              </a:rPr>
              <a:t>o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cs typeface="+mn-cs"/>
                <a:sym typeface="Symbol" charset="0"/>
              </a:rPr>
              <a:t></a:t>
            </a:r>
            <a:r>
              <a:rPr lang="en-US" dirty="0">
                <a:cs typeface="+mn-cs"/>
              </a:rPr>
              <a:t> </a:t>
            </a:r>
            <a:r>
              <a:rPr lang="en-US" i="1" dirty="0">
                <a:cs typeface="+mn-cs"/>
              </a:rPr>
              <a:t>O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cs typeface="+mn-cs"/>
              </a:rPr>
              <a:t>Primitive command: </a:t>
            </a:r>
            <a:r>
              <a:rPr lang="en-US" b="1" dirty="0">
                <a:cs typeface="+mn-cs"/>
              </a:rPr>
              <a:t>create object</a:t>
            </a:r>
            <a:r>
              <a:rPr lang="en-US" dirty="0">
                <a:cs typeface="+mn-cs"/>
              </a:rPr>
              <a:t> </a:t>
            </a:r>
            <a:r>
              <a:rPr lang="en-US" i="1" dirty="0">
                <a:cs typeface="+mn-cs"/>
              </a:rPr>
              <a:t>o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Postconditions</a:t>
            </a:r>
            <a:r>
              <a:rPr lang="en-US" dirty="0">
                <a:cs typeface="+mn-cs"/>
              </a:rPr>
              <a:t>:</a:t>
            </a:r>
          </a:p>
          <a:p>
            <a:pPr lvl="1" eaLnBrk="1" hangingPunct="1">
              <a:defRPr/>
            </a:pPr>
            <a:r>
              <a:rPr lang="en-US" i="1" dirty="0"/>
              <a:t>S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 =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O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 = </a:t>
            </a:r>
            <a:r>
              <a:rPr lang="en-US" i="1" dirty="0"/>
              <a:t>O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{ </a:t>
            </a:r>
            <a:r>
              <a:rPr lang="en-US" i="1" dirty="0"/>
              <a:t>o</a:t>
            </a:r>
            <a:r>
              <a:rPr lang="en-US" dirty="0"/>
              <a:t> }</a:t>
            </a:r>
          </a:p>
          <a:p>
            <a:pPr lvl="1" eaLnBrk="1" hangingPunct="1">
              <a:defRPr/>
            </a:pPr>
            <a:r>
              <a:rPr lang="en-US" dirty="0"/>
              <a:t>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) [</a:t>
            </a:r>
            <a:r>
              <a:rPr lang="en-US" i="1" dirty="0"/>
              <a:t>A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o</a:t>
            </a:r>
            <a:r>
              <a:rPr lang="en-US" dirty="0"/>
              <a:t>] = </a:t>
            </a:r>
            <a:r>
              <a:rPr lang="en-US" dirty="0">
                <a:sym typeface="Symbol" charset="0"/>
              </a:rPr>
              <a:t></a:t>
            </a:r>
            <a:r>
              <a:rPr lang="en-US" dirty="0"/>
              <a:t>]</a:t>
            </a:r>
          </a:p>
          <a:p>
            <a:pPr lvl="1" eaLnBrk="1" hangingPunct="1">
              <a:defRPr/>
            </a:pPr>
            <a:r>
              <a:rPr lang="en-US" dirty="0"/>
              <a:t>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)(</a:t>
            </a:r>
            <a:r>
              <a:rPr lang="en-US" dirty="0">
                <a:sym typeface="Symbol" charset="0"/>
              </a:rPr>
              <a:t>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) [</a:t>
            </a:r>
            <a:r>
              <a:rPr lang="en-US" i="1" dirty="0"/>
              <a:t>A</a:t>
            </a:r>
            <a:r>
              <a:rPr lang="en-US" dirty="0">
                <a:sym typeface="Symbol" charset="0"/>
              </a:rPr>
              <a:t>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] = </a:t>
            </a:r>
            <a:r>
              <a:rPr lang="en-US" i="1" dirty="0"/>
              <a:t>A</a:t>
            </a:r>
            <a:r>
              <a:rPr lang="en-US" dirty="0"/>
              <a:t>[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3240F-AD63-AF4B-91EE-C077FF48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063694-308C-3640-B4D3-97CCC221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4347BC-469D-CA4C-92A2-1DDDED74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7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C5D27D22-6F26-AE41-8D30-A3FF54493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Add Right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ECD44A6-5889-D64A-86AA-DB51607938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Precondition: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endParaRPr lang="en-US" altLang="en-US" dirty="0"/>
          </a:p>
          <a:p>
            <a:pPr eaLnBrk="1" hangingPunct="1"/>
            <a:r>
              <a:rPr lang="en-US" altLang="en-US" dirty="0"/>
              <a:t>Primitive command: </a:t>
            </a:r>
            <a:r>
              <a:rPr lang="en-US" altLang="en-US" b="1" dirty="0"/>
              <a:t>enter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b="1" dirty="0"/>
              <a:t>into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</a:p>
          <a:p>
            <a:pPr eaLnBrk="1" hangingPunct="1"/>
            <a:r>
              <a:rPr lang="en-US" altLang="en-US" dirty="0"/>
              <a:t>Postconditions:</a:t>
            </a:r>
          </a:p>
          <a:p>
            <a:pPr lvl="1" eaLnBrk="1" hangingPunct="1"/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O</a:t>
            </a:r>
            <a:endParaRPr lang="en-US" altLang="en-US" dirty="0"/>
          </a:p>
          <a:p>
            <a:pPr lvl="1" eaLnBrk="1" hangingPunct="1"/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</a:t>
            </a:r>
            <a:r>
              <a:rPr lang="en-US" altLang="en-US" dirty="0">
                <a:sym typeface="Symbol" pitchFamily="2" charset="2"/>
              </a:rPr>
              <a:t> </a:t>
            </a:r>
            <a:r>
              <a:rPr lang="en-US" altLang="en-US" dirty="0"/>
              <a:t>{ </a:t>
            </a:r>
            <a:r>
              <a:rPr lang="en-US" altLang="en-US" i="1" dirty="0"/>
              <a:t>r</a:t>
            </a:r>
            <a:r>
              <a:rPr lang="en-US" altLang="en-US" dirty="0"/>
              <a:t> }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{ </a:t>
            </a:r>
            <a:r>
              <a:rPr lang="en-US" altLang="en-US" i="1" dirty="0"/>
              <a:t>o</a:t>
            </a:r>
            <a:r>
              <a:rPr lang="en-US" altLang="en-US" dirty="0"/>
              <a:t> })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{ </a:t>
            </a:r>
            <a:r>
              <a:rPr lang="en-US" altLang="en-US" i="1" dirty="0"/>
              <a:t>s</a:t>
            </a:r>
            <a:r>
              <a:rPr lang="en-US" altLang="en-US" dirty="0"/>
              <a:t> })(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B65D2A-013B-6D4F-8CA9-7247935D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46F7A95-49B2-FB48-8C7E-F3451186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8FB76D-BBA1-5944-9355-000C2F7B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7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CF8FE7B-2F79-4A47-AEAD-10A87C36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Delete Right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7A919E5-76DC-E941-A218-85D1E2C4BA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Precondition: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endParaRPr lang="en-US" altLang="en-US" dirty="0"/>
          </a:p>
          <a:p>
            <a:pPr eaLnBrk="1" hangingPunct="1"/>
            <a:r>
              <a:rPr lang="en-US" altLang="en-US" dirty="0"/>
              <a:t>Primitive command: </a:t>
            </a:r>
            <a:r>
              <a:rPr lang="en-US" altLang="en-US" b="1" dirty="0"/>
              <a:t>delete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</a:t>
            </a:r>
          </a:p>
          <a:p>
            <a:pPr eaLnBrk="1" hangingPunct="1"/>
            <a:r>
              <a:rPr lang="en-US" altLang="en-US" dirty="0"/>
              <a:t>Postconditions:</a:t>
            </a:r>
          </a:p>
          <a:p>
            <a:pPr lvl="1" eaLnBrk="1" hangingPunct="1"/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O</a:t>
            </a:r>
            <a:endParaRPr lang="en-US" altLang="en-US" dirty="0"/>
          </a:p>
          <a:p>
            <a:pPr lvl="1" eaLnBrk="1" hangingPunct="1"/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</a:t>
            </a:r>
            <a:r>
              <a:rPr lang="en-US" altLang="en-US" dirty="0">
                <a:sym typeface="Symbol" pitchFamily="2" charset="2"/>
              </a:rPr>
              <a:t>– </a:t>
            </a:r>
            <a:r>
              <a:rPr lang="en-US" altLang="en-US" dirty="0"/>
              <a:t>{ </a:t>
            </a:r>
            <a:r>
              <a:rPr lang="en-US" altLang="en-US" i="1" dirty="0"/>
              <a:t>r</a:t>
            </a:r>
            <a:r>
              <a:rPr lang="en-US" altLang="en-US" dirty="0"/>
              <a:t> }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{ </a:t>
            </a:r>
            <a:r>
              <a:rPr lang="en-US" altLang="en-US" i="1" dirty="0"/>
              <a:t>o</a:t>
            </a:r>
            <a:r>
              <a:rPr lang="en-US" altLang="en-US" dirty="0"/>
              <a:t> })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– { </a:t>
            </a:r>
            <a:r>
              <a:rPr lang="en-US" altLang="en-US" i="1" dirty="0"/>
              <a:t>s</a:t>
            </a:r>
            <a:r>
              <a:rPr lang="en-US" altLang="en-US" dirty="0"/>
              <a:t> })(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F04E2-A6FC-A74C-B28F-FCB9F20F6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E67F22B-149C-5841-AA8A-5758BDC7A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DC9DCA-E924-1841-A7BB-2BBCE5C7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0EE77C2-F8CF-784C-A3DB-037808002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Overview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B4BE48-B24B-F84A-BE63-463F019AA4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Access Control Matrix Model</a:t>
            </a:r>
          </a:p>
          <a:p>
            <a:pPr lvl="1">
              <a:tabLst>
                <a:tab pos="4337050" algn="l"/>
                <a:tab pos="4630738" algn="l"/>
              </a:tabLst>
              <a:defRPr/>
            </a:pPr>
            <a:r>
              <a:rPr lang="en-US" dirty="0"/>
              <a:t>Boolean Expression Evaluation</a:t>
            </a:r>
          </a:p>
          <a:p>
            <a:pPr lvl="1">
              <a:tabLst>
                <a:tab pos="4337050" algn="l"/>
                <a:tab pos="4630738" algn="l"/>
              </a:tabLst>
              <a:defRPr/>
            </a:pPr>
            <a:r>
              <a:rPr lang="en-US" dirty="0"/>
              <a:t>History</a:t>
            </a:r>
          </a:p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Protection State Transitions</a:t>
            </a:r>
          </a:p>
          <a:p>
            <a:pPr lvl="1">
              <a:tabLst>
                <a:tab pos="4337050" algn="l"/>
                <a:tab pos="4630738" algn="l"/>
              </a:tabLst>
              <a:defRPr/>
            </a:pPr>
            <a:r>
              <a:rPr lang="en-US" dirty="0"/>
              <a:t>Commands</a:t>
            </a:r>
          </a:p>
          <a:p>
            <a:pPr lvl="1">
              <a:tabLst>
                <a:tab pos="4337050" algn="l"/>
                <a:tab pos="4630738" algn="l"/>
              </a:tabLst>
              <a:defRPr/>
            </a:pPr>
            <a:r>
              <a:rPr lang="en-US" dirty="0"/>
              <a:t>Conditional Commands </a:t>
            </a:r>
          </a:p>
          <a:p>
            <a:pPr>
              <a:tabLst>
                <a:tab pos="4337050" algn="l"/>
                <a:tab pos="4630738" algn="l"/>
              </a:tabLst>
              <a:defRPr/>
            </a:pPr>
            <a:r>
              <a:rPr lang="en-US" dirty="0"/>
              <a:t>Special Rights</a:t>
            </a:r>
          </a:p>
          <a:p>
            <a:pPr lvl="1">
              <a:tabLst>
                <a:tab pos="4337050" algn="l"/>
                <a:tab pos="4630738" algn="l"/>
              </a:tabLst>
              <a:defRPr/>
            </a:pPr>
            <a:r>
              <a:rPr lang="en-US" dirty="0"/>
              <a:t>Principle of Attenuation of Privilege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9491D-9B11-1D4C-A282-DD3C1BBD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83BEE5-C89B-174A-A695-75951A67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A24219-8484-AD40-B9B7-83EC3D23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BE0511E7-5854-974C-870B-AD91DE981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Destroy Subject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B00D53E-7FBC-8F43-942C-9F91CAB2FB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Precondition: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endParaRPr lang="en-US" altLang="en-US" dirty="0"/>
          </a:p>
          <a:p>
            <a:pPr eaLnBrk="1" hangingPunct="1"/>
            <a:r>
              <a:rPr lang="en-US" altLang="en-US" dirty="0"/>
              <a:t>Primitive command: </a:t>
            </a:r>
            <a:r>
              <a:rPr lang="en-US" altLang="en-US" b="1" dirty="0"/>
              <a:t>destroy</a:t>
            </a:r>
            <a:r>
              <a:rPr lang="en-US" altLang="en-US" dirty="0"/>
              <a:t> </a:t>
            </a:r>
            <a:r>
              <a:rPr lang="en-US" altLang="en-US" b="1" dirty="0"/>
              <a:t>subject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endParaRPr lang="en-US" altLang="en-US" dirty="0"/>
          </a:p>
          <a:p>
            <a:pPr eaLnBrk="1" hangingPunct="1"/>
            <a:r>
              <a:rPr lang="en-US" altLang="en-US" dirty="0"/>
              <a:t>Postconditions:</a:t>
            </a:r>
          </a:p>
          <a:p>
            <a:pPr lvl="1" eaLnBrk="1" hangingPunct="1"/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dirty="0"/>
              <a:t> – { </a:t>
            </a:r>
            <a:r>
              <a:rPr lang="en-US" altLang="en-US" i="1" dirty="0"/>
              <a:t>s</a:t>
            </a:r>
            <a:r>
              <a:rPr lang="en-US" altLang="en-US" dirty="0"/>
              <a:t> },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O</a:t>
            </a:r>
            <a:r>
              <a:rPr lang="en-US" altLang="en-US" dirty="0"/>
              <a:t> – { </a:t>
            </a:r>
            <a:r>
              <a:rPr lang="en-US" altLang="en-US" i="1" dirty="0"/>
              <a:t>s</a:t>
            </a:r>
            <a:r>
              <a:rPr lang="en-US" altLang="en-US" dirty="0"/>
              <a:t> }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s</a:t>
            </a:r>
            <a:r>
              <a:rPr lang="en-US" altLang="en-US" dirty="0"/>
              <a:t>,</a:t>
            </a:r>
            <a:r>
              <a:rPr lang="en-US" altLang="en-US" i="1" dirty="0"/>
              <a:t> y</a:t>
            </a:r>
            <a:r>
              <a:rPr lang="en-US" altLang="en-US" dirty="0"/>
              <a:t>]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], 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]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]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</a:t>
            </a:r>
            <a:r>
              <a:rPr lang="en-US" altLang="en-US" i="1" dirty="0"/>
              <a:t> 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397E40-A8C6-2347-BDD1-AB925D96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BEC48B7-8AA7-4846-8259-359ED091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894E88-463F-104F-97C7-B34F3299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8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94840A1B-3B9F-7447-A820-4E91A966A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Destroy Object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5C5D661-5ACB-D744-BC56-95AAB82B2C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Precondition: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endParaRPr lang="en-US" altLang="en-US" dirty="0"/>
          </a:p>
          <a:p>
            <a:pPr eaLnBrk="1" hangingPunct="1"/>
            <a:r>
              <a:rPr lang="en-US" altLang="en-US" dirty="0"/>
              <a:t>Primitive command: </a:t>
            </a:r>
            <a:r>
              <a:rPr lang="en-US" altLang="en-US" b="1" dirty="0"/>
              <a:t>destroy</a:t>
            </a:r>
            <a:r>
              <a:rPr lang="en-US" altLang="en-US" dirty="0"/>
              <a:t> </a:t>
            </a:r>
            <a:r>
              <a:rPr lang="en-US" altLang="en-US" b="1" dirty="0"/>
              <a:t>object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endParaRPr lang="en-US" altLang="en-US" dirty="0"/>
          </a:p>
          <a:p>
            <a:pPr eaLnBrk="1" hangingPunct="1"/>
            <a:r>
              <a:rPr lang="en-US" altLang="en-US" dirty="0"/>
              <a:t>Postconditions:</a:t>
            </a:r>
          </a:p>
          <a:p>
            <a:pPr lvl="1" eaLnBrk="1" hangingPunct="1"/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/>
              <a:t>O</a:t>
            </a:r>
            <a:r>
              <a:rPr lang="en-US" altLang="en-US" dirty="0"/>
              <a:t> – { </a:t>
            </a:r>
            <a:r>
              <a:rPr lang="en-US" altLang="en-US" i="1" dirty="0"/>
              <a:t>o</a:t>
            </a:r>
            <a:r>
              <a:rPr lang="en-US" altLang="en-US" dirty="0"/>
              <a:t> }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] = </a:t>
            </a:r>
            <a:r>
              <a:rPr lang="en-US" altLang="en-US" dirty="0">
                <a:sym typeface="Symbol" pitchFamily="2" charset="2"/>
              </a:rPr>
              <a:t></a:t>
            </a:r>
            <a:r>
              <a:rPr lang="en-US" altLang="en-US" dirty="0"/>
              <a:t>]</a:t>
            </a:r>
          </a:p>
          <a:p>
            <a:pPr lvl="1" eaLnBrk="1" hangingPunct="1"/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)(</a:t>
            </a: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y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[</a:t>
            </a:r>
            <a:r>
              <a:rPr lang="en-US" altLang="en-US" i="1" dirty="0"/>
              <a:t>A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</a:t>
            </a:r>
            <a:r>
              <a:rPr lang="en-US" altLang="en-US" i="1" dirty="0"/>
              <a:t> y</a:t>
            </a:r>
            <a:r>
              <a:rPr lang="en-US" altLang="en-US" dirty="0"/>
              <a:t>] = </a:t>
            </a:r>
            <a:r>
              <a:rPr lang="en-US" altLang="en-US" i="1" dirty="0"/>
              <a:t>A</a:t>
            </a:r>
            <a:r>
              <a:rPr lang="en-US" altLang="en-US" dirty="0"/>
              <a:t>[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]]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A12F32-2FAB-7F49-A751-87694A7E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E600502-C267-614A-A837-DBF06F46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A986013-5A5C-1746-B004-74898B1A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91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0181D77-76FB-8B4C-B516-DA67A658A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Creating File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45EDCAC-E942-6B42-8F3F-FE0B7AC3F6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4400" algn="l"/>
              </a:tabLst>
            </a:pPr>
            <a:r>
              <a:rPr lang="en-US" altLang="en-US"/>
              <a:t>Process </a:t>
            </a:r>
            <a:r>
              <a:rPr lang="en-US" altLang="en-US" i="1"/>
              <a:t>p</a:t>
            </a:r>
            <a:r>
              <a:rPr lang="en-US" altLang="en-US"/>
              <a:t> creates file </a:t>
            </a:r>
            <a:r>
              <a:rPr lang="en-US" altLang="en-US" i="1"/>
              <a:t>f</a:t>
            </a:r>
            <a:r>
              <a:rPr lang="en-US" altLang="en-US"/>
              <a:t> with </a:t>
            </a:r>
            <a:r>
              <a:rPr lang="en-US" altLang="en-US" i="1"/>
              <a:t>r</a:t>
            </a:r>
            <a:r>
              <a:rPr lang="en-US" altLang="en-US"/>
              <a:t> and </a:t>
            </a:r>
            <a:r>
              <a:rPr lang="en-US" altLang="en-US" i="1"/>
              <a:t>w</a:t>
            </a:r>
            <a:r>
              <a:rPr lang="en-US" altLang="en-US"/>
              <a:t> permission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b="1"/>
              <a:t>	</a:t>
            </a:r>
            <a:r>
              <a:rPr lang="en-US" altLang="en-US" sz="2400" b="1">
                <a:latin typeface="Courier" pitchFamily="2" charset="0"/>
              </a:rPr>
              <a:t>command </a:t>
            </a:r>
            <a:r>
              <a:rPr lang="en-US" altLang="en-US" sz="2400" i="1">
                <a:latin typeface="Courier" pitchFamily="2" charset="0"/>
              </a:rPr>
              <a:t>create•file</a:t>
            </a:r>
            <a:r>
              <a:rPr lang="en-US" altLang="en-US" sz="2400">
                <a:latin typeface="Courier" pitchFamily="2" charset="0"/>
              </a:rPr>
              <a:t>(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f</a:t>
            </a:r>
            <a:r>
              <a:rPr lang="en-US" altLang="en-US" sz="2400">
                <a:latin typeface="Courier" pitchFamily="2" charset="0"/>
              </a:rPr>
              <a:t>)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sz="2400">
                <a:latin typeface="Courier" pitchFamily="2" charset="0"/>
              </a:rPr>
              <a:t>		</a:t>
            </a:r>
            <a:r>
              <a:rPr lang="en-US" altLang="en-US" sz="2400" b="1">
                <a:latin typeface="Courier" pitchFamily="2" charset="0"/>
              </a:rPr>
              <a:t>create object </a:t>
            </a:r>
            <a:r>
              <a:rPr lang="en-US" altLang="en-US" sz="2400" i="1">
                <a:latin typeface="Courier" pitchFamily="2" charset="0"/>
              </a:rPr>
              <a:t>f</a:t>
            </a:r>
            <a:r>
              <a:rPr lang="en-US" altLang="en-US" sz="2400" b="1">
                <a:latin typeface="Courier" pitchFamily="2" charset="0"/>
              </a:rPr>
              <a:t>;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sz="2400" b="1">
                <a:latin typeface="Courier" pitchFamily="2" charset="0"/>
              </a:rPr>
              <a:t>		enter </a:t>
            </a:r>
            <a:r>
              <a:rPr lang="en-US" altLang="en-US" sz="2400" i="1">
                <a:latin typeface="Courier" pitchFamily="2" charset="0"/>
              </a:rPr>
              <a:t>own</a:t>
            </a:r>
            <a:r>
              <a:rPr lang="en-US" altLang="en-US" sz="2400" b="1">
                <a:latin typeface="Courier" pitchFamily="2" charset="0"/>
              </a:rPr>
              <a:t> into </a:t>
            </a:r>
            <a:r>
              <a:rPr lang="en-US" altLang="en-US" sz="2400" i="1">
                <a:latin typeface="Courier" pitchFamily="2" charset="0"/>
              </a:rPr>
              <a:t>A</a:t>
            </a:r>
            <a:r>
              <a:rPr lang="en-US" altLang="en-US" sz="2400" b="1">
                <a:latin typeface="Courier" pitchFamily="2" charset="0"/>
              </a:rPr>
              <a:t>[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 b="1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f</a:t>
            </a:r>
            <a:r>
              <a:rPr lang="en-US" altLang="en-US" sz="2400" b="1">
                <a:latin typeface="Courier" pitchFamily="2" charset="0"/>
              </a:rPr>
              <a:t>];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sz="2400" b="1">
                <a:latin typeface="Courier" pitchFamily="2" charset="0"/>
              </a:rPr>
              <a:t>		enter </a:t>
            </a:r>
            <a:r>
              <a:rPr lang="en-US" altLang="en-US" sz="2400" i="1">
                <a:latin typeface="Courier" pitchFamily="2" charset="0"/>
              </a:rPr>
              <a:t>r</a:t>
            </a:r>
            <a:r>
              <a:rPr lang="en-US" altLang="en-US" sz="2400" b="1">
                <a:latin typeface="Courier" pitchFamily="2" charset="0"/>
              </a:rPr>
              <a:t> into </a:t>
            </a:r>
            <a:r>
              <a:rPr lang="en-US" altLang="en-US" sz="2400" i="1">
                <a:latin typeface="Courier" pitchFamily="2" charset="0"/>
              </a:rPr>
              <a:t>A</a:t>
            </a:r>
            <a:r>
              <a:rPr lang="en-US" altLang="en-US" sz="2400" b="1">
                <a:latin typeface="Courier" pitchFamily="2" charset="0"/>
              </a:rPr>
              <a:t>[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 b="1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f</a:t>
            </a:r>
            <a:r>
              <a:rPr lang="en-US" altLang="en-US" sz="2400" b="1">
                <a:latin typeface="Courier" pitchFamily="2" charset="0"/>
              </a:rPr>
              <a:t>];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sz="2400" b="1">
                <a:latin typeface="Courier" pitchFamily="2" charset="0"/>
              </a:rPr>
              <a:t>		enter </a:t>
            </a:r>
            <a:r>
              <a:rPr lang="en-US" altLang="en-US" sz="2400" i="1">
                <a:latin typeface="Courier" pitchFamily="2" charset="0"/>
              </a:rPr>
              <a:t>w</a:t>
            </a:r>
            <a:r>
              <a:rPr lang="en-US" altLang="en-US" sz="2400" b="1">
                <a:latin typeface="Courier" pitchFamily="2" charset="0"/>
              </a:rPr>
              <a:t> into </a:t>
            </a:r>
            <a:r>
              <a:rPr lang="en-US" altLang="en-US" sz="2400" i="1">
                <a:latin typeface="Courier" pitchFamily="2" charset="0"/>
              </a:rPr>
              <a:t>A</a:t>
            </a:r>
            <a:r>
              <a:rPr lang="en-US" altLang="en-US" sz="2400" b="1">
                <a:latin typeface="Courier" pitchFamily="2" charset="0"/>
              </a:rPr>
              <a:t>[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 b="1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f</a:t>
            </a:r>
            <a:r>
              <a:rPr lang="en-US" altLang="en-US" sz="2400" b="1">
                <a:latin typeface="Courier" pitchFamily="2" charset="0"/>
              </a:rPr>
              <a:t>];</a:t>
            </a:r>
          </a:p>
          <a:p>
            <a:pPr>
              <a:lnSpc>
                <a:spcPct val="70000"/>
              </a:lnSpc>
              <a:buNone/>
              <a:tabLst>
                <a:tab pos="914400" algn="l"/>
              </a:tabLst>
            </a:pPr>
            <a:r>
              <a:rPr lang="en-US" altLang="en-US" sz="2400" b="1">
                <a:latin typeface="Courier" pitchFamily="2" charset="0"/>
              </a:rPr>
              <a:t>	end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71FC7-9FC4-F54C-BE73-DC36125F0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24B91D7-BE81-0742-900D-4EC9F9072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40A21E9-ACE2-F04C-911F-2F507205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02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ACE61813-C550-9A47-AA09-15295A0B7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Mono-Operational Commands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7B43CDE-AEE4-4D4D-A345-17F9E71989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Make process </a:t>
            </a:r>
            <a:r>
              <a:rPr lang="en-US" altLang="en-US" i="1"/>
              <a:t>p</a:t>
            </a:r>
            <a:r>
              <a:rPr lang="en-US" altLang="en-US"/>
              <a:t> the owner of file </a:t>
            </a:r>
            <a:r>
              <a:rPr lang="en-US" altLang="en-US" i="1"/>
              <a:t>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/>
              <a:t>	</a:t>
            </a:r>
            <a:r>
              <a:rPr lang="en-US" altLang="en-US" sz="2400" b="1">
                <a:latin typeface="Courier" pitchFamily="2" charset="0"/>
              </a:rPr>
              <a:t>command </a:t>
            </a:r>
            <a:r>
              <a:rPr lang="en-US" altLang="en-US" sz="2400" i="1">
                <a:latin typeface="Courier" pitchFamily="2" charset="0"/>
              </a:rPr>
              <a:t>make•owner</a:t>
            </a:r>
            <a:r>
              <a:rPr lang="en-US" altLang="en-US" sz="2400">
                <a:latin typeface="Courier" pitchFamily="2" charset="0"/>
              </a:rPr>
              <a:t>(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g</a:t>
            </a:r>
            <a:r>
              <a:rPr lang="en-US" altLang="en-US" sz="2400">
                <a:latin typeface="Courier" pitchFamily="2" charset="0"/>
              </a:rPr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>
                <a:latin typeface="Courier" pitchFamily="2" charset="0"/>
              </a:rPr>
              <a:t>		enter </a:t>
            </a:r>
            <a:r>
              <a:rPr lang="en-US" altLang="en-US" sz="2400" i="1">
                <a:latin typeface="Courier" pitchFamily="2" charset="0"/>
              </a:rPr>
              <a:t>own</a:t>
            </a:r>
            <a:r>
              <a:rPr lang="en-US" altLang="en-US" sz="2400" b="1">
                <a:latin typeface="Courier" pitchFamily="2" charset="0"/>
              </a:rPr>
              <a:t> into </a:t>
            </a:r>
            <a:r>
              <a:rPr lang="en-US" altLang="en-US" sz="2400" i="1">
                <a:latin typeface="Courier" pitchFamily="2" charset="0"/>
              </a:rPr>
              <a:t>A</a:t>
            </a:r>
            <a:r>
              <a:rPr lang="en-US" altLang="en-US" sz="2400" b="1">
                <a:latin typeface="Courier" pitchFamily="2" charset="0"/>
              </a:rPr>
              <a:t>[</a:t>
            </a:r>
            <a:r>
              <a:rPr lang="en-US" altLang="en-US" sz="2400" i="1">
                <a:latin typeface="Courier" pitchFamily="2" charset="0"/>
              </a:rPr>
              <a:t>p</a:t>
            </a:r>
            <a:r>
              <a:rPr lang="en-US" altLang="en-US" sz="2400" b="1">
                <a:latin typeface="Courier" pitchFamily="2" charset="0"/>
              </a:rPr>
              <a:t>, </a:t>
            </a:r>
            <a:r>
              <a:rPr lang="en-US" altLang="en-US" sz="2400" i="1">
                <a:latin typeface="Courier" pitchFamily="2" charset="0"/>
              </a:rPr>
              <a:t>g</a:t>
            </a:r>
            <a:r>
              <a:rPr lang="en-US" altLang="en-US" sz="2400" b="1">
                <a:latin typeface="Courier" pitchFamily="2" charset="0"/>
              </a:rPr>
              <a:t>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>
                <a:latin typeface="Courier" pitchFamily="2" charset="0"/>
              </a:rPr>
              <a:t>	end</a:t>
            </a:r>
          </a:p>
          <a:p>
            <a:pPr eaLnBrk="1" hangingPunct="1"/>
            <a:r>
              <a:rPr lang="en-US" altLang="en-US"/>
              <a:t>Mono-operational command</a:t>
            </a:r>
          </a:p>
          <a:p>
            <a:pPr lvl="1" eaLnBrk="1" hangingPunct="1"/>
            <a:r>
              <a:rPr lang="en-US" altLang="en-US"/>
              <a:t>Single primitive operation in this command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83AC4-85BD-0449-A308-4FB585A6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22FE4AA-63F8-A549-8275-8C4AA94D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2FD600-7692-DC45-905A-2CBBD141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6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23F6C350-3562-5D4F-B593-D1A41F82C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Conditional Commands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9E4DF190-42B8-534E-957A-9DED0B9896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i="1" dirty="0"/>
              <a:t>p</a:t>
            </a:r>
            <a:r>
              <a:rPr lang="en-US" altLang="en-US" dirty="0"/>
              <a:t> give </a:t>
            </a:r>
            <a:r>
              <a:rPr lang="en-US" altLang="en-US" i="1" dirty="0"/>
              <a:t>q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rights over </a:t>
            </a:r>
            <a:r>
              <a:rPr lang="en-US" altLang="en-US" i="1" dirty="0"/>
              <a:t>f</a:t>
            </a:r>
            <a:r>
              <a:rPr lang="en-US" altLang="en-US" dirty="0"/>
              <a:t>, if </a:t>
            </a:r>
            <a:r>
              <a:rPr lang="en-US" altLang="en-US" i="1" dirty="0"/>
              <a:t>p</a:t>
            </a:r>
            <a:r>
              <a:rPr lang="en-US" altLang="en-US" dirty="0"/>
              <a:t> owns </a:t>
            </a:r>
            <a:r>
              <a:rPr lang="en-US" altLang="en-US" i="1" dirty="0"/>
              <a:t>f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 dirty="0"/>
              <a:t>	</a:t>
            </a:r>
            <a:r>
              <a:rPr lang="en-US" altLang="en-US" sz="2400" b="1" dirty="0">
                <a:latin typeface="Courier" pitchFamily="2" charset="0"/>
              </a:rPr>
              <a:t>command </a:t>
            </a:r>
            <a:r>
              <a:rPr lang="en-US" altLang="en-US" sz="2400" i="1" dirty="0">
                <a:latin typeface="Courier" pitchFamily="2" charset="0"/>
              </a:rPr>
              <a:t>grant•read•file•1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p</a:t>
            </a:r>
            <a:r>
              <a:rPr lang="en-US" altLang="en-US" sz="2400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dirty="0">
                <a:latin typeface="Courier" pitchFamily="2" charset="0"/>
              </a:rPr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if </a:t>
            </a:r>
            <a:r>
              <a:rPr lang="en-US" altLang="en-US" sz="2400" i="1" dirty="0">
                <a:latin typeface="Courier" pitchFamily="2" charset="0"/>
              </a:rPr>
              <a:t>own</a:t>
            </a:r>
            <a:r>
              <a:rPr lang="en-US" altLang="en-US" sz="2400" b="1" dirty="0">
                <a:latin typeface="Courier" pitchFamily="2" charset="0"/>
              </a:rPr>
              <a:t> in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p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b="1" dirty="0">
                <a:latin typeface="Courier" pitchFamily="2" charset="0"/>
              </a:rPr>
              <a:t>]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then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	enter </a:t>
            </a:r>
            <a:r>
              <a:rPr lang="en-US" altLang="en-US" sz="2400" i="1" dirty="0">
                <a:latin typeface="Courier" pitchFamily="2" charset="0"/>
              </a:rPr>
              <a:t>r</a:t>
            </a:r>
            <a:r>
              <a:rPr lang="en-US" altLang="en-US" sz="2400" b="1" dirty="0">
                <a:latin typeface="Courier" pitchFamily="2" charset="0"/>
              </a:rPr>
              <a:t> into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b="1" dirty="0">
                <a:latin typeface="Courier" pitchFamily="2" charset="0"/>
              </a:rPr>
              <a:t>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end</a:t>
            </a:r>
          </a:p>
          <a:p>
            <a:pPr eaLnBrk="1" hangingPunct="1"/>
            <a:r>
              <a:rPr lang="en-US" altLang="en-US" dirty="0"/>
              <a:t>Mono-conditional command</a:t>
            </a:r>
          </a:p>
          <a:p>
            <a:pPr lvl="1" eaLnBrk="1" hangingPunct="1"/>
            <a:r>
              <a:rPr lang="en-US" altLang="en-US" dirty="0"/>
              <a:t>Single condition in this command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B25C3-944C-C144-8CE9-15DD7A88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9314E9-30A4-924F-A6F2-26382C3F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B2766B5-9CA0-754D-9AA8-59B7BCE6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5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D9273A9-9965-DD4B-80EC-E2809A6EF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Multiple Conditions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FCF7FA09-A892-CF47-8D23-2EE5F5E34F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i="1" dirty="0"/>
              <a:t>p</a:t>
            </a:r>
            <a:r>
              <a:rPr lang="en-US" altLang="en-US" dirty="0"/>
              <a:t> give </a:t>
            </a:r>
            <a:r>
              <a:rPr lang="en-US" altLang="en-US" i="1" dirty="0"/>
              <a:t>q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and </a:t>
            </a:r>
            <a:r>
              <a:rPr lang="en-US" altLang="en-US" i="1" dirty="0"/>
              <a:t>w</a:t>
            </a:r>
            <a:r>
              <a:rPr lang="en-US" altLang="en-US" dirty="0"/>
              <a:t> rights over </a:t>
            </a:r>
            <a:r>
              <a:rPr lang="en-US" altLang="en-US" i="1" dirty="0"/>
              <a:t>f</a:t>
            </a:r>
            <a:r>
              <a:rPr lang="en-US" altLang="en-US" dirty="0"/>
              <a:t>, if </a:t>
            </a:r>
            <a:r>
              <a:rPr lang="en-US" altLang="en-US" i="1" dirty="0"/>
              <a:t>p</a:t>
            </a:r>
            <a:r>
              <a:rPr lang="en-US" altLang="en-US" dirty="0"/>
              <a:t> owns </a:t>
            </a:r>
            <a:r>
              <a:rPr lang="en-US" altLang="en-US" i="1" dirty="0"/>
              <a:t>f</a:t>
            </a:r>
            <a:r>
              <a:rPr lang="en-US" altLang="en-US" dirty="0"/>
              <a:t> and </a:t>
            </a:r>
            <a:r>
              <a:rPr lang="en-US" altLang="en-US" i="1" dirty="0"/>
              <a:t>p</a:t>
            </a:r>
            <a:r>
              <a:rPr lang="en-US" altLang="en-US" dirty="0"/>
              <a:t> has </a:t>
            </a:r>
            <a:r>
              <a:rPr lang="en-US" altLang="en-US" i="1" dirty="0"/>
              <a:t>c</a:t>
            </a:r>
            <a:r>
              <a:rPr lang="en-US" altLang="en-US" dirty="0"/>
              <a:t> rights over </a:t>
            </a:r>
            <a:r>
              <a:rPr lang="en-US" altLang="en-US" i="1" dirty="0"/>
              <a:t>q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 dirty="0"/>
              <a:t>	</a:t>
            </a:r>
            <a:r>
              <a:rPr lang="en-US" altLang="en-US" sz="2400" b="1" dirty="0">
                <a:latin typeface="Courier" pitchFamily="2" charset="0"/>
              </a:rPr>
              <a:t>command </a:t>
            </a:r>
            <a:r>
              <a:rPr lang="en-US" altLang="en-US" sz="2400" i="1" dirty="0">
                <a:latin typeface="Courier" pitchFamily="2" charset="0"/>
              </a:rPr>
              <a:t>grant•read•file•2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p</a:t>
            </a:r>
            <a:r>
              <a:rPr lang="en-US" altLang="en-US" sz="2400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dirty="0">
                <a:latin typeface="Courier" pitchFamily="2" charset="0"/>
              </a:rPr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if </a:t>
            </a:r>
            <a:r>
              <a:rPr lang="en-US" altLang="en-US" sz="2400" i="1" dirty="0">
                <a:latin typeface="Courier" pitchFamily="2" charset="0"/>
              </a:rPr>
              <a:t>own</a:t>
            </a:r>
            <a:r>
              <a:rPr lang="en-US" altLang="en-US" sz="2400" b="1" dirty="0">
                <a:latin typeface="Courier" pitchFamily="2" charset="0"/>
              </a:rPr>
              <a:t> in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p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b="1" dirty="0">
                <a:latin typeface="Courier" pitchFamily="2" charset="0"/>
              </a:rPr>
              <a:t>] and </a:t>
            </a:r>
            <a:r>
              <a:rPr lang="en-US" altLang="en-US" sz="2400" i="1" dirty="0">
                <a:latin typeface="Courier" pitchFamily="2" charset="0"/>
              </a:rPr>
              <a:t>c</a:t>
            </a:r>
            <a:r>
              <a:rPr lang="en-US" altLang="en-US" sz="2400" b="1" dirty="0">
                <a:latin typeface="Courier" pitchFamily="2" charset="0"/>
              </a:rPr>
              <a:t> in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p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b="1" dirty="0">
                <a:latin typeface="Courier" pitchFamily="2" charset="0"/>
              </a:rPr>
              <a:t>]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then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	enter </a:t>
            </a:r>
            <a:r>
              <a:rPr lang="en-US" altLang="en-US" sz="2400" i="1" dirty="0">
                <a:latin typeface="Courier" pitchFamily="2" charset="0"/>
              </a:rPr>
              <a:t>r</a:t>
            </a:r>
            <a:r>
              <a:rPr lang="en-US" altLang="en-US" sz="2400" b="1" dirty="0">
                <a:latin typeface="Courier" pitchFamily="2" charset="0"/>
              </a:rPr>
              <a:t> into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b="1" dirty="0">
                <a:latin typeface="Courier" pitchFamily="2" charset="0"/>
              </a:rPr>
              <a:t>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		enter </a:t>
            </a:r>
            <a:r>
              <a:rPr lang="en-US" altLang="en-US" sz="2400" i="1" dirty="0">
                <a:latin typeface="Courier" pitchFamily="2" charset="0"/>
              </a:rPr>
              <a:t>w</a:t>
            </a:r>
            <a:r>
              <a:rPr lang="en-US" altLang="en-US" sz="2400" b="1" dirty="0">
                <a:latin typeface="Courier" pitchFamily="2" charset="0"/>
              </a:rPr>
              <a:t> into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b="1" dirty="0">
                <a:latin typeface="Courier" pitchFamily="2" charset="0"/>
              </a:rPr>
              <a:t>[</a:t>
            </a:r>
            <a:r>
              <a:rPr lang="en-US" altLang="en-US" sz="2400" i="1" dirty="0">
                <a:latin typeface="Courier" pitchFamily="2" charset="0"/>
              </a:rPr>
              <a:t>q</a:t>
            </a:r>
            <a:r>
              <a:rPr lang="en-US" altLang="en-US" sz="2400" b="1" dirty="0">
                <a:latin typeface="Courier" pitchFamily="2" charset="0"/>
              </a:rPr>
              <a:t>,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b="1" dirty="0">
                <a:latin typeface="Courier" pitchFamily="2" charset="0"/>
              </a:rPr>
              <a:t>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	end</a:t>
            </a:r>
            <a:endParaRPr lang="en-US" altLang="en-US" sz="2400" dirty="0">
              <a:latin typeface="Courier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B3C1D-5420-B540-8E88-750784EB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BC7F87-EC73-A249-AC3B-6D0940E3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732B2D-4C5D-5B40-B010-782AFE0F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86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AE41DD23-85FE-3B42-8826-4460A0535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Copy Flag and Right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AC8D316E-E027-4846-A344-8C3EE8FB7F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Allows possessor to give rights to another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Often attached to a right (called a </a:t>
            </a:r>
            <a:r>
              <a:rPr lang="en-US" i="1" dirty="0">
                <a:cs typeface="+mn-cs"/>
              </a:rPr>
              <a:t>flag</a:t>
            </a:r>
            <a:r>
              <a:rPr lang="en-US" dirty="0">
                <a:cs typeface="+mn-cs"/>
              </a:rPr>
              <a:t>), so only applies to that right</a:t>
            </a:r>
          </a:p>
          <a:p>
            <a:pPr lvl="1" eaLnBrk="1" hangingPunct="1">
              <a:defRPr/>
            </a:pPr>
            <a:r>
              <a:rPr lang="en-US" i="1" dirty="0"/>
              <a:t>r</a:t>
            </a:r>
            <a:r>
              <a:rPr lang="en-US" dirty="0"/>
              <a:t> is read right that cannot be copied</a:t>
            </a:r>
          </a:p>
          <a:p>
            <a:pPr lvl="1" eaLnBrk="1" hangingPunct="1">
              <a:defRPr/>
            </a:pPr>
            <a:r>
              <a:rPr lang="en-US" i="1" dirty="0" err="1"/>
              <a:t>rc</a:t>
            </a:r>
            <a:r>
              <a:rPr lang="en-US" dirty="0"/>
              <a:t> is read right that can be copied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Is copy flag copied when giving </a:t>
            </a:r>
            <a:r>
              <a:rPr lang="en-US" i="1" dirty="0">
                <a:cs typeface="+mn-cs"/>
              </a:rPr>
              <a:t>r</a:t>
            </a:r>
            <a:r>
              <a:rPr lang="en-US" dirty="0">
                <a:cs typeface="+mn-cs"/>
              </a:rPr>
              <a:t> rights?</a:t>
            </a:r>
          </a:p>
          <a:p>
            <a:pPr lvl="1" eaLnBrk="1" hangingPunct="1">
              <a:defRPr/>
            </a:pPr>
            <a:r>
              <a:rPr lang="en-US" dirty="0"/>
              <a:t>Depends on model, instantiation of model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8B3CF8-9474-8D49-AE86-2ED25C96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EEEB1A-6533-B045-BFB8-A1D981D8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6162212-3DEA-C549-8819-0C152EA4C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56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09C99A6-4B69-1E46-8718-E90D8CA0C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Own Right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BD7C6B9-BCD4-5E49-BB0A-9DE89301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Usually allows possessor to change entries in ACM column</a:t>
            </a:r>
          </a:p>
          <a:p>
            <a:pPr lvl="1" eaLnBrk="1" hangingPunct="1"/>
            <a:r>
              <a:rPr lang="en-US" altLang="en-US" dirty="0"/>
              <a:t>So owner of object can add, delete rights for others</a:t>
            </a:r>
          </a:p>
          <a:p>
            <a:pPr lvl="1" eaLnBrk="1" hangingPunct="1"/>
            <a:r>
              <a:rPr lang="en-US" altLang="en-US" dirty="0"/>
              <a:t>May depend on what system allows</a:t>
            </a:r>
          </a:p>
          <a:p>
            <a:pPr lvl="2" eaLnBrk="1" hangingPunct="1"/>
            <a:r>
              <a:rPr lang="en-US" altLang="en-US" dirty="0"/>
              <a:t>Can</a:t>
            </a:r>
            <a:r>
              <a:rPr lang="en-US" altLang="en-US" dirty="0">
                <a:latin typeface="Arial" panose="020B0604020202020204" pitchFamily="34" charset="0"/>
              </a:rPr>
              <a:t>’</a:t>
            </a:r>
            <a:r>
              <a:rPr lang="en-US" altLang="ja-JP" dirty="0"/>
              <a:t>t give rights to specific (set of) users</a:t>
            </a:r>
          </a:p>
          <a:p>
            <a:pPr lvl="2" eaLnBrk="1" hangingPunct="1"/>
            <a:r>
              <a:rPr lang="en-US" altLang="en-US" dirty="0"/>
              <a:t>Can</a:t>
            </a:r>
            <a:r>
              <a:rPr lang="en-US" altLang="en-US" dirty="0">
                <a:latin typeface="Arial" panose="020B0604020202020204" pitchFamily="34" charset="0"/>
              </a:rPr>
              <a:t>’</a:t>
            </a:r>
            <a:r>
              <a:rPr lang="en-US" altLang="ja-JP" dirty="0"/>
              <a:t>t pass copy flag to specific (set of) users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F8E0A-5604-6449-A1F5-4BA58D74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109EF08-D766-364E-B879-B254FB11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B68BB-3A43-F54A-BB38-8E61D397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84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99C8232-C525-834A-9E8F-662170368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Attenuation of Privilege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AE950B4-1291-C240-8437-D43DAA0CD4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Principle says you can</a:t>
            </a:r>
            <a:r>
              <a:rPr lang="en-US" altLang="ja-JP" dirty="0">
                <a:latin typeface="Arial" panose="020B0604020202020204" pitchFamily="34" charset="0"/>
              </a:rPr>
              <a:t>’</a:t>
            </a:r>
            <a:r>
              <a:rPr lang="en-US" altLang="ja-JP" dirty="0"/>
              <a:t>t increase your rights, or give rights you do not possess</a:t>
            </a:r>
          </a:p>
          <a:p>
            <a:pPr lvl="1" eaLnBrk="1" hangingPunct="1"/>
            <a:r>
              <a:rPr lang="en-US" altLang="en-US" dirty="0"/>
              <a:t>Restricts addition of rights within a system</a:t>
            </a:r>
          </a:p>
          <a:p>
            <a:pPr lvl="1" eaLnBrk="1" hangingPunct="1"/>
            <a:r>
              <a:rPr lang="en-US" altLang="en-US" dirty="0"/>
              <a:t>Usually </a:t>
            </a:r>
            <a:r>
              <a:rPr lang="en-US" altLang="en-US" i="1" dirty="0"/>
              <a:t>ignored</a:t>
            </a:r>
            <a:r>
              <a:rPr lang="en-US" altLang="en-US" dirty="0"/>
              <a:t> for owner</a:t>
            </a:r>
          </a:p>
          <a:p>
            <a:pPr lvl="2" eaLnBrk="1" hangingPunct="1"/>
            <a:r>
              <a:rPr lang="en-US" altLang="en-US" dirty="0"/>
              <a:t>Why? Owner gives herself rights, gives them to others, deletes her rights.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94F57-B314-094B-8104-1FFC8C3C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E2E219D-C637-0E4E-984A-CC646F48C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3979888-6C2A-CA44-8A04-10FA2BB6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50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5A53860-785F-664A-8B39-57C99C345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Key Points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47DE379-A549-124E-83AD-5752B274FD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Access control matrix simplest abstraction mechanism for representing protection state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Transitions alter protection state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6 primitive operations alter matrix</a:t>
            </a:r>
          </a:p>
          <a:p>
            <a:pPr lvl="1" eaLnBrk="1" hangingPunct="1">
              <a:defRPr/>
            </a:pPr>
            <a:r>
              <a:rPr lang="en-US"/>
              <a:t>Transitions can be expressed as commands composed of these operations and, possibly, conditions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32720A-E83A-304C-AE2C-C3BE6041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BB3AA34-E533-9241-A36D-E001BEE4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590C6FB-3285-ED4F-8AB9-95FDECA99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6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71100AE-EAB3-CD4C-B8A4-D6E36F7CE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Description</a:t>
            </a:r>
          </a:p>
        </p:txBody>
      </p:sp>
      <p:sp>
        <p:nvSpPr>
          <p:cNvPr id="39992" name="Rectangle 56">
            <a:extLst>
              <a:ext uri="{FF2B5EF4-FFF2-40B4-BE49-F238E27FC236}">
                <a16:creationId xmlns:a16="http://schemas.microsoft.com/office/drawing/2014/main" id="{32D30522-853B-CA4F-8D7C-E23811A1328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172200" y="1981200"/>
            <a:ext cx="3810000" cy="4191000"/>
          </a:xfrm>
        </p:spPr>
        <p:txBody>
          <a:bodyPr/>
          <a:lstStyle/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Subjects </a:t>
            </a:r>
            <a:r>
              <a:rPr lang="en-US" altLang="en-US" sz="2400" i="1"/>
              <a:t>S</a:t>
            </a:r>
            <a:r>
              <a:rPr lang="en-US" altLang="en-US" sz="2400"/>
              <a:t> = { </a:t>
            </a:r>
            <a:r>
              <a:rPr lang="en-US" altLang="en-US" sz="2400" i="1"/>
              <a:t>s</a:t>
            </a:r>
            <a:r>
              <a:rPr lang="en-US" altLang="en-US" sz="2400" baseline="-25000"/>
              <a:t>1</a:t>
            </a:r>
            <a:r>
              <a:rPr lang="en-US" altLang="en-US" sz="2400"/>
              <a:t>,…, </a:t>
            </a:r>
            <a:r>
              <a:rPr lang="en-US" altLang="en-US" sz="2400" i="1"/>
              <a:t>s</a:t>
            </a:r>
            <a:r>
              <a:rPr lang="en-US" altLang="en-US" sz="2400" i="1" baseline="-25000"/>
              <a:t>n</a:t>
            </a:r>
            <a:r>
              <a:rPr lang="en-US" altLang="en-US" sz="2400"/>
              <a:t> }</a:t>
            </a:r>
          </a:p>
          <a:p>
            <a:pPr eaLnBrk="1" hangingPunct="1"/>
            <a:r>
              <a:rPr lang="en-US" altLang="en-US" sz="2400"/>
              <a:t>Objects </a:t>
            </a:r>
            <a:r>
              <a:rPr lang="en-US" altLang="en-US" sz="2400" i="1"/>
              <a:t>O</a:t>
            </a:r>
            <a:r>
              <a:rPr lang="en-US" altLang="en-US" sz="2400"/>
              <a:t> = { </a:t>
            </a:r>
            <a:r>
              <a:rPr lang="en-US" altLang="en-US" sz="2400" i="1"/>
              <a:t>o</a:t>
            </a:r>
            <a:r>
              <a:rPr lang="en-US" altLang="en-US" sz="2400" baseline="-25000"/>
              <a:t>1</a:t>
            </a:r>
            <a:r>
              <a:rPr lang="en-US" altLang="en-US" sz="2400"/>
              <a:t>,…, </a:t>
            </a:r>
            <a:r>
              <a:rPr lang="en-US" altLang="en-US" sz="2400" i="1"/>
              <a:t>o</a:t>
            </a:r>
            <a:r>
              <a:rPr lang="en-US" altLang="en-US" sz="2400" i="1" baseline="-25000"/>
              <a:t>m</a:t>
            </a:r>
            <a:r>
              <a:rPr lang="en-US" altLang="en-US" sz="2400"/>
              <a:t> }</a:t>
            </a:r>
          </a:p>
          <a:p>
            <a:pPr eaLnBrk="1" hangingPunct="1"/>
            <a:r>
              <a:rPr lang="en-US" altLang="en-US" sz="2400"/>
              <a:t>Rights </a:t>
            </a:r>
            <a:r>
              <a:rPr lang="en-US" altLang="en-US" sz="2400" i="1"/>
              <a:t>R</a:t>
            </a:r>
            <a:r>
              <a:rPr lang="en-US" altLang="en-US" sz="2400"/>
              <a:t> = { </a:t>
            </a:r>
            <a:r>
              <a:rPr lang="en-US" altLang="en-US" sz="2400" i="1"/>
              <a:t>r</a:t>
            </a:r>
            <a:r>
              <a:rPr lang="en-US" altLang="en-US" sz="2400" baseline="-25000"/>
              <a:t>1</a:t>
            </a:r>
            <a:r>
              <a:rPr lang="en-US" altLang="en-US" sz="2400"/>
              <a:t>,…,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k</a:t>
            </a:r>
            <a:r>
              <a:rPr lang="en-US" altLang="en-US" sz="2400"/>
              <a:t> }</a:t>
            </a:r>
          </a:p>
          <a:p>
            <a:pPr eaLnBrk="1" hangingPunct="1"/>
            <a:r>
              <a:rPr lang="en-US" altLang="en-US" sz="2400"/>
              <a:t>Entries </a:t>
            </a:r>
            <a:r>
              <a:rPr lang="en-US" altLang="en-US" sz="2400" i="1"/>
              <a:t>A</a:t>
            </a:r>
            <a:r>
              <a:rPr lang="en-US" altLang="en-US" sz="2400"/>
              <a:t>[</a:t>
            </a:r>
            <a:r>
              <a:rPr lang="en-US" altLang="en-US" sz="2400" i="1"/>
              <a:t>s</a:t>
            </a:r>
            <a:r>
              <a:rPr lang="en-US" altLang="en-US" sz="2400" i="1" baseline="-25000"/>
              <a:t>i</a:t>
            </a:r>
            <a:r>
              <a:rPr lang="en-US" altLang="en-US" sz="2400"/>
              <a:t>, </a:t>
            </a:r>
            <a:r>
              <a:rPr lang="en-US" altLang="en-US" sz="2400" i="1"/>
              <a:t>o</a:t>
            </a:r>
            <a:r>
              <a:rPr lang="en-US" altLang="en-US" sz="2400" i="1" baseline="-25000"/>
              <a:t>j</a:t>
            </a:r>
            <a:r>
              <a:rPr lang="en-US" altLang="en-US" sz="2400"/>
              <a:t>] </a:t>
            </a:r>
            <a:r>
              <a:rPr lang="en-US" altLang="en-US" sz="2400">
                <a:latin typeface="Symbol" pitchFamily="2" charset="2"/>
                <a:sym typeface="Symbol" pitchFamily="2" charset="2"/>
              </a:rPr>
              <a:t></a:t>
            </a:r>
            <a:r>
              <a:rPr lang="en-US" altLang="en-US">
                <a:latin typeface="Symbol" pitchFamily="2" charset="2"/>
              </a:rPr>
              <a:t> </a:t>
            </a:r>
            <a:r>
              <a:rPr lang="en-US" altLang="en-US" sz="2400" i="1"/>
              <a:t>R</a:t>
            </a:r>
            <a:endParaRPr lang="en-US" altLang="en-US" sz="2400"/>
          </a:p>
          <a:p>
            <a:pPr eaLnBrk="1" hangingPunct="1"/>
            <a:r>
              <a:rPr lang="en-US" altLang="en-US" sz="2400" i="1"/>
              <a:t>A</a:t>
            </a:r>
            <a:r>
              <a:rPr lang="en-US" altLang="en-US" sz="2400"/>
              <a:t>[</a:t>
            </a:r>
            <a:r>
              <a:rPr lang="en-US" altLang="en-US" sz="2400" i="1"/>
              <a:t>s</a:t>
            </a:r>
            <a:r>
              <a:rPr lang="en-US" altLang="en-US" sz="2400" i="1" baseline="-25000"/>
              <a:t>i</a:t>
            </a:r>
            <a:r>
              <a:rPr lang="en-US" altLang="en-US" sz="2400"/>
              <a:t>, </a:t>
            </a:r>
            <a:r>
              <a:rPr lang="en-US" altLang="en-US" sz="2400" i="1"/>
              <a:t>o</a:t>
            </a:r>
            <a:r>
              <a:rPr lang="en-US" altLang="en-US" sz="2400" i="1" baseline="-25000"/>
              <a:t>j</a:t>
            </a:r>
            <a:r>
              <a:rPr lang="en-US" altLang="en-US" sz="2400"/>
              <a:t>] = {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x</a:t>
            </a:r>
            <a:r>
              <a:rPr lang="en-US" altLang="en-US" sz="2400"/>
              <a:t>, …,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y</a:t>
            </a:r>
            <a:r>
              <a:rPr lang="en-US" altLang="en-US" sz="2400"/>
              <a:t> } means subject </a:t>
            </a:r>
            <a:r>
              <a:rPr lang="en-US" altLang="en-US" sz="2400" i="1"/>
              <a:t>s</a:t>
            </a:r>
            <a:r>
              <a:rPr lang="en-US" altLang="en-US" sz="2400" i="1" baseline="-25000"/>
              <a:t>i </a:t>
            </a:r>
            <a:r>
              <a:rPr lang="en-US" altLang="en-US" sz="2400"/>
              <a:t>has rights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x</a:t>
            </a:r>
            <a:r>
              <a:rPr lang="en-US" altLang="en-US" sz="2400"/>
              <a:t>, …,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y</a:t>
            </a:r>
            <a:r>
              <a:rPr lang="en-US" altLang="en-US" sz="2400"/>
              <a:t> over object </a:t>
            </a:r>
            <a:r>
              <a:rPr lang="en-US" altLang="en-US" sz="2400" i="1"/>
              <a:t>o</a:t>
            </a:r>
            <a:r>
              <a:rPr lang="en-US" altLang="en-US" sz="2400" i="1" baseline="-25000"/>
              <a:t>j</a:t>
            </a:r>
          </a:p>
        </p:txBody>
      </p:sp>
      <p:grpSp>
        <p:nvGrpSpPr>
          <p:cNvPr id="19461" name="Group 57">
            <a:extLst>
              <a:ext uri="{FF2B5EF4-FFF2-40B4-BE49-F238E27FC236}">
                <a16:creationId xmlns:a16="http://schemas.microsoft.com/office/drawing/2014/main" id="{6BC738D3-2306-7F4A-A141-A1C1CD9207FD}"/>
              </a:ext>
            </a:extLst>
          </p:cNvPr>
          <p:cNvGrpSpPr>
            <a:grpSpLocks/>
          </p:cNvGrpSpPr>
          <p:nvPr/>
        </p:nvGrpSpPr>
        <p:grpSpPr bwMode="auto">
          <a:xfrm>
            <a:off x="2422526" y="2514601"/>
            <a:ext cx="3675063" cy="3124200"/>
            <a:chOff x="1093" y="1344"/>
            <a:chExt cx="2315" cy="1968"/>
          </a:xfrm>
        </p:grpSpPr>
        <p:sp>
          <p:nvSpPr>
            <p:cNvPr id="39973" name="Text Box 37">
              <a:extLst>
                <a:ext uri="{FF2B5EF4-FFF2-40B4-BE49-F238E27FC236}">
                  <a16:creationId xmlns:a16="http://schemas.microsoft.com/office/drawing/2014/main" id="{2C99493D-21EE-5B42-98B1-A8ACC94863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2" y="1344"/>
              <a:ext cx="110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ea typeface="ＭＳ Ｐゴシック" charset="0"/>
                </a:rPr>
                <a:t>objects (entities)</a:t>
              </a:r>
            </a:p>
          </p:txBody>
        </p:sp>
        <p:sp>
          <p:nvSpPr>
            <p:cNvPr id="39974" name="Text Box 38">
              <a:extLst>
                <a:ext uri="{FF2B5EF4-FFF2-40B4-BE49-F238E27FC236}">
                  <a16:creationId xmlns:a16="http://schemas.microsoft.com/office/drawing/2014/main" id="{C2ED937A-72A9-BA4D-A4C3-A33079249E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910" y="2468"/>
              <a:ext cx="6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ea typeface="ＭＳ Ｐゴシック" charset="0"/>
                </a:rPr>
                <a:t>subjects</a:t>
              </a:r>
            </a:p>
          </p:txBody>
        </p:sp>
        <p:sp>
          <p:nvSpPr>
            <p:cNvPr id="39975" name="Text Box 39">
              <a:extLst>
                <a:ext uri="{FF2B5EF4-FFF2-40B4-BE49-F238E27FC236}">
                  <a16:creationId xmlns:a16="http://schemas.microsoft.com/office/drawing/2014/main" id="{3F1FCD33-4669-DF4E-B0CB-F45C46BE1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1" y="1858"/>
              <a:ext cx="259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i="1" dirty="0">
                  <a:latin typeface="+mn-lt"/>
                </a:rPr>
                <a:t>s</a:t>
              </a:r>
              <a:r>
                <a:rPr lang="en-US" altLang="en-US" baseline="-25000" dirty="0">
                  <a:latin typeface="+mn-lt"/>
                </a:rPr>
                <a:t>1</a:t>
              </a:r>
            </a:p>
            <a:p>
              <a:r>
                <a:rPr lang="en-US" altLang="en-US" i="1" dirty="0">
                  <a:latin typeface="+mn-lt"/>
                </a:rPr>
                <a:t>s</a:t>
              </a:r>
              <a:r>
                <a:rPr lang="en-US" altLang="en-US" baseline="-25000" dirty="0">
                  <a:latin typeface="+mn-lt"/>
                </a:rPr>
                <a:t>2</a:t>
              </a:r>
              <a:endParaRPr lang="en-US" altLang="en-US" dirty="0">
                <a:latin typeface="+mn-lt"/>
              </a:endParaRPr>
            </a:p>
            <a:p>
              <a:endParaRPr lang="en-US" altLang="en-US" dirty="0">
                <a:latin typeface="+mn-lt"/>
              </a:endParaRPr>
            </a:p>
            <a:p>
              <a:r>
                <a:rPr lang="en-US" altLang="en-US" dirty="0">
                  <a:latin typeface="+mn-lt"/>
                </a:rPr>
                <a:t>…</a:t>
              </a:r>
            </a:p>
            <a:p>
              <a:endParaRPr lang="en-US" altLang="en-US" dirty="0">
                <a:latin typeface="+mn-lt"/>
              </a:endParaRPr>
            </a:p>
            <a:p>
              <a:r>
                <a:rPr lang="en-US" altLang="en-US" i="1" dirty="0" err="1">
                  <a:latin typeface="+mn-lt"/>
                </a:rPr>
                <a:t>s</a:t>
              </a:r>
              <a:r>
                <a:rPr lang="en-US" altLang="en-US" i="1" baseline="-25000" dirty="0" err="1">
                  <a:latin typeface="+mn-lt"/>
                </a:rPr>
                <a:t>n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9976" name="Text Box 40">
              <a:extLst>
                <a:ext uri="{FF2B5EF4-FFF2-40B4-BE49-F238E27FC236}">
                  <a16:creationId xmlns:a16="http://schemas.microsoft.com/office/drawing/2014/main" id="{F9BF3AAD-F107-A043-A73D-94FD3BBC6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7" y="1595"/>
              <a:ext cx="17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i="1" dirty="0">
                  <a:latin typeface="+mn-lt"/>
                </a:rPr>
                <a:t>o</a:t>
              </a:r>
              <a:r>
                <a:rPr lang="en-US" altLang="en-US" baseline="-25000" dirty="0">
                  <a:latin typeface="+mn-lt"/>
                </a:rPr>
                <a:t>1  </a:t>
              </a:r>
              <a:r>
                <a:rPr lang="en-US" altLang="en-US" dirty="0">
                  <a:latin typeface="+mn-lt"/>
                </a:rPr>
                <a:t>  …  </a:t>
              </a:r>
              <a:r>
                <a:rPr lang="en-US" altLang="en-US" i="1" dirty="0">
                  <a:latin typeface="+mn-lt"/>
                </a:rPr>
                <a:t>o</a:t>
              </a:r>
              <a:r>
                <a:rPr lang="en-US" altLang="en-US" i="1" baseline="-25000" dirty="0">
                  <a:latin typeface="+mn-lt"/>
                </a:rPr>
                <a:t>m</a:t>
              </a:r>
              <a:r>
                <a:rPr lang="en-US" altLang="en-US" dirty="0">
                  <a:latin typeface="+mn-lt"/>
                </a:rPr>
                <a:t>   </a:t>
              </a:r>
              <a:r>
                <a:rPr lang="en-US" altLang="en-US" i="1" dirty="0">
                  <a:latin typeface="+mn-lt"/>
                </a:rPr>
                <a:t>s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    …    </a:t>
              </a:r>
              <a:r>
                <a:rPr lang="en-US" altLang="en-US" i="1" dirty="0" err="1">
                  <a:latin typeface="+mn-lt"/>
                </a:rPr>
                <a:t>s</a:t>
              </a:r>
              <a:r>
                <a:rPr lang="en-US" altLang="en-US" i="1" baseline="-25000" dirty="0" err="1">
                  <a:latin typeface="+mn-lt"/>
                </a:rPr>
                <a:t>n</a:t>
              </a:r>
              <a:endParaRPr lang="en-US" altLang="en-US" i="1" dirty="0">
                <a:latin typeface="+mn-lt"/>
              </a:endParaRPr>
            </a:p>
          </p:txBody>
        </p:sp>
        <p:sp>
          <p:nvSpPr>
            <p:cNvPr id="39977" name="Line 41">
              <a:extLst>
                <a:ext uri="{FF2B5EF4-FFF2-40B4-BE49-F238E27FC236}">
                  <a16:creationId xmlns:a16="http://schemas.microsoft.com/office/drawing/2014/main" id="{F8F4AB5F-338F-BE49-93B1-5B2E2D157F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0" name="Line 44">
              <a:extLst>
                <a:ext uri="{FF2B5EF4-FFF2-40B4-BE49-F238E27FC236}">
                  <a16:creationId xmlns:a16="http://schemas.microsoft.com/office/drawing/2014/main" id="{B158AF73-A088-5F47-8F55-A21402CA1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1" name="Line 45">
              <a:extLst>
                <a:ext uri="{FF2B5EF4-FFF2-40B4-BE49-F238E27FC236}">
                  <a16:creationId xmlns:a16="http://schemas.microsoft.com/office/drawing/2014/main" id="{DD27F552-A722-A44C-BAC3-E60A61D58F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2" name="Line 46">
              <a:extLst>
                <a:ext uri="{FF2B5EF4-FFF2-40B4-BE49-F238E27FC236}">
                  <a16:creationId xmlns:a16="http://schemas.microsoft.com/office/drawing/2014/main" id="{DFF8484D-9B02-BB46-87BB-0F061336F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3" name="Line 47">
              <a:extLst>
                <a:ext uri="{FF2B5EF4-FFF2-40B4-BE49-F238E27FC236}">
                  <a16:creationId xmlns:a16="http://schemas.microsoft.com/office/drawing/2014/main" id="{387ED2DE-3C45-D54A-A9D5-01EFA03F0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4" name="Line 48">
              <a:extLst>
                <a:ext uri="{FF2B5EF4-FFF2-40B4-BE49-F238E27FC236}">
                  <a16:creationId xmlns:a16="http://schemas.microsoft.com/office/drawing/2014/main" id="{365C2C70-E68D-9F4A-92A2-C13FC317E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5" name="Line 49">
              <a:extLst>
                <a:ext uri="{FF2B5EF4-FFF2-40B4-BE49-F238E27FC236}">
                  <a16:creationId xmlns:a16="http://schemas.microsoft.com/office/drawing/2014/main" id="{99EC1848-EE04-B149-B4C7-68FC31438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87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6" name="Line 50">
              <a:extLst>
                <a:ext uri="{FF2B5EF4-FFF2-40B4-BE49-F238E27FC236}">
                  <a16:creationId xmlns:a16="http://schemas.microsoft.com/office/drawing/2014/main" id="{596D79A4-FE0A-7D48-95DF-8E0BAFB5E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1872"/>
              <a:ext cx="17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7" name="Line 51">
              <a:extLst>
                <a:ext uri="{FF2B5EF4-FFF2-40B4-BE49-F238E27FC236}">
                  <a16:creationId xmlns:a16="http://schemas.microsoft.com/office/drawing/2014/main" id="{A528E424-7CBD-454E-909E-EF00A3E7C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5" y="2112"/>
              <a:ext cx="178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8" name="Line 52">
              <a:extLst>
                <a:ext uri="{FF2B5EF4-FFF2-40B4-BE49-F238E27FC236}">
                  <a16:creationId xmlns:a16="http://schemas.microsoft.com/office/drawing/2014/main" id="{8F3E7639-6AB3-BB41-A7BB-6C8DF9F91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2349"/>
              <a:ext cx="178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89" name="Line 53">
              <a:extLst>
                <a:ext uri="{FF2B5EF4-FFF2-40B4-BE49-F238E27FC236}">
                  <a16:creationId xmlns:a16="http://schemas.microsoft.com/office/drawing/2014/main" id="{CDDA5691-C5D5-5043-84DA-FC5AF35B7B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5" y="3072"/>
              <a:ext cx="178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39990" name="Line 54">
              <a:extLst>
                <a:ext uri="{FF2B5EF4-FFF2-40B4-BE49-F238E27FC236}">
                  <a16:creationId xmlns:a16="http://schemas.microsoft.com/office/drawing/2014/main" id="{625AA573-BFB9-3641-96C9-BEBED42964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3312"/>
              <a:ext cx="17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F100C-053D-F74F-A908-87D85D4CC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ED814E-01A1-6B44-A716-6A491472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6F001-6A14-514A-B85D-DF459EA8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2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1AB634B-584F-CF4F-9173-108AA7B0B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Example 1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C8992C1-C3FD-854C-80AC-510BE7C0BD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377950" algn="l"/>
                <a:tab pos="2973388" algn="l"/>
                <a:tab pos="4692650" algn="l"/>
                <a:tab pos="6396038" algn="l"/>
              </a:tabLst>
              <a:defRPr/>
            </a:pPr>
            <a:r>
              <a:rPr lang="en-US" dirty="0">
                <a:cs typeface="+mn-cs"/>
              </a:rPr>
              <a:t>Processes </a:t>
            </a:r>
            <a:r>
              <a:rPr lang="en-US" i="1" dirty="0">
                <a:cs typeface="+mn-cs"/>
              </a:rPr>
              <a:t>p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q</a:t>
            </a:r>
            <a:endParaRPr lang="en-US" dirty="0">
              <a:cs typeface="+mn-cs"/>
            </a:endParaRPr>
          </a:p>
          <a:p>
            <a:pPr>
              <a:tabLst>
                <a:tab pos="1377950" algn="l"/>
                <a:tab pos="2973388" algn="l"/>
                <a:tab pos="4692650" algn="l"/>
                <a:tab pos="6396038" algn="l"/>
              </a:tabLst>
              <a:defRPr/>
            </a:pPr>
            <a:r>
              <a:rPr lang="en-US" dirty="0">
                <a:cs typeface="+mn-cs"/>
              </a:rPr>
              <a:t>Files </a:t>
            </a:r>
            <a:r>
              <a:rPr lang="en-US" i="1" dirty="0">
                <a:cs typeface="+mn-cs"/>
              </a:rPr>
              <a:t>f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g</a:t>
            </a:r>
          </a:p>
          <a:p>
            <a:pPr>
              <a:tabLst>
                <a:tab pos="1377950" algn="l"/>
                <a:tab pos="2973388" algn="l"/>
                <a:tab pos="4692650" algn="l"/>
                <a:tab pos="6396038" algn="l"/>
              </a:tabLst>
              <a:defRPr/>
            </a:pPr>
            <a:r>
              <a:rPr lang="en-US" dirty="0">
                <a:cs typeface="+mn-cs"/>
              </a:rPr>
              <a:t>Rights </a:t>
            </a:r>
            <a:r>
              <a:rPr lang="en-US" i="1" dirty="0">
                <a:cs typeface="+mn-cs"/>
              </a:rPr>
              <a:t>r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w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a</a:t>
            </a:r>
            <a:r>
              <a:rPr lang="en-US" dirty="0">
                <a:cs typeface="+mn-cs"/>
              </a:rPr>
              <a:t>, </a:t>
            </a:r>
            <a:r>
              <a:rPr lang="en-US" i="1" dirty="0">
                <a:cs typeface="+mn-cs"/>
              </a:rPr>
              <a:t>o</a:t>
            </a:r>
            <a:endParaRPr lang="en-US" dirty="0">
              <a:cs typeface="+mn-cs"/>
            </a:endParaRPr>
          </a:p>
          <a:p>
            <a:pPr>
              <a:buNone/>
              <a:tabLst>
                <a:tab pos="1377950" algn="l"/>
                <a:tab pos="2973388" algn="l"/>
                <a:tab pos="4692650" algn="l"/>
                <a:tab pos="6396038" algn="l"/>
              </a:tabLst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2283D-6367-FE4D-A9AE-52B4ACB7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BF0B54-F73C-0E4F-B92F-3CA695BB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8AB8A-55B6-0E4B-A0ED-FA6EF68D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7A145C-6D13-2847-BEF5-16B731F59EEF}"/>
              </a:ext>
            </a:extLst>
          </p:cNvPr>
          <p:cNvSpPr txBox="1"/>
          <p:nvPr/>
        </p:nvSpPr>
        <p:spPr>
          <a:xfrm>
            <a:off x="5413248" y="3351374"/>
            <a:ext cx="2913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f       g        p        q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C2740C-6E22-3146-8C37-DCDA75F000BA}"/>
              </a:ext>
            </a:extLst>
          </p:cNvPr>
          <p:cNvSpPr txBox="1"/>
          <p:nvPr/>
        </p:nvSpPr>
        <p:spPr>
          <a:xfrm>
            <a:off x="4774692" y="3886596"/>
            <a:ext cx="347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p  </a:t>
            </a:r>
            <a:r>
              <a:rPr lang="en-US" sz="2800" i="1" dirty="0" err="1"/>
              <a:t>rwo</a:t>
            </a:r>
            <a:r>
              <a:rPr lang="en-US" sz="2800" i="1" dirty="0"/>
              <a:t>     r     </a:t>
            </a:r>
            <a:r>
              <a:rPr lang="en-US" sz="2800" i="1" dirty="0" err="1"/>
              <a:t>rwxo</a:t>
            </a:r>
            <a:r>
              <a:rPr lang="en-US" sz="2800" i="1" dirty="0"/>
              <a:t>      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BBFAE2-FFFC-A44C-8ADD-4A437FA0C5C7}"/>
              </a:ext>
            </a:extLst>
          </p:cNvPr>
          <p:cNvSpPr txBox="1"/>
          <p:nvPr/>
        </p:nvSpPr>
        <p:spPr>
          <a:xfrm>
            <a:off x="4760976" y="4414814"/>
            <a:ext cx="3849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q   a      </a:t>
            </a:r>
            <a:r>
              <a:rPr lang="en-US" sz="2800" i="1" dirty="0" err="1"/>
              <a:t>ro</a:t>
            </a:r>
            <a:r>
              <a:rPr lang="en-US" sz="2800" i="1" dirty="0"/>
              <a:t>        r        </a:t>
            </a:r>
            <a:r>
              <a:rPr lang="en-US" sz="2800" i="1" dirty="0" err="1"/>
              <a:t>rwxo</a:t>
            </a:r>
            <a:endParaRPr lang="en-US" sz="2800" i="1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C220F36-F064-814F-AC17-C6A96102FC47}"/>
              </a:ext>
            </a:extLst>
          </p:cNvPr>
          <p:cNvGrpSpPr/>
          <p:nvPr/>
        </p:nvGrpSpPr>
        <p:grpSpPr>
          <a:xfrm>
            <a:off x="5129784" y="3850440"/>
            <a:ext cx="3328416" cy="1111836"/>
            <a:chOff x="5129784" y="3850440"/>
            <a:chExt cx="3328416" cy="1111836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4EEDF78-762D-1345-88DC-A5EBEE04E258}"/>
                </a:ext>
              </a:extLst>
            </p:cNvPr>
            <p:cNvCxnSpPr>
              <a:cxnSpLocks/>
            </p:cNvCxnSpPr>
            <p:nvPr/>
          </p:nvCxnSpPr>
          <p:spPr>
            <a:xfrm>
              <a:off x="5129784" y="3865190"/>
              <a:ext cx="3328416" cy="167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07E4BA3-BE56-E84D-AE6C-121BA7A0FA54}"/>
                </a:ext>
              </a:extLst>
            </p:cNvPr>
            <p:cNvCxnSpPr>
              <a:cxnSpLocks/>
            </p:cNvCxnSpPr>
            <p:nvPr/>
          </p:nvCxnSpPr>
          <p:spPr>
            <a:xfrm>
              <a:off x="5129784" y="4390572"/>
              <a:ext cx="3328416" cy="315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B76AA06-D961-3342-9200-D0324BB17326}"/>
                </a:ext>
              </a:extLst>
            </p:cNvPr>
            <p:cNvCxnSpPr>
              <a:cxnSpLocks/>
            </p:cNvCxnSpPr>
            <p:nvPr/>
          </p:nvCxnSpPr>
          <p:spPr>
            <a:xfrm>
              <a:off x="5129784" y="4938034"/>
              <a:ext cx="33284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279EC63-4D7B-FC46-816D-843A68C4C9FD}"/>
                </a:ext>
              </a:extLst>
            </p:cNvPr>
            <p:cNvCxnSpPr/>
            <p:nvPr/>
          </p:nvCxnSpPr>
          <p:spPr>
            <a:xfrm>
              <a:off x="5129784" y="3882012"/>
              <a:ext cx="0" cy="10802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DD759AE-367E-8D45-A2AC-2672F9E7500D}"/>
                </a:ext>
              </a:extLst>
            </p:cNvPr>
            <p:cNvCxnSpPr/>
            <p:nvPr/>
          </p:nvCxnSpPr>
          <p:spPr>
            <a:xfrm>
              <a:off x="5879592" y="3850440"/>
              <a:ext cx="0" cy="10802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EEF0428-C999-B54D-898F-AEB31883BC98}"/>
                </a:ext>
              </a:extLst>
            </p:cNvPr>
            <p:cNvCxnSpPr/>
            <p:nvPr/>
          </p:nvCxnSpPr>
          <p:spPr>
            <a:xfrm>
              <a:off x="6592824" y="3857770"/>
              <a:ext cx="0" cy="10802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0DCB6DE-834F-034F-BD5D-B37FEE8B35C6}"/>
                </a:ext>
              </a:extLst>
            </p:cNvPr>
            <p:cNvCxnSpPr/>
            <p:nvPr/>
          </p:nvCxnSpPr>
          <p:spPr>
            <a:xfrm>
              <a:off x="7513320" y="3850440"/>
              <a:ext cx="0" cy="10802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9397E6-2AE2-8246-BD95-EE5FC44E80D3}"/>
                </a:ext>
              </a:extLst>
            </p:cNvPr>
            <p:cNvCxnSpPr/>
            <p:nvPr/>
          </p:nvCxnSpPr>
          <p:spPr>
            <a:xfrm>
              <a:off x="8458200" y="3865190"/>
              <a:ext cx="0" cy="10802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831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3332B37-8547-0A40-8C02-B700E1D6A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Example 2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2E65449-3AF7-0B46-B37C-76B981938E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dirty="0"/>
              <a:t>Host names </a:t>
            </a:r>
            <a:r>
              <a:rPr lang="en-US" i="1" dirty="0"/>
              <a:t>telegraph</a:t>
            </a:r>
            <a:r>
              <a:rPr lang="en-US" dirty="0"/>
              <a:t>, </a:t>
            </a:r>
            <a:r>
              <a:rPr lang="en-US" i="1" dirty="0"/>
              <a:t>nob</a:t>
            </a:r>
            <a:r>
              <a:rPr lang="en-US" dirty="0"/>
              <a:t>, </a:t>
            </a:r>
            <a:r>
              <a:rPr lang="en-US" i="1" dirty="0"/>
              <a:t>toadflax</a:t>
            </a:r>
            <a:endParaRPr lang="en-US" dirty="0"/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dirty="0"/>
              <a:t>Rights </a:t>
            </a:r>
            <a:r>
              <a:rPr lang="en-US" i="1" dirty="0"/>
              <a:t>own</a:t>
            </a:r>
            <a:r>
              <a:rPr lang="en-US" dirty="0"/>
              <a:t>, </a:t>
            </a:r>
            <a:r>
              <a:rPr lang="en-US" i="1" dirty="0"/>
              <a:t>ftp</a:t>
            </a:r>
            <a:r>
              <a:rPr lang="en-US" dirty="0"/>
              <a:t>, </a:t>
            </a:r>
            <a:r>
              <a:rPr lang="en-US" i="1" dirty="0" err="1"/>
              <a:t>nfs</a:t>
            </a:r>
            <a:r>
              <a:rPr lang="en-US" dirty="0"/>
              <a:t>, </a:t>
            </a:r>
            <a:r>
              <a:rPr lang="en-US" i="1" dirty="0"/>
              <a:t>mail</a:t>
            </a:r>
            <a:endParaRPr lang="en-US" dirty="0"/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endParaRPr lang="en-US" dirty="0"/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400" dirty="0"/>
              <a:t>	                 </a:t>
            </a:r>
            <a:r>
              <a:rPr lang="en-US" sz="2400" i="1" dirty="0"/>
              <a:t>telegraph</a:t>
            </a:r>
            <a:r>
              <a:rPr lang="en-US" sz="2400" dirty="0"/>
              <a:t>	          </a:t>
            </a:r>
            <a:r>
              <a:rPr lang="en-US" sz="2400" i="1" dirty="0"/>
              <a:t>nob                    toadflax	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400" i="1" dirty="0"/>
              <a:t>telegraph	own                       ftp                         ftp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400" i="1" dirty="0"/>
              <a:t>nob	                 ftp, mail, </a:t>
            </a:r>
            <a:r>
              <a:rPr lang="en-US" sz="2400" i="1" dirty="0" err="1"/>
              <a:t>nfs</a:t>
            </a:r>
            <a:r>
              <a:rPr lang="en-US" sz="2400" i="1" dirty="0"/>
              <a:t>, own     ftp, </a:t>
            </a:r>
            <a:r>
              <a:rPr lang="en-US" sz="2400" i="1" dirty="0" err="1"/>
              <a:t>nfs</a:t>
            </a:r>
            <a:r>
              <a:rPr lang="en-US" sz="2400" i="1" dirty="0"/>
              <a:t>, mail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r>
              <a:rPr lang="en-US" sz="2400" i="1" dirty="0"/>
              <a:t>toadflax		       ftp, mail          ftp, mail, </a:t>
            </a:r>
            <a:r>
              <a:rPr lang="en-US" sz="2400" i="1" dirty="0" err="1"/>
              <a:t>nfs</a:t>
            </a:r>
            <a:r>
              <a:rPr lang="en-US" sz="2400" i="1" dirty="0"/>
              <a:t>, own	</a:t>
            </a:r>
            <a:endParaRPr lang="en-US" sz="2400" dirty="0"/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  <a:defRPr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AC3DD1-59DE-D643-9F85-16AD9C116930}"/>
              </a:ext>
            </a:extLst>
          </p:cNvPr>
          <p:cNvGrpSpPr/>
          <p:nvPr/>
        </p:nvGrpSpPr>
        <p:grpSpPr>
          <a:xfrm>
            <a:off x="2252472" y="3843528"/>
            <a:ext cx="6352032" cy="1295400"/>
            <a:chOff x="2252472" y="3843528"/>
            <a:chExt cx="6352032" cy="1295400"/>
          </a:xfrm>
        </p:grpSpPr>
        <p:sp>
          <p:nvSpPr>
            <p:cNvPr id="46084" name="Rectangle 4">
              <a:extLst>
                <a:ext uri="{FF2B5EF4-FFF2-40B4-BE49-F238E27FC236}">
                  <a16:creationId xmlns:a16="http://schemas.microsoft.com/office/drawing/2014/main" id="{0AA64581-875B-1040-968F-87BC6DBE4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2472" y="3843528"/>
              <a:ext cx="6352032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5" name="Line 5">
              <a:extLst>
                <a:ext uri="{FF2B5EF4-FFF2-40B4-BE49-F238E27FC236}">
                  <a16:creationId xmlns:a16="http://schemas.microsoft.com/office/drawing/2014/main" id="{94938035-A5CD-BD4C-B28E-912E5C1FA5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8560" y="3843528"/>
              <a:ext cx="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6" name="Line 6">
              <a:extLst>
                <a:ext uri="{FF2B5EF4-FFF2-40B4-BE49-F238E27FC236}">
                  <a16:creationId xmlns:a16="http://schemas.microsoft.com/office/drawing/2014/main" id="{D95DC170-A47E-D144-A777-DAFEAE3C5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760" y="3843528"/>
              <a:ext cx="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8" name="Line 8">
              <a:extLst>
                <a:ext uri="{FF2B5EF4-FFF2-40B4-BE49-F238E27FC236}">
                  <a16:creationId xmlns:a16="http://schemas.microsoft.com/office/drawing/2014/main" id="{BF318912-526F-FF48-9C52-46914D3EE9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0760" y="4224528"/>
              <a:ext cx="6333744" cy="24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9" name="Line 9">
              <a:extLst>
                <a:ext uri="{FF2B5EF4-FFF2-40B4-BE49-F238E27FC236}">
                  <a16:creationId xmlns:a16="http://schemas.microsoft.com/office/drawing/2014/main" id="{ECEFA8AC-D405-6444-9F53-C1D127A999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0760" y="4681728"/>
              <a:ext cx="6333744" cy="24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2C091-C7F7-6945-8DCA-9C1BC4C8D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C794A6-E703-A440-9C7A-A4DF45C3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33D66-D570-DE4B-9BB5-A5236F47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0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A9312BA-13BB-5D43-B0D6-3116799A8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Example 3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4D0C68E-8337-CB49-BAC8-9DFB67C8DE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dirty="0"/>
              <a:t>Procedures </a:t>
            </a:r>
            <a:r>
              <a:rPr lang="en-US" altLang="en-US" i="1" dirty="0" err="1"/>
              <a:t>inc_ctr</a:t>
            </a:r>
            <a:r>
              <a:rPr lang="en-US" altLang="en-US" dirty="0"/>
              <a:t>, </a:t>
            </a:r>
            <a:r>
              <a:rPr lang="en-US" altLang="en-US" i="1" dirty="0" err="1"/>
              <a:t>dec_ctr</a:t>
            </a:r>
            <a:r>
              <a:rPr lang="en-US" altLang="en-US" dirty="0"/>
              <a:t>, </a:t>
            </a:r>
            <a:r>
              <a:rPr lang="en-US" altLang="en-US" i="1" dirty="0"/>
              <a:t>manage</a:t>
            </a:r>
            <a:endParaRPr lang="en-US" altLang="en-US" dirty="0"/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dirty="0"/>
              <a:t>Variable </a:t>
            </a:r>
            <a:r>
              <a:rPr lang="en-US" altLang="en-US" i="1" dirty="0"/>
              <a:t>counter</a:t>
            </a:r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dirty="0"/>
              <a:t>Rights </a:t>
            </a:r>
            <a:r>
              <a:rPr lang="en-US" altLang="en-US" i="1" dirty="0"/>
              <a:t>+</a:t>
            </a:r>
            <a:r>
              <a:rPr lang="en-US" altLang="en-US" dirty="0"/>
              <a:t>, </a:t>
            </a:r>
            <a:r>
              <a:rPr lang="en-US" altLang="en-US" i="1" dirty="0"/>
              <a:t>–</a:t>
            </a:r>
            <a:r>
              <a:rPr lang="en-US" altLang="en-US" dirty="0"/>
              <a:t>, </a:t>
            </a:r>
            <a:r>
              <a:rPr lang="en-US" altLang="en-US" i="1" dirty="0"/>
              <a:t>call</a:t>
            </a:r>
            <a:endParaRPr lang="en-US" altLang="en-US" dirty="0"/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dirty="0"/>
              <a:t>	                 </a:t>
            </a:r>
            <a:r>
              <a:rPr lang="en-US" altLang="en-US" i="1" dirty="0"/>
              <a:t>counter</a:t>
            </a:r>
            <a:r>
              <a:rPr lang="en-US" altLang="en-US" dirty="0"/>
              <a:t>	</a:t>
            </a:r>
            <a:r>
              <a:rPr lang="en-US" altLang="en-US" i="1" dirty="0" err="1"/>
              <a:t>inc_ctr</a:t>
            </a:r>
            <a:r>
              <a:rPr lang="en-US" altLang="en-US" i="1" dirty="0"/>
              <a:t>	</a:t>
            </a:r>
            <a:r>
              <a:rPr lang="en-US" altLang="en-US" i="1" dirty="0" err="1"/>
              <a:t>dec_ctr</a:t>
            </a:r>
            <a:r>
              <a:rPr lang="en-US" altLang="en-US" i="1" dirty="0"/>
              <a:t>	manage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i="1" dirty="0" err="1"/>
              <a:t>inc_ctr</a:t>
            </a:r>
            <a:r>
              <a:rPr lang="en-US" altLang="en-US" i="1" dirty="0"/>
              <a:t>	   +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i="1" dirty="0" err="1"/>
              <a:t>dec_ctr</a:t>
            </a:r>
            <a:r>
              <a:rPr lang="en-US" altLang="en-US" i="1" dirty="0"/>
              <a:t>	   –</a:t>
            </a:r>
          </a:p>
          <a:p>
            <a:pPr>
              <a:buNone/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r>
              <a:rPr lang="en-US" altLang="en-US" i="1" dirty="0"/>
              <a:t>manager		  call	  call	  call	</a:t>
            </a:r>
            <a:endParaRPr lang="en-US" altLang="en-US" dirty="0"/>
          </a:p>
          <a:p>
            <a:pPr>
              <a:tabLst>
                <a:tab pos="1719263" algn="l"/>
                <a:tab pos="3081338" algn="l"/>
                <a:tab pos="4522788" algn="l"/>
                <a:tab pos="5946775" algn="l"/>
              </a:tabLst>
            </a:pPr>
            <a:endParaRPr lang="en-US" alt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B62A7FA-C97D-5E47-AB5B-1FAF74AAC04D}"/>
              </a:ext>
            </a:extLst>
          </p:cNvPr>
          <p:cNvGrpSpPr/>
          <p:nvPr/>
        </p:nvGrpSpPr>
        <p:grpSpPr>
          <a:xfrm>
            <a:off x="2362200" y="3745992"/>
            <a:ext cx="5791200" cy="1600200"/>
            <a:chOff x="3657600" y="4038600"/>
            <a:chExt cx="5791200" cy="1600200"/>
          </a:xfrm>
        </p:grpSpPr>
        <p:sp>
          <p:nvSpPr>
            <p:cNvPr id="46084" name="Rectangle 4">
              <a:extLst>
                <a:ext uri="{FF2B5EF4-FFF2-40B4-BE49-F238E27FC236}">
                  <a16:creationId xmlns:a16="http://schemas.microsoft.com/office/drawing/2014/main" id="{D42C9146-ACDB-534A-B112-8C908C924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4038600"/>
              <a:ext cx="57912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5" name="Line 5">
              <a:extLst>
                <a:ext uri="{FF2B5EF4-FFF2-40B4-BE49-F238E27FC236}">
                  <a16:creationId xmlns:a16="http://schemas.microsoft.com/office/drawing/2014/main" id="{6227ADAA-D9CA-144F-8842-154A884426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1600" y="4038600"/>
              <a:ext cx="0" cy="160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6" name="Line 6">
              <a:extLst>
                <a:ext uri="{FF2B5EF4-FFF2-40B4-BE49-F238E27FC236}">
                  <a16:creationId xmlns:a16="http://schemas.microsoft.com/office/drawing/2014/main" id="{7B99F015-F6B7-A44C-9899-84215C121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77000" y="4038600"/>
              <a:ext cx="0" cy="160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7" name="Line 7">
              <a:extLst>
                <a:ext uri="{FF2B5EF4-FFF2-40B4-BE49-F238E27FC236}">
                  <a16:creationId xmlns:a16="http://schemas.microsoft.com/office/drawing/2014/main" id="{AB999075-5A8B-2940-A319-D030A6D32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4038600"/>
              <a:ext cx="0" cy="160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8" name="Line 8">
              <a:extLst>
                <a:ext uri="{FF2B5EF4-FFF2-40B4-BE49-F238E27FC236}">
                  <a16:creationId xmlns:a16="http://schemas.microsoft.com/office/drawing/2014/main" id="{24E778EA-58D2-DA47-957C-2E4A89E799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600" y="4572000"/>
              <a:ext cx="579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46089" name="Line 9">
              <a:extLst>
                <a:ext uri="{FF2B5EF4-FFF2-40B4-BE49-F238E27FC236}">
                  <a16:creationId xmlns:a16="http://schemas.microsoft.com/office/drawing/2014/main" id="{2C9EC533-E532-4843-878B-399C7E688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600" y="5105400"/>
              <a:ext cx="579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5759E-A927-5F44-BDA7-B3B4EA67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9C68C3-BEB3-734C-817E-49D23CE2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7861B-A129-3948-9D2B-26C6F93EC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1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C95CEBD-2195-8C4B-AC7B-7F12F4DD2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Boolean Expression Evaluation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59AAEA5-33FB-9740-8647-9C789F6C87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ACM controls access to database fields</a:t>
            </a:r>
          </a:p>
          <a:p>
            <a:pPr lvl="1" eaLnBrk="1" hangingPunct="1">
              <a:defRPr/>
            </a:pPr>
            <a:r>
              <a:rPr lang="en-US"/>
              <a:t>Subjects have attributes</a:t>
            </a:r>
          </a:p>
          <a:p>
            <a:pPr lvl="1" eaLnBrk="1" hangingPunct="1">
              <a:defRPr/>
            </a:pPr>
            <a:r>
              <a:rPr lang="en-US"/>
              <a:t>Verbs define type of access</a:t>
            </a:r>
          </a:p>
          <a:p>
            <a:pPr lvl="1" eaLnBrk="1" hangingPunct="1">
              <a:defRPr/>
            </a:pPr>
            <a:r>
              <a:rPr lang="en-US"/>
              <a:t>Rules associated with objects, verb pair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Subject attempts to access object</a:t>
            </a:r>
          </a:p>
          <a:p>
            <a:pPr lvl="1" eaLnBrk="1" hangingPunct="1">
              <a:defRPr/>
            </a:pPr>
            <a:r>
              <a:rPr lang="en-US"/>
              <a:t>Rule for object, verb evaluated, grants or denies access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6B7D3-E774-5D43-9D2A-661080E8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44686-4519-A949-98B7-927D28EA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EAE91E-C656-9540-ACFB-75FE2BBA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7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4E58638-D831-9A4D-9A87-9EEE538A8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Example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603FEDD-30D3-FE49-9F86-B82B09BDCB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595438" algn="l"/>
              </a:tabLst>
            </a:pPr>
            <a:r>
              <a:rPr lang="en-US" altLang="en-US"/>
              <a:t>Subject annie</a:t>
            </a:r>
          </a:p>
          <a:p>
            <a:pPr lvl="1">
              <a:tabLst>
                <a:tab pos="1595438" algn="l"/>
              </a:tabLst>
            </a:pPr>
            <a:r>
              <a:rPr lang="en-US" altLang="en-US"/>
              <a:t>Attributes </a:t>
            </a:r>
            <a:r>
              <a:rPr lang="en-US" altLang="en-US" i="1"/>
              <a:t>role</a:t>
            </a:r>
            <a:r>
              <a:rPr lang="en-US" altLang="en-US"/>
              <a:t> (artist), </a:t>
            </a:r>
            <a:r>
              <a:rPr lang="en-US" altLang="en-US" i="1"/>
              <a:t>group</a:t>
            </a:r>
            <a:r>
              <a:rPr lang="en-US" altLang="en-US"/>
              <a:t> (creative)</a:t>
            </a:r>
          </a:p>
          <a:p>
            <a:pPr>
              <a:tabLst>
                <a:tab pos="1595438" algn="l"/>
              </a:tabLst>
            </a:pPr>
            <a:r>
              <a:rPr lang="en-US" altLang="en-US"/>
              <a:t>Verb paint</a:t>
            </a:r>
          </a:p>
          <a:p>
            <a:pPr lvl="1">
              <a:tabLst>
                <a:tab pos="1595438" algn="l"/>
              </a:tabLst>
            </a:pPr>
            <a:r>
              <a:rPr lang="en-US" altLang="en-US"/>
              <a:t>Default 0 (deny unless explicitly granted)</a:t>
            </a:r>
          </a:p>
          <a:p>
            <a:pPr>
              <a:tabLst>
                <a:tab pos="1595438" algn="l"/>
              </a:tabLst>
            </a:pPr>
            <a:r>
              <a:rPr lang="en-US" altLang="en-US"/>
              <a:t>Object picture</a:t>
            </a:r>
          </a:p>
          <a:p>
            <a:pPr lvl="1">
              <a:tabLst>
                <a:tab pos="1595438" algn="l"/>
              </a:tabLst>
            </a:pPr>
            <a:r>
              <a:rPr lang="en-US" altLang="en-US"/>
              <a:t>Rule:</a:t>
            </a:r>
          </a:p>
          <a:p>
            <a:pPr lvl="1">
              <a:buNone/>
              <a:tabLst>
                <a:tab pos="1595438" algn="l"/>
              </a:tabLst>
            </a:pPr>
            <a:r>
              <a:rPr lang="en-US" altLang="en-US"/>
              <a:t>	paint:	</a:t>
            </a:r>
            <a:r>
              <a:rPr lang="en-US" altLang="ja-JP">
                <a:latin typeface="Arial" panose="020B0604020202020204" pitchFamily="34" charset="0"/>
              </a:rPr>
              <a:t>‘</a:t>
            </a:r>
            <a:r>
              <a:rPr lang="en-US" altLang="ja-JP"/>
              <a:t>artist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 in subject.role and</a:t>
            </a:r>
          </a:p>
          <a:p>
            <a:pPr lvl="1">
              <a:buNone/>
              <a:tabLst>
                <a:tab pos="1595438" algn="l"/>
              </a:tabLst>
            </a:pPr>
            <a:r>
              <a:rPr lang="en-US" altLang="en-US"/>
              <a:t>		</a:t>
            </a:r>
            <a:r>
              <a:rPr lang="en-US" altLang="ja-JP">
                <a:latin typeface="Arial" panose="020B0604020202020204" pitchFamily="34" charset="0"/>
              </a:rPr>
              <a:t>‘</a:t>
            </a:r>
            <a:r>
              <a:rPr lang="en-US" altLang="ja-JP"/>
              <a:t>creative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 in subject.groups and</a:t>
            </a:r>
          </a:p>
          <a:p>
            <a:pPr lvl="1">
              <a:buNone/>
              <a:tabLst>
                <a:tab pos="1595438" algn="l"/>
              </a:tabLst>
            </a:pPr>
            <a:r>
              <a:rPr lang="en-US" altLang="en-US"/>
              <a:t>		time.hour ≥ 0 and time.hour ≤ 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8B96-C0A5-704F-9681-BC2452DCB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D1B8EAA-E203-A244-AE99-1393485F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8DB0DF3-3274-FD41-A903-8AB35ECF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8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B8E2E32-0F8F-2044-83FF-60E36FC65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ACM at 3AM and 10AM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7AB0E32-5E9B-7340-8DE6-1B89D9027C3F}"/>
              </a:ext>
            </a:extLst>
          </p:cNvPr>
          <p:cNvGrpSpPr/>
          <p:nvPr/>
        </p:nvGrpSpPr>
        <p:grpSpPr>
          <a:xfrm>
            <a:off x="1804934" y="3314084"/>
            <a:ext cx="2989866" cy="2198065"/>
            <a:chOff x="1804934" y="3314084"/>
            <a:chExt cx="2989866" cy="2198065"/>
          </a:xfrm>
        </p:grpSpPr>
        <p:sp>
          <p:nvSpPr>
            <p:cNvPr id="53252" name="Rectangle 4">
              <a:extLst>
                <a:ext uri="{FF2B5EF4-FFF2-40B4-BE49-F238E27FC236}">
                  <a16:creationId xmlns:a16="http://schemas.microsoft.com/office/drawing/2014/main" id="{BA7A332F-9233-7649-AF6F-4A9DB94A3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144" y="3881563"/>
              <a:ext cx="2499656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53253" name="Text Box 5">
              <a:extLst>
                <a:ext uri="{FF2B5EF4-FFF2-40B4-BE49-F238E27FC236}">
                  <a16:creationId xmlns:a16="http://schemas.microsoft.com/office/drawing/2014/main" id="{147EE030-C45B-704B-B2FE-6B2A3B447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1698" y="3314084"/>
              <a:ext cx="212115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…   picture  …</a:t>
              </a:r>
            </a:p>
          </p:txBody>
        </p:sp>
        <p:sp>
          <p:nvSpPr>
            <p:cNvPr id="53254" name="Text Box 6">
              <a:extLst>
                <a:ext uri="{FF2B5EF4-FFF2-40B4-BE49-F238E27FC236}">
                  <a16:creationId xmlns:a16="http://schemas.microsoft.com/office/drawing/2014/main" id="{7C3A8751-D314-0348-9734-F09129298F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239234" y="4423229"/>
              <a:ext cx="165462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latin typeface="+mn-lt"/>
                </a:rPr>
                <a:t>… annie …</a:t>
              </a:r>
            </a:p>
          </p:txBody>
        </p:sp>
        <p:sp>
          <p:nvSpPr>
            <p:cNvPr id="53255" name="Line 7">
              <a:extLst>
                <a:ext uri="{FF2B5EF4-FFF2-40B4-BE49-F238E27FC236}">
                  <a16:creationId xmlns:a16="http://schemas.microsoft.com/office/drawing/2014/main" id="{611F99B5-310F-3B45-95B4-BCE0B4869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7144" y="3881563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53256" name="Line 8">
              <a:extLst>
                <a:ext uri="{FF2B5EF4-FFF2-40B4-BE49-F238E27FC236}">
                  <a16:creationId xmlns:a16="http://schemas.microsoft.com/office/drawing/2014/main" id="{5296B04D-69AD-0243-8AF8-989B7AD0F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6720" y="3837304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53257" name="Line 9">
              <a:extLst>
                <a:ext uri="{FF2B5EF4-FFF2-40B4-BE49-F238E27FC236}">
                  <a16:creationId xmlns:a16="http://schemas.microsoft.com/office/drawing/2014/main" id="{F48E4334-AAB9-D74F-8F28-781A48CF71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144" y="4338762"/>
              <a:ext cx="2499656" cy="4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53258" name="Line 10">
              <a:extLst>
                <a:ext uri="{FF2B5EF4-FFF2-40B4-BE49-F238E27FC236}">
                  <a16:creationId xmlns:a16="http://schemas.microsoft.com/office/drawing/2014/main" id="{8119122A-DE3D-1D4E-8BFA-975CCB1045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144" y="4948362"/>
              <a:ext cx="2499656" cy="19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53259" name="Text Box 11">
              <a:extLst>
                <a:ext uri="{FF2B5EF4-FFF2-40B4-BE49-F238E27FC236}">
                  <a16:creationId xmlns:a16="http://schemas.microsoft.com/office/drawing/2014/main" id="{C9CB6FE6-B38B-AA4E-9828-BFA17B26C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353" y="4403014"/>
              <a:ext cx="93314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ea typeface="ＭＳ Ｐゴシック" charset="0"/>
                </a:rPr>
                <a:t>paint</a:t>
              </a:r>
            </a:p>
          </p:txBody>
        </p:sp>
      </p:grpSp>
      <p:sp>
        <p:nvSpPr>
          <p:cNvPr id="53260" name="Text Box 12">
            <a:extLst>
              <a:ext uri="{FF2B5EF4-FFF2-40B4-BE49-F238E27FC236}">
                <a16:creationId xmlns:a16="http://schemas.microsoft.com/office/drawing/2014/main" id="{AB1D67B6-5200-494A-9DCF-669DEBBC9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066" y="2210565"/>
            <a:ext cx="49884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At 3AM, time condition met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</a:rPr>
              <a:t>ACM is:</a:t>
            </a:r>
          </a:p>
        </p:txBody>
      </p:sp>
      <p:sp>
        <p:nvSpPr>
          <p:cNvPr id="53269" name="Text Box 21">
            <a:extLst>
              <a:ext uri="{FF2B5EF4-FFF2-40B4-BE49-F238E27FC236}">
                <a16:creationId xmlns:a16="http://schemas.microsoft.com/office/drawing/2014/main" id="{00C25B75-6CDE-C441-B2F3-D41D6DBE1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088" y="2210564"/>
            <a:ext cx="499262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At 10AM, time condition not met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</a:rPr>
              <a:t>ACM is: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B4F99E-09B6-AB46-8218-1422E390C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D34C4-5363-3749-8FCD-9F7B6E00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1C4E1F-A5C0-3F4A-8E7B-0C9FCA2C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339BA4-06B7-254C-91E1-131E10C5935E}"/>
              </a:ext>
            </a:extLst>
          </p:cNvPr>
          <p:cNvGrpSpPr/>
          <p:nvPr/>
        </p:nvGrpSpPr>
        <p:grpSpPr>
          <a:xfrm>
            <a:off x="6357878" y="3314084"/>
            <a:ext cx="2989866" cy="2198065"/>
            <a:chOff x="6357878" y="3314084"/>
            <a:chExt cx="2989866" cy="2198065"/>
          </a:xfrm>
        </p:grpSpPr>
        <p:sp>
          <p:nvSpPr>
            <p:cNvPr id="27" name="Rectangle 4">
              <a:extLst>
                <a:ext uri="{FF2B5EF4-FFF2-40B4-BE49-F238E27FC236}">
                  <a16:creationId xmlns:a16="http://schemas.microsoft.com/office/drawing/2014/main" id="{4997BD4E-7B7C-D644-A6C2-47685FBE5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8088" y="3881563"/>
              <a:ext cx="2499656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28" name="Text Box 5">
              <a:extLst>
                <a:ext uri="{FF2B5EF4-FFF2-40B4-BE49-F238E27FC236}">
                  <a16:creationId xmlns:a16="http://schemas.microsoft.com/office/drawing/2014/main" id="{F97BD010-7C98-CC48-A838-EDB8405B1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4642" y="3314084"/>
              <a:ext cx="212115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…   picture  …</a:t>
              </a:r>
            </a:p>
          </p:txBody>
        </p:sp>
        <p:sp>
          <p:nvSpPr>
            <p:cNvPr id="29" name="Text Box 6">
              <a:extLst>
                <a:ext uri="{FF2B5EF4-FFF2-40B4-BE49-F238E27FC236}">
                  <a16:creationId xmlns:a16="http://schemas.microsoft.com/office/drawing/2014/main" id="{AEB73DEC-55C5-B945-AC2C-F2A8568FA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5792178" y="4423229"/>
              <a:ext cx="165462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latin typeface="+mn-lt"/>
                </a:rPr>
                <a:t>… annie …</a:t>
              </a:r>
            </a:p>
          </p:txBody>
        </p:sp>
        <p:sp>
          <p:nvSpPr>
            <p:cNvPr id="30" name="Line 7">
              <a:extLst>
                <a:ext uri="{FF2B5EF4-FFF2-40B4-BE49-F238E27FC236}">
                  <a16:creationId xmlns:a16="http://schemas.microsoft.com/office/drawing/2014/main" id="{4CBB1AC1-3B2E-154C-935B-E933E2192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0088" y="3881563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E6F6D8E8-2D36-DB48-8339-E5DC4ABD1B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89664" y="3837304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32" name="Line 9">
              <a:extLst>
                <a:ext uri="{FF2B5EF4-FFF2-40B4-BE49-F238E27FC236}">
                  <a16:creationId xmlns:a16="http://schemas.microsoft.com/office/drawing/2014/main" id="{C1E1523B-B2A4-BB4A-8AF6-25B097DC29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8088" y="4338762"/>
              <a:ext cx="2499656" cy="4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  <p:sp>
          <p:nvSpPr>
            <p:cNvPr id="33" name="Line 10">
              <a:extLst>
                <a:ext uri="{FF2B5EF4-FFF2-40B4-BE49-F238E27FC236}">
                  <a16:creationId xmlns:a16="http://schemas.microsoft.com/office/drawing/2014/main" id="{AD219C4A-4D5D-3E4A-8099-214BEFCDE0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8088" y="4948362"/>
              <a:ext cx="2499656" cy="19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800"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2213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89074E4-9664-CC4F-88CF-D7D285C41DC5}" vid="{1478182D-427C-E249-8A47-06B9716126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2012</Words>
  <Application>Microsoft Macintosh PowerPoint</Application>
  <PresentationFormat>Widescreen</PresentationFormat>
  <Paragraphs>360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游ゴシック</vt:lpstr>
      <vt:lpstr>Arial</vt:lpstr>
      <vt:lpstr>Calibri</vt:lpstr>
      <vt:lpstr>Calibri Light</vt:lpstr>
      <vt:lpstr>Courier</vt:lpstr>
      <vt:lpstr>Lucida Bright Math Symbol</vt:lpstr>
      <vt:lpstr>Symbol</vt:lpstr>
      <vt:lpstr>Times</vt:lpstr>
      <vt:lpstr>Office Theme</vt:lpstr>
      <vt:lpstr>Access Control Matrix</vt:lpstr>
      <vt:lpstr>Overview</vt:lpstr>
      <vt:lpstr>Description</vt:lpstr>
      <vt:lpstr>Example 1</vt:lpstr>
      <vt:lpstr>Example 2</vt:lpstr>
      <vt:lpstr>Example 3</vt:lpstr>
      <vt:lpstr>Boolean Expression Evaluation</vt:lpstr>
      <vt:lpstr>Example</vt:lpstr>
      <vt:lpstr>ACM at 3AM and 10AM</vt:lpstr>
      <vt:lpstr>History</vt:lpstr>
      <vt:lpstr>Example Program</vt:lpstr>
      <vt:lpstr>Before helper_proc Called</vt:lpstr>
      <vt:lpstr>After helper_proc Called</vt:lpstr>
      <vt:lpstr>State Transitions</vt:lpstr>
      <vt:lpstr>Primitive Operations</vt:lpstr>
      <vt:lpstr>Create Subject</vt:lpstr>
      <vt:lpstr>Create Object</vt:lpstr>
      <vt:lpstr>Add Right</vt:lpstr>
      <vt:lpstr>Delete Right</vt:lpstr>
      <vt:lpstr>Destroy Subject</vt:lpstr>
      <vt:lpstr>Destroy Object</vt:lpstr>
      <vt:lpstr>Creating File</vt:lpstr>
      <vt:lpstr>Mono-Operational Commands</vt:lpstr>
      <vt:lpstr>Conditional Commands</vt:lpstr>
      <vt:lpstr>Multiple Conditions</vt:lpstr>
      <vt:lpstr>Copy Flag and Right</vt:lpstr>
      <vt:lpstr>Own Right</vt:lpstr>
      <vt:lpstr>Attenuation of Privilege</vt:lpstr>
      <vt:lpstr>Key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Access Control Matrix</dc:title>
  <dc:creator>Matt Bishop</dc:creator>
  <cp:lastModifiedBy>Matt Bishop</cp:lastModifiedBy>
  <cp:revision>10</cp:revision>
  <dcterms:created xsi:type="dcterms:W3CDTF">2018-10-24T17:36:53Z</dcterms:created>
  <dcterms:modified xsi:type="dcterms:W3CDTF">2018-10-25T19:14:32Z</dcterms:modified>
</cp:coreProperties>
</file>