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3" r:id="rId9"/>
    <p:sldId id="270" r:id="rId10"/>
    <p:sldId id="271" r:id="rId11"/>
    <p:sldId id="272" r:id="rId12"/>
    <p:sldId id="264" r:id="rId13"/>
    <p:sldId id="265" r:id="rId14"/>
    <p:sldId id="266" r:id="rId15"/>
    <p:sldId id="267" r:id="rId16"/>
    <p:sldId id="268" r:id="rId17"/>
    <p:sldId id="269" r:id="rId18"/>
    <p:sldId id="274" r:id="rId19"/>
    <p:sldId id="275" r:id="rId20"/>
    <p:sldId id="276" r:id="rId21"/>
    <p:sldId id="317" r:id="rId22"/>
    <p:sldId id="318" r:id="rId23"/>
    <p:sldId id="319" r:id="rId24"/>
    <p:sldId id="320" r:id="rId25"/>
    <p:sldId id="321" r:id="rId26"/>
    <p:sldId id="322" r:id="rId27"/>
    <p:sldId id="324" r:id="rId28"/>
    <p:sldId id="323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316" r:id="rId47"/>
    <p:sldId id="325" r:id="rId48"/>
    <p:sldId id="326" r:id="rId49"/>
    <p:sldId id="328" r:id="rId50"/>
    <p:sldId id="327" r:id="rId51"/>
    <p:sldId id="329" r:id="rId52"/>
    <p:sldId id="331" r:id="rId53"/>
    <p:sldId id="332" r:id="rId54"/>
    <p:sldId id="333" r:id="rId55"/>
    <p:sldId id="334" r:id="rId56"/>
    <p:sldId id="335" r:id="rId57"/>
    <p:sldId id="336" r:id="rId58"/>
    <p:sldId id="337" r:id="rId59"/>
    <p:sldId id="338" r:id="rId60"/>
    <p:sldId id="330" r:id="rId61"/>
    <p:sldId id="305" r:id="rId62"/>
    <p:sldId id="306" r:id="rId63"/>
    <p:sldId id="307" r:id="rId64"/>
    <p:sldId id="308" r:id="rId65"/>
    <p:sldId id="309" r:id="rId66"/>
    <p:sldId id="310" r:id="rId67"/>
    <p:sldId id="311" r:id="rId68"/>
    <p:sldId id="312" r:id="rId69"/>
    <p:sldId id="313" r:id="rId70"/>
    <p:sldId id="314" r:id="rId71"/>
    <p:sldId id="315" r:id="rId7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6"/>
    <p:restoredTop sz="94687"/>
  </p:normalViewPr>
  <p:slideViewPr>
    <p:cSldViewPr snapToGrid="0" snapToObjects="1">
      <p:cViewPr varScale="1">
        <p:scale>
          <a:sx n="82" d="100"/>
          <a:sy n="82" d="100"/>
        </p:scale>
        <p:origin x="18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7B0FB0-97F1-7648-B77F-77FBE29782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FCA224-5D64-E54A-8743-D3285EC9BD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24D31-18A5-4441-8D08-063B291CD417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62CC7-69AF-B541-85CA-BB3385731E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99382-FD03-184F-BC7D-82DD8DF334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D88FC-A84E-1441-9694-A1DF94C81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14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10/25/18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29A5633-E9C8-3941-ABFC-B422C5DD1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1B46F4A8-5FAE-7A4C-B1A8-20003D43B51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B5CCB402-891C-6948-AB67-AE42DBE24E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1C53428-0B8A-9743-B4E0-445A75281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34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8AE2E5-BE9A-324D-B1E5-413AA44E7A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7ECF4A7C-F46B-724E-A87B-7DCF70AD2816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980601D1-5558-1D40-B26D-0ADC35D18A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E72E1FE5-F0A6-2841-9EBF-3E923D1A8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52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C4B8EAA-E6E4-BD4E-B70A-D4D47A72D6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fld id="{8A9C17CF-B950-F446-9A56-393754160543}" type="slidenum">
              <a:rPr lang="en-US" altLang="en-US" sz="1200"/>
              <a:pPr/>
              <a:t>71</a:t>
            </a:fld>
            <a:endParaRPr lang="en-US" altLang="en-US" sz="120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759F2F96-6C6C-9641-BF25-533E16DA35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58DF25F-9E7F-9F4E-BDFB-46B228D63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1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 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2nd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2nd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2C8D32-0309-224D-B9B9-E9202CD006D3}"/>
              </a:ext>
            </a:extLst>
          </p:cNvPr>
          <p:cNvSpPr txBox="1"/>
          <p:nvPr userDrawn="1"/>
        </p:nvSpPr>
        <p:spPr>
          <a:xfrm>
            <a:off x="1520792" y="6516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Computer Security: Art and Science 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2nd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2nd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2nd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2nd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 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4-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BD42A43-54CA-9E44-A4C0-FA8C10458F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Security Policies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EA837796-A1C8-D74D-895A-231E805E18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4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BA329CD-1258-824B-9A9A-4580D1176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7F36603-E9D7-4B42-89BE-47B4A24FF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EA1906D-7BA9-8546-B1F2-9FCEC41F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142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9BFFDC95-58C8-4D48-9D9F-9D0C9B8A7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Answer Part 1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AA90BD27-A824-F641-B843-1DAC77637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Bill clearly breached security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Policy forbids copying homework assignment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Bill did it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System entered unauthorized state (Bill having a copy of Anne</a:t>
            </a:r>
            <a:r>
              <a:rPr lang="en-US" altLang="ja-JP" dirty="0">
                <a:latin typeface="Arial" panose="020B0604020202020204" pitchFamily="34" charset="0"/>
              </a:rPr>
              <a:t>’</a:t>
            </a:r>
            <a:r>
              <a:rPr lang="en-US" altLang="ja-JP" dirty="0"/>
              <a:t>s assignment)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If not explicit in computer security policy, certainly implicit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Not credible that a unit of the university allows something that the university as a whole forbids, unless the unit explicitly says so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AA36781-3903-044C-AC7F-0124FDE02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D0865F2-B480-FF47-B7D9-AFD43F72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CEB983-FEFA-DF4E-9671-F0ECA6B1F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549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D2AD8366-4C6C-6745-8286-A660DC2B2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Answer Part #2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E07842F8-31C4-FD4A-AAAF-28289CF7BC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/>
              <a:t>Anne didn</a:t>
            </a:r>
            <a:r>
              <a:rPr lang="en-US" altLang="ja-JP">
                <a:latin typeface="Arial" panose="020B0604020202020204" pitchFamily="34" charset="0"/>
              </a:rPr>
              <a:t>’</a:t>
            </a:r>
            <a:r>
              <a:rPr lang="en-US" altLang="ja-JP"/>
              <a:t>t protect her homework</a:t>
            </a:r>
          </a:p>
          <a:p>
            <a:pPr lvl="1"/>
            <a:r>
              <a:rPr lang="en-US" altLang="en-US"/>
              <a:t>Not required by security policy</a:t>
            </a:r>
          </a:p>
          <a:p>
            <a:r>
              <a:rPr lang="en-US" altLang="en-US"/>
              <a:t>She didn</a:t>
            </a:r>
            <a:r>
              <a:rPr lang="en-US" altLang="ja-JP">
                <a:latin typeface="Arial" panose="020B0604020202020204" pitchFamily="34" charset="0"/>
              </a:rPr>
              <a:t>’</a:t>
            </a:r>
            <a:r>
              <a:rPr lang="en-US" altLang="ja-JP"/>
              <a:t>t breach security</a:t>
            </a:r>
          </a:p>
          <a:p>
            <a:r>
              <a:rPr lang="en-US" altLang="en-US"/>
              <a:t>If policy said students had to read-protect homework files, then Anne did breach security</a:t>
            </a:r>
          </a:p>
          <a:p>
            <a:pPr lvl="1"/>
            <a:r>
              <a:rPr lang="en-US" altLang="en-US"/>
              <a:t>She didn</a:t>
            </a:r>
            <a:r>
              <a:rPr lang="en-US" altLang="ja-JP">
                <a:latin typeface="Arial" panose="020B0604020202020204" pitchFamily="34" charset="0"/>
              </a:rPr>
              <a:t>’</a:t>
            </a:r>
            <a:r>
              <a:rPr lang="en-US" altLang="ja-JP"/>
              <a:t>t do this</a:t>
            </a:r>
            <a:endParaRPr lang="en-US" alt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06DFF5B-6C32-2544-9E7A-C1F4DDC9B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2CECAF4-E618-2344-8FA3-72BB17332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1927A43-054E-4947-974D-DD874577C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834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DAB5222F-DA5F-8148-8330-961428DB0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Types of Security Policies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48CC25DE-BFC5-0F4F-B310-BDE48F65BB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/>
              <a:t>Military (governmental) security policy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Policy primarily protecting confidentiality</a:t>
            </a:r>
          </a:p>
          <a:p>
            <a:pPr>
              <a:lnSpc>
                <a:spcPct val="90000"/>
              </a:lnSpc>
              <a:defRPr/>
            </a:pPr>
            <a:r>
              <a:rPr lang="en-US"/>
              <a:t>Commercial security policy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Policy primarily protecting integrity</a:t>
            </a:r>
          </a:p>
          <a:p>
            <a:pPr>
              <a:lnSpc>
                <a:spcPct val="90000"/>
              </a:lnSpc>
              <a:defRPr/>
            </a:pPr>
            <a:r>
              <a:rPr lang="en-US"/>
              <a:t>Confidentiality policy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Policy protecting only confidentiality</a:t>
            </a:r>
          </a:p>
          <a:p>
            <a:pPr>
              <a:lnSpc>
                <a:spcPct val="90000"/>
              </a:lnSpc>
              <a:defRPr/>
            </a:pPr>
            <a:r>
              <a:rPr lang="en-US"/>
              <a:t>Integrity policy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Policy protecting only integrity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8A9A72A-3B6B-C545-86B9-3890984C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089A723B-1CE0-EE44-AE93-5A392C7C0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749DB43-195E-AB43-84D1-D9CA050B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29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2CCC9FC0-DFE1-FA4B-8BDF-F035825C9F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Integrity and Transactions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5E0CC007-CD98-304E-89D6-2FF3E31D1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 dirty="0"/>
              <a:t>Begin in consistent state</a:t>
            </a:r>
          </a:p>
          <a:p>
            <a:pPr lvl="1"/>
            <a:r>
              <a:rPr lang="en-US" altLang="ja-JP" dirty="0">
                <a:latin typeface="Arial" panose="020B0604020202020204" pitchFamily="34" charset="0"/>
              </a:rPr>
              <a:t>“</a:t>
            </a:r>
            <a:r>
              <a:rPr lang="en-US" altLang="ja-JP" dirty="0"/>
              <a:t>Consistent</a:t>
            </a:r>
            <a:r>
              <a:rPr lang="en-US" altLang="ja-JP" dirty="0">
                <a:latin typeface="Arial" panose="020B0604020202020204" pitchFamily="34" charset="0"/>
              </a:rPr>
              <a:t>”</a:t>
            </a:r>
            <a:r>
              <a:rPr lang="en-US" altLang="ja-JP" dirty="0"/>
              <a:t> defined by specification</a:t>
            </a:r>
          </a:p>
          <a:p>
            <a:r>
              <a:rPr lang="en-US" altLang="en-US" dirty="0"/>
              <a:t>Perform series of actions (</a:t>
            </a:r>
            <a:r>
              <a:rPr lang="en-US" altLang="en-US" i="1" dirty="0"/>
              <a:t>transaction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/>
              <a:t>Actions cannot be interrupted</a:t>
            </a:r>
          </a:p>
          <a:p>
            <a:pPr lvl="1"/>
            <a:r>
              <a:rPr lang="en-US" altLang="en-US" dirty="0"/>
              <a:t>If actions complete, system in consistent state</a:t>
            </a:r>
          </a:p>
          <a:p>
            <a:pPr lvl="1"/>
            <a:r>
              <a:rPr lang="en-US" altLang="en-US" dirty="0"/>
              <a:t>If actions do not complete, system reverts to a consistent state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812C99-D573-FF48-8207-AA15D6375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6972E8D-DC72-5D4E-B82C-0F8650F3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EB503C8-AB83-A649-B10A-96F012A1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843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288498A1-B383-5A48-9C89-8275FB674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Trust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42BDA32F-DE73-FA40-BE17-F1B82A5B6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609600" indent="-609600">
              <a:buNone/>
            </a:pPr>
            <a:r>
              <a:rPr lang="en-US" altLang="en-US"/>
              <a:t>Administrator installs patch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Trusts patch came from vendor, not tampered with in transit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Trusts vendor tested patch thoroughly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Trusts vendor</a:t>
            </a:r>
            <a:r>
              <a:rPr lang="en-US" altLang="ja-JP">
                <a:latin typeface="Arial" panose="020B0604020202020204" pitchFamily="34" charset="0"/>
              </a:rPr>
              <a:t>’</a:t>
            </a:r>
            <a:r>
              <a:rPr lang="en-US" altLang="ja-JP"/>
              <a:t>s test environment corresponds to local environment</a:t>
            </a:r>
          </a:p>
          <a:p>
            <a:pPr marL="609600" indent="-609600">
              <a:buFontTx/>
              <a:buAutoNum type="arabicPeriod"/>
            </a:pPr>
            <a:r>
              <a:rPr lang="en-US" altLang="en-US"/>
              <a:t>Trusts patch is installed correctly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428FC63-2786-DF4C-A5EB-6CB11DF7A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5E2ABF2-536C-6D45-B227-F1FE99AEA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BEA32C1-5116-204D-9B7B-0758A9FB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856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F2E6D6B7-E7D1-FB41-A934-C560552C5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Trust in Formal Verification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CA5D541-F673-D648-AFBC-26F4D8D317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Gives formal mathematical proof that given input </a:t>
            </a:r>
            <a:r>
              <a:rPr lang="en-US" i="1"/>
              <a:t>i</a:t>
            </a:r>
            <a:r>
              <a:rPr lang="en-US"/>
              <a:t>, program </a:t>
            </a:r>
            <a:r>
              <a:rPr lang="en-US" i="1"/>
              <a:t>P</a:t>
            </a:r>
            <a:r>
              <a:rPr lang="en-US"/>
              <a:t> produces output </a:t>
            </a:r>
            <a:r>
              <a:rPr lang="en-US" i="1"/>
              <a:t>o</a:t>
            </a:r>
            <a:r>
              <a:rPr lang="en-US"/>
              <a:t> as specified</a:t>
            </a:r>
          </a:p>
          <a:p>
            <a:pPr>
              <a:defRPr/>
            </a:pPr>
            <a:r>
              <a:rPr lang="en-US"/>
              <a:t>Suppose a security-related program </a:t>
            </a:r>
            <a:r>
              <a:rPr lang="en-US" i="1"/>
              <a:t>S</a:t>
            </a:r>
            <a:r>
              <a:rPr lang="en-US"/>
              <a:t> formally verified to work with operating system </a:t>
            </a:r>
            <a:r>
              <a:rPr lang="en-US" i="1"/>
              <a:t>O</a:t>
            </a:r>
            <a:endParaRPr lang="en-US"/>
          </a:p>
          <a:p>
            <a:pPr>
              <a:defRPr/>
            </a:pPr>
            <a:r>
              <a:rPr lang="en-US"/>
              <a:t>What are the assumptions?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DDE8104-FAE0-E14B-B1FC-883DB5DE2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5ACAF43-B0DA-1346-9F1D-1ECDF08D4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205506A-BED7-7F4F-850A-EB0152C03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44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DAA18D6C-B1ED-734A-A95E-6DE69EB73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Trust in Formal Methods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33A473E8-C7C0-904C-AE24-1FA242B327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457200" indent="-457200">
              <a:buFont typeface="Times" charset="0"/>
              <a:buAutoNum type="arabicPeriod"/>
              <a:defRPr/>
            </a:pPr>
            <a:r>
              <a:rPr lang="en-US" dirty="0"/>
              <a:t>Proof has no errors</a:t>
            </a:r>
          </a:p>
          <a:p>
            <a:pPr lvl="1">
              <a:buFont typeface="Times" charset="0"/>
              <a:buChar char="•"/>
              <a:defRPr/>
            </a:pPr>
            <a:r>
              <a:rPr lang="en-US" dirty="0"/>
              <a:t>Bugs in automated theorem </a:t>
            </a:r>
            <a:r>
              <a:rPr lang="en-US" dirty="0" err="1"/>
              <a:t>provers</a:t>
            </a:r>
            <a:endParaRPr lang="en-US" dirty="0"/>
          </a:p>
          <a:p>
            <a:pPr marL="457200" indent="-457200">
              <a:buFont typeface="Times" charset="0"/>
              <a:buAutoNum type="arabicPeriod"/>
              <a:defRPr/>
            </a:pPr>
            <a:r>
              <a:rPr lang="en-US" dirty="0"/>
              <a:t>Preconditions hold in environment in which </a:t>
            </a:r>
            <a:r>
              <a:rPr lang="en-US" i="1" dirty="0"/>
              <a:t>S</a:t>
            </a:r>
            <a:r>
              <a:rPr lang="en-US" dirty="0"/>
              <a:t> is to be used</a:t>
            </a:r>
          </a:p>
          <a:p>
            <a:pPr marL="457200" indent="-457200">
              <a:buFont typeface="Times" charset="0"/>
              <a:buAutoNum type="arabicPeriod"/>
              <a:defRPr/>
            </a:pPr>
            <a:r>
              <a:rPr lang="en-US" i="1" dirty="0"/>
              <a:t>S</a:t>
            </a:r>
            <a:r>
              <a:rPr lang="en-US" dirty="0"/>
              <a:t> transformed into executable </a:t>
            </a:r>
            <a:r>
              <a:rPr lang="en-US" i="1" dirty="0"/>
              <a:t>S</a:t>
            </a:r>
            <a:r>
              <a:rPr lang="en-US" i="1" dirty="0">
                <a:sym typeface="Symbol" charset="0"/>
              </a:rPr>
              <a:t></a:t>
            </a:r>
            <a:r>
              <a:rPr lang="en-US" dirty="0"/>
              <a:t>  whose actions follow source code</a:t>
            </a:r>
          </a:p>
          <a:p>
            <a:pPr lvl="1">
              <a:buFont typeface="Arial"/>
              <a:buChar char="•"/>
              <a:defRPr/>
            </a:pPr>
            <a:r>
              <a:rPr lang="en-US" dirty="0"/>
              <a:t>Compiler bugs, linker/loader/library problems</a:t>
            </a:r>
          </a:p>
          <a:p>
            <a:pPr marL="457200" indent="-457200">
              <a:buFont typeface="Times" charset="0"/>
              <a:buAutoNum type="arabicPeriod"/>
              <a:defRPr/>
            </a:pPr>
            <a:r>
              <a:rPr lang="en-US" dirty="0"/>
              <a:t>Hardware executes </a:t>
            </a:r>
            <a:r>
              <a:rPr lang="en-US" i="1" dirty="0"/>
              <a:t>S</a:t>
            </a:r>
            <a:r>
              <a:rPr lang="en-US" i="1" dirty="0">
                <a:sym typeface="Symbol" charset="0"/>
              </a:rPr>
              <a:t></a:t>
            </a:r>
            <a:r>
              <a:rPr lang="en-US" dirty="0"/>
              <a:t>  as intended</a:t>
            </a:r>
          </a:p>
          <a:p>
            <a:pPr lvl="1">
              <a:lnSpc>
                <a:spcPct val="90000"/>
              </a:lnSpc>
              <a:buFont typeface="Arial"/>
              <a:buChar char="•"/>
              <a:defRPr/>
            </a:pPr>
            <a:r>
              <a:rPr lang="en-US" dirty="0"/>
              <a:t>Hardware bugs (Pentium </a:t>
            </a:r>
            <a:r>
              <a:rPr lang="en-US" dirty="0">
                <a:latin typeface="Courier" charset="0"/>
              </a:rPr>
              <a:t>f00f</a:t>
            </a:r>
            <a:r>
              <a:rPr lang="en-US" dirty="0"/>
              <a:t> bug, for example)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DD936E9F-1B98-D540-A1E5-7099B38FE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6B6DFB3-B0D3-EC47-B561-074648316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60E1F5-F885-1B4F-934A-EE0044557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414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342571BD-65F0-9D4B-8A44-4BD0E4672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Types of Access Control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5480A704-4AAA-204A-8EE6-F21FF463A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Discretionary Access Control (DAC, IBAC)</a:t>
            </a:r>
          </a:p>
          <a:p>
            <a:pPr lvl="1">
              <a:defRPr/>
            </a:pPr>
            <a:r>
              <a:rPr lang="en-US" dirty="0"/>
              <a:t>Individual user sets access control mechanism to allow or deny access to an object</a:t>
            </a:r>
          </a:p>
          <a:p>
            <a:pPr>
              <a:defRPr/>
            </a:pPr>
            <a:r>
              <a:rPr lang="en-US" dirty="0"/>
              <a:t>Mandatory Access Control (MAC)</a:t>
            </a:r>
          </a:p>
          <a:p>
            <a:pPr lvl="1">
              <a:defRPr/>
            </a:pPr>
            <a:r>
              <a:rPr lang="en-US" dirty="0"/>
              <a:t>System mechanism controls access to object, and individual cannot alter that access</a:t>
            </a:r>
          </a:p>
          <a:p>
            <a:pPr>
              <a:defRPr/>
            </a:pPr>
            <a:r>
              <a:rPr lang="en-US" dirty="0"/>
              <a:t>Originator Controlled Access Control (ORCON, ORGCON)</a:t>
            </a:r>
          </a:p>
          <a:p>
            <a:pPr lvl="1">
              <a:defRPr/>
            </a:pPr>
            <a:r>
              <a:rPr lang="en-US" dirty="0"/>
              <a:t>Originator (creator) of information controls who can access information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2E7B0625-BC2C-A54C-A1EF-EE881BFDC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FC992FA-967A-EE4A-956C-E1B704718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05B53F0-C7EE-0C42-8E15-478A2E85E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133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ADBBDD81-DE41-4544-A7E4-3C395612F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Policy Languages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CC30944B-AE0D-3741-BB09-7D4567994F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Express security policies in a precise way</a:t>
            </a:r>
          </a:p>
          <a:p>
            <a:pPr>
              <a:defRPr/>
            </a:pPr>
            <a:r>
              <a:rPr lang="en-US"/>
              <a:t>High-level languages</a:t>
            </a:r>
          </a:p>
          <a:p>
            <a:pPr lvl="1">
              <a:defRPr/>
            </a:pPr>
            <a:r>
              <a:rPr lang="en-US"/>
              <a:t>Policy constraints expressed abstractly</a:t>
            </a:r>
          </a:p>
          <a:p>
            <a:pPr>
              <a:defRPr/>
            </a:pPr>
            <a:r>
              <a:rPr lang="en-US"/>
              <a:t>Low-level languages</a:t>
            </a:r>
          </a:p>
          <a:p>
            <a:pPr lvl="1">
              <a:defRPr/>
            </a:pPr>
            <a:r>
              <a:rPr lang="en-US"/>
              <a:t>Policy constraints expressed in terms of program options, input, or specific characteristics of entities on system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CE9AB83-1BDD-5D45-81C8-C4C63551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001CADA-86ED-3641-9604-4DD3BCA0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A6A3708-B696-EA49-BE16-15E9683A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63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88C462BD-AD42-B847-B041-BD50FC5865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High-Level Policy Languages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5C13614B-63A5-414E-A570-ED45FE68B4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Constraints expressed independent of enforcement mechanism</a:t>
            </a:r>
          </a:p>
          <a:p>
            <a:pPr>
              <a:defRPr/>
            </a:pPr>
            <a:r>
              <a:rPr lang="en-US"/>
              <a:t>Constraints restrict entities, actions</a:t>
            </a:r>
          </a:p>
          <a:p>
            <a:pPr>
              <a:defRPr/>
            </a:pPr>
            <a:r>
              <a:rPr lang="en-US"/>
              <a:t>Constraints expressed unambiguously</a:t>
            </a:r>
          </a:p>
          <a:p>
            <a:pPr lvl="1">
              <a:defRPr/>
            </a:pPr>
            <a:r>
              <a:rPr lang="en-US"/>
              <a:t>Requires a precise language, usually a mathematical, logical, or programming-like language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227D5D7-F0E1-0140-B746-9D6C68E0E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FA24FFF-5E5A-584C-964B-DA9CC0E0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5E3612B-A65B-D04A-894D-89FE4DCD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0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3DAE596-1F28-C349-92AD-D270BA1665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Overview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9EB0BAA9-19A6-9043-8371-1F5C1CD09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Overview</a:t>
            </a:r>
          </a:p>
          <a:p>
            <a:pPr>
              <a:defRPr/>
            </a:pPr>
            <a:r>
              <a:rPr lang="en-US" dirty="0"/>
              <a:t>Policies</a:t>
            </a:r>
          </a:p>
          <a:p>
            <a:pPr>
              <a:defRPr/>
            </a:pPr>
            <a:r>
              <a:rPr lang="en-US" dirty="0"/>
              <a:t>Trust</a:t>
            </a:r>
          </a:p>
          <a:p>
            <a:pPr>
              <a:defRPr/>
            </a:pPr>
            <a:r>
              <a:rPr lang="en-US" dirty="0"/>
              <a:t>Nature of Security Mechanisms</a:t>
            </a:r>
          </a:p>
          <a:p>
            <a:pPr>
              <a:defRPr/>
            </a:pPr>
            <a:r>
              <a:rPr lang="en-US" dirty="0"/>
              <a:t>Policy Expression Languages</a:t>
            </a:r>
          </a:p>
          <a:p>
            <a:pPr>
              <a:defRPr/>
            </a:pPr>
            <a:r>
              <a:rPr lang="en-US" dirty="0"/>
              <a:t>Limits on Secure and Precise Mechanisms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4C701E45-2A8C-FE4E-90E5-E49C6530E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0263" y="273526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A1D8232-8FC1-634D-BB1C-877CBD682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E21B9ED-2F2B-6348-BE56-DAA4CC701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5C4D2BB-240D-6B4E-9E89-C2B5C4C9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82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877B103F-A9E3-5247-962D-EDC654310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Example: Ponder</a:t>
            </a: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F538BF2A-F908-AF4C-A3D1-1956BDD1ED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Security and management policy specification language</a:t>
            </a:r>
          </a:p>
          <a:p>
            <a:pPr>
              <a:defRPr/>
            </a:pPr>
            <a:r>
              <a:rPr lang="en-US" dirty="0"/>
              <a:t>Handles many types of policies</a:t>
            </a:r>
          </a:p>
          <a:p>
            <a:pPr lvl="1">
              <a:defRPr/>
            </a:pPr>
            <a:r>
              <a:rPr lang="en-US" dirty="0"/>
              <a:t>Authorization policies</a:t>
            </a:r>
          </a:p>
          <a:p>
            <a:pPr lvl="1">
              <a:defRPr/>
            </a:pPr>
            <a:r>
              <a:rPr lang="en-US" dirty="0"/>
              <a:t>Delegation policies</a:t>
            </a:r>
          </a:p>
          <a:p>
            <a:pPr lvl="1">
              <a:defRPr/>
            </a:pPr>
            <a:r>
              <a:rPr lang="en-US" dirty="0"/>
              <a:t>Information filtering policies</a:t>
            </a:r>
          </a:p>
          <a:p>
            <a:pPr lvl="1">
              <a:defRPr/>
            </a:pPr>
            <a:r>
              <a:rPr lang="en-US" dirty="0"/>
              <a:t>Obligation policies</a:t>
            </a:r>
          </a:p>
          <a:p>
            <a:pPr lvl="1">
              <a:defRPr/>
            </a:pPr>
            <a:r>
              <a:rPr lang="en-US" dirty="0"/>
              <a:t>Refrain policies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38C5552-D352-D748-B4EF-5B9C48B16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71D7D05-6FAD-D847-A6DD-432F1FB30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74FE093-8F66-F34A-91BE-B42EB2724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302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0BA1-E8BD-1944-86B8-9E86F14B8FDD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Entities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C8559-3017-5646-BFAB-23C98D5F223D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Organized into hierarchical domains</a:t>
            </a:r>
          </a:p>
          <a:p>
            <a:pPr>
              <a:defRPr/>
            </a:pPr>
            <a:r>
              <a:rPr lang="en-US" dirty="0"/>
              <a:t>Network administrators</a:t>
            </a:r>
          </a:p>
          <a:p>
            <a:pPr lvl="1">
              <a:defRPr/>
            </a:pPr>
            <a:r>
              <a:rPr lang="en-US" i="1" dirty="0"/>
              <a:t>Domain</a:t>
            </a:r>
            <a:r>
              <a:rPr lang="en-US" dirty="0"/>
              <a:t> is /</a:t>
            </a:r>
            <a:r>
              <a:rPr lang="en-US" dirty="0" err="1"/>
              <a:t>NetAdmins</a:t>
            </a:r>
            <a:endParaRPr lang="en-US" dirty="0"/>
          </a:p>
          <a:p>
            <a:pPr lvl="1">
              <a:defRPr/>
            </a:pPr>
            <a:r>
              <a:rPr lang="en-US" dirty="0"/>
              <a:t>Subdomain for net admin trainees is</a:t>
            </a:r>
          </a:p>
          <a:p>
            <a:pPr lvl="1">
              <a:defRPr/>
            </a:pPr>
            <a:r>
              <a:rPr lang="en-US" dirty="0"/>
              <a:t>/</a:t>
            </a:r>
            <a:r>
              <a:rPr lang="en-US" dirty="0" err="1"/>
              <a:t>NetAdmins</a:t>
            </a:r>
            <a:r>
              <a:rPr lang="en-US" dirty="0"/>
              <a:t>/Trainees</a:t>
            </a:r>
          </a:p>
          <a:p>
            <a:pPr>
              <a:defRPr/>
            </a:pPr>
            <a:r>
              <a:rPr lang="en-US" dirty="0"/>
              <a:t>Routers in LAN</a:t>
            </a:r>
          </a:p>
          <a:p>
            <a:pPr lvl="1">
              <a:defRPr/>
            </a:pPr>
            <a:r>
              <a:rPr lang="en-US" dirty="0"/>
              <a:t>Domain is /</a:t>
            </a:r>
            <a:r>
              <a:rPr lang="en-US" dirty="0" err="1"/>
              <a:t>localnet</a:t>
            </a:r>
            <a:endParaRPr lang="en-US" dirty="0"/>
          </a:p>
          <a:p>
            <a:pPr lvl="1">
              <a:defRPr/>
            </a:pPr>
            <a:r>
              <a:rPr lang="en-US" dirty="0"/>
              <a:t>Subdomain that is a </a:t>
            </a:r>
            <a:r>
              <a:rPr lang="en-US" dirty="0" err="1"/>
              <a:t>testbed</a:t>
            </a:r>
            <a:r>
              <a:rPr lang="en-US" dirty="0"/>
              <a:t> for routers is</a:t>
            </a:r>
          </a:p>
          <a:p>
            <a:pPr lvl="1">
              <a:defRPr/>
            </a:pPr>
            <a:r>
              <a:rPr lang="en-US" dirty="0"/>
              <a:t>/</a:t>
            </a:r>
            <a:r>
              <a:rPr lang="en-US" dirty="0" err="1"/>
              <a:t>localnet</a:t>
            </a:r>
            <a:r>
              <a:rPr lang="en-US" dirty="0"/>
              <a:t>/</a:t>
            </a:r>
            <a:r>
              <a:rPr lang="en-US" dirty="0" err="1"/>
              <a:t>testbed</a:t>
            </a:r>
            <a:r>
              <a:rPr lang="en-US" dirty="0"/>
              <a:t>/routers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552A466F-A367-8B4D-8C55-05F371F4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11804A3-A6EC-1042-A8B5-294DF5EE1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3A5474C-AECC-4845-9269-D8BFA8EE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86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89066-87EB-6349-97BA-CA69FBEAB286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Authorization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B391E-F1F0-A740-80D9-A988F20C2645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Allowed actions: </a:t>
            </a:r>
            <a:r>
              <a:rPr lang="en-US" dirty="0" err="1"/>
              <a:t>netadmins</a:t>
            </a:r>
            <a:r>
              <a:rPr lang="en-US" dirty="0"/>
              <a:t> can enable, disable, reconfigure, view configuration of routers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2000" b="1" dirty="0" err="1">
                <a:latin typeface="Courier"/>
                <a:cs typeface="Courier"/>
              </a:rPr>
              <a:t>inst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b="1" dirty="0" err="1">
                <a:latin typeface="Courier"/>
                <a:cs typeface="Courier"/>
              </a:rPr>
              <a:t>auth</a:t>
            </a:r>
            <a:r>
              <a:rPr lang="en-US" sz="2000" b="1" dirty="0">
                <a:latin typeface="Courier"/>
                <a:cs typeface="Courier"/>
              </a:rPr>
              <a:t>+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err="1">
                <a:latin typeface="Courier"/>
                <a:cs typeface="Courier"/>
              </a:rPr>
              <a:t>switchAdmin</a:t>
            </a:r>
            <a:r>
              <a:rPr lang="en-US" sz="2000" dirty="0">
                <a:latin typeface="Courier"/>
                <a:cs typeface="Courier"/>
              </a:rPr>
              <a:t> {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>
                <a:latin typeface="Courier"/>
                <a:cs typeface="Courier"/>
              </a:rPr>
              <a:t>subject</a:t>
            </a:r>
            <a:r>
              <a:rPr lang="en-US" sz="2000" dirty="0">
                <a:latin typeface="Courier"/>
                <a:cs typeface="Courier"/>
              </a:rPr>
              <a:t> /</a:t>
            </a:r>
            <a:r>
              <a:rPr lang="en-US" sz="2000" dirty="0" err="1">
                <a:latin typeface="Courier"/>
                <a:cs typeface="Courier"/>
              </a:rPr>
              <a:t>NetAdmins</a:t>
            </a:r>
            <a:r>
              <a:rPr lang="en-US" sz="2000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>
                <a:latin typeface="Courier"/>
                <a:cs typeface="Courier"/>
              </a:rPr>
              <a:t>target</a:t>
            </a:r>
            <a:r>
              <a:rPr lang="en-US" sz="2000" dirty="0">
                <a:latin typeface="Courier"/>
                <a:cs typeface="Courier"/>
              </a:rPr>
              <a:t>  /</a:t>
            </a:r>
            <a:r>
              <a:rPr lang="en-US" sz="2000" dirty="0" err="1">
                <a:latin typeface="Courier"/>
                <a:cs typeface="Courier"/>
              </a:rPr>
              <a:t>localnetwork</a:t>
            </a:r>
            <a:r>
              <a:rPr lang="en-US" sz="2000" dirty="0">
                <a:latin typeface="Courier"/>
                <a:cs typeface="Courier"/>
              </a:rPr>
              <a:t>/routers;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>
                <a:latin typeface="Courier"/>
                <a:cs typeface="Courier"/>
              </a:rPr>
              <a:t>action</a:t>
            </a:r>
            <a:r>
              <a:rPr lang="en-US" sz="2000" dirty="0">
                <a:latin typeface="Courier"/>
                <a:cs typeface="Courier"/>
              </a:rPr>
              <a:t>  enable(), disable(), </a:t>
            </a:r>
            <a:r>
              <a:rPr lang="en-US" sz="2000" dirty="0" err="1">
                <a:latin typeface="Courier"/>
                <a:cs typeface="Courier"/>
              </a:rPr>
              <a:t>reconfig</a:t>
            </a:r>
            <a:r>
              <a:rPr lang="en-US" sz="2000" dirty="0">
                <a:latin typeface="Courier"/>
                <a:cs typeface="Courier"/>
              </a:rPr>
              <a:t>(), </a:t>
            </a:r>
            <a:r>
              <a:rPr lang="en-US" sz="2000" dirty="0" err="1">
                <a:latin typeface="Courier"/>
                <a:cs typeface="Courier"/>
              </a:rPr>
              <a:t>dumpconfig</a:t>
            </a:r>
            <a:r>
              <a:rPr lang="en-US" sz="20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9EA3834F-A09D-AD46-91BF-6C444AA37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A9908C8-9919-CC40-9684-94F0AC769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676B2C6-977E-3E4A-A685-F423DD65D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2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A31D-6D66-BD4A-B817-458766782EAE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Authorization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F6F8C-80D5-B943-A19B-6375C4F8A53D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Disallowed actions: trainees cannot test performance between 8AM and 5PM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2200" b="1" dirty="0" err="1">
                <a:latin typeface="Courier"/>
                <a:cs typeface="Courier"/>
              </a:rPr>
              <a:t>inst</a:t>
            </a:r>
            <a:r>
              <a:rPr lang="en-US" sz="2200" b="1" dirty="0">
                <a:latin typeface="Courier"/>
                <a:cs typeface="Courier"/>
              </a:rPr>
              <a:t> </a:t>
            </a:r>
            <a:r>
              <a:rPr lang="en-US" sz="2200" b="1" dirty="0" err="1">
                <a:latin typeface="Courier"/>
                <a:cs typeface="Courier"/>
              </a:rPr>
              <a:t>auth</a:t>
            </a:r>
            <a:r>
              <a:rPr lang="en-US" sz="2200" b="1" dirty="0">
                <a:latin typeface="Courier"/>
                <a:cs typeface="Courier"/>
              </a:rPr>
              <a:t>- </a:t>
            </a:r>
            <a:r>
              <a:rPr lang="en-US" sz="2200" dirty="0" err="1">
                <a:latin typeface="Courier"/>
                <a:cs typeface="Courier"/>
              </a:rPr>
              <a:t>testOps</a:t>
            </a:r>
            <a:r>
              <a:rPr lang="en-US" sz="2200" dirty="0">
                <a:latin typeface="Courier"/>
                <a:cs typeface="Courier"/>
              </a:rPr>
              <a:t> {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subject</a:t>
            </a:r>
            <a:r>
              <a:rPr lang="en-US" sz="2200" dirty="0">
                <a:latin typeface="Courier"/>
                <a:cs typeface="Courier"/>
              </a:rPr>
              <a:t> /</a:t>
            </a:r>
            <a:r>
              <a:rPr lang="en-US" sz="2200" dirty="0" err="1">
                <a:latin typeface="Courier"/>
                <a:cs typeface="Courier"/>
              </a:rPr>
              <a:t>NetEngineers</a:t>
            </a:r>
            <a:r>
              <a:rPr lang="en-US" sz="2200" dirty="0">
                <a:latin typeface="Courier"/>
                <a:cs typeface="Courier"/>
              </a:rPr>
              <a:t>/trainees;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target</a:t>
            </a:r>
            <a:r>
              <a:rPr lang="en-US" sz="2200" dirty="0">
                <a:latin typeface="Courier"/>
                <a:cs typeface="Courier"/>
              </a:rPr>
              <a:t>  /</a:t>
            </a:r>
            <a:r>
              <a:rPr lang="en-US" sz="2200" dirty="0" err="1">
                <a:latin typeface="Courier"/>
                <a:cs typeface="Courier"/>
              </a:rPr>
              <a:t>localnetwork</a:t>
            </a:r>
            <a:r>
              <a:rPr lang="en-US" sz="2200" dirty="0">
                <a:latin typeface="Courier"/>
                <a:cs typeface="Courier"/>
              </a:rPr>
              <a:t>/routers;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action</a:t>
            </a:r>
            <a:r>
              <a:rPr lang="en-US" sz="2200" dirty="0">
                <a:latin typeface="Courier"/>
                <a:cs typeface="Courier"/>
              </a:rPr>
              <a:t>  </a:t>
            </a:r>
            <a:r>
              <a:rPr lang="en-US" sz="2200" dirty="0" err="1">
                <a:latin typeface="Courier"/>
                <a:cs typeface="Courier"/>
              </a:rPr>
              <a:t>testperformance</a:t>
            </a:r>
            <a:r>
              <a:rPr lang="en-US" sz="22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when</a:t>
            </a: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dirty="0" err="1">
                <a:latin typeface="Courier"/>
                <a:cs typeface="Courier"/>
              </a:rPr>
              <a:t>Time.between</a:t>
            </a:r>
            <a:r>
              <a:rPr lang="en-US" sz="2200" dirty="0">
                <a:latin typeface="Courier"/>
                <a:cs typeface="Courier"/>
              </a:rPr>
              <a:t>("0800", "1700");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}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B15C640-A2B0-EE4F-A614-F9AAAB31A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48895ECC-119A-3E43-9228-4B565A5EC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C0B04B9F-14CB-C340-9C26-7412EEE2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105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B1175-E57D-0747-A261-E391BD8977B3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Delegation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0D16D-411B-2644-9E65-B60E8FB05C8B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Delegated rights: net admins delegate to net engineers the right to enable, disable, reconfigure routers on the router </a:t>
            </a:r>
            <a:r>
              <a:rPr lang="en-US" dirty="0" err="1"/>
              <a:t>testbed</a:t>
            </a:r>
            <a:endParaRPr lang="en-US" dirty="0"/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2000" b="1" dirty="0" err="1">
                <a:latin typeface="Courier"/>
                <a:cs typeface="Courier"/>
              </a:rPr>
              <a:t>inst</a:t>
            </a:r>
            <a:r>
              <a:rPr lang="en-US" sz="2000" b="1" dirty="0">
                <a:latin typeface="Courier"/>
                <a:cs typeface="Courier"/>
              </a:rPr>
              <a:t> </a:t>
            </a:r>
            <a:r>
              <a:rPr lang="en-US" sz="2000" b="1" dirty="0" err="1">
                <a:latin typeface="Courier"/>
                <a:cs typeface="Courier"/>
              </a:rPr>
              <a:t>deleg</a:t>
            </a:r>
            <a:r>
              <a:rPr lang="en-US" sz="2000" b="1" dirty="0">
                <a:latin typeface="Courier"/>
                <a:cs typeface="Courier"/>
              </a:rPr>
              <a:t>+ </a:t>
            </a:r>
            <a:r>
              <a:rPr lang="en-US" sz="2000" dirty="0">
                <a:latin typeface="Courier"/>
                <a:cs typeface="Courier"/>
              </a:rPr>
              <a:t>(</a:t>
            </a:r>
            <a:r>
              <a:rPr lang="en-US" sz="2000" dirty="0" err="1">
                <a:latin typeface="Courier"/>
                <a:cs typeface="Courier"/>
              </a:rPr>
              <a:t>switchAdmin</a:t>
            </a:r>
            <a:r>
              <a:rPr lang="en-US" sz="2000" dirty="0">
                <a:latin typeface="Courier"/>
                <a:cs typeface="Courier"/>
              </a:rPr>
              <a:t>) </a:t>
            </a:r>
            <a:r>
              <a:rPr lang="en-US" sz="2000" dirty="0" err="1">
                <a:latin typeface="Courier"/>
                <a:cs typeface="Courier"/>
              </a:rPr>
              <a:t>delegSwitchAdmin</a:t>
            </a:r>
            <a:r>
              <a:rPr lang="en-US" sz="2000" dirty="0">
                <a:latin typeface="Courier"/>
                <a:cs typeface="Courier"/>
              </a:rPr>
              <a:t> {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b="1" dirty="0">
                <a:latin typeface="Courier"/>
                <a:cs typeface="Courier"/>
              </a:rPr>
              <a:t>grantee</a:t>
            </a:r>
            <a:r>
              <a:rPr lang="en-US" sz="2000" dirty="0">
                <a:latin typeface="Courier"/>
                <a:cs typeface="Courier"/>
              </a:rPr>
              <a:t>  /</a:t>
            </a:r>
            <a:r>
              <a:rPr lang="en-US" sz="2000" dirty="0" err="1">
                <a:latin typeface="Courier"/>
                <a:cs typeface="Courier"/>
              </a:rPr>
              <a:t>NetEngineers</a:t>
            </a:r>
            <a:r>
              <a:rPr lang="en-US" sz="2000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b="1" dirty="0">
                <a:latin typeface="Courier"/>
                <a:cs typeface="Courier"/>
              </a:rPr>
              <a:t>target</a:t>
            </a:r>
            <a:r>
              <a:rPr lang="en-US" sz="2000" dirty="0">
                <a:latin typeface="Courier"/>
                <a:cs typeface="Courier"/>
              </a:rPr>
              <a:t>   /</a:t>
            </a:r>
            <a:r>
              <a:rPr lang="en-US" sz="2000" dirty="0" err="1">
                <a:latin typeface="Courier"/>
                <a:cs typeface="Courier"/>
              </a:rPr>
              <a:t>localnetwork</a:t>
            </a:r>
            <a:r>
              <a:rPr lang="en-US" sz="2000" dirty="0">
                <a:latin typeface="Courier"/>
                <a:cs typeface="Courier"/>
              </a:rPr>
              <a:t>/</a:t>
            </a:r>
            <a:r>
              <a:rPr lang="en-US" sz="2000" dirty="0" err="1">
                <a:latin typeface="Courier"/>
                <a:cs typeface="Courier"/>
              </a:rPr>
              <a:t>testNetwork</a:t>
            </a:r>
            <a:r>
              <a:rPr lang="en-US" sz="2000" dirty="0">
                <a:latin typeface="Courier"/>
                <a:cs typeface="Courier"/>
              </a:rPr>
              <a:t>/routers;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b="1" dirty="0">
                <a:latin typeface="Courier"/>
                <a:cs typeface="Courier"/>
              </a:rPr>
              <a:t>action</a:t>
            </a:r>
            <a:r>
              <a:rPr lang="en-US" sz="2000" dirty="0">
                <a:latin typeface="Courier"/>
                <a:cs typeface="Courier"/>
              </a:rPr>
              <a:t>   enable(), disable(), </a:t>
            </a:r>
            <a:r>
              <a:rPr lang="en-US" sz="2000" dirty="0" err="1">
                <a:latin typeface="Courier"/>
                <a:cs typeface="Courier"/>
              </a:rPr>
              <a:t>reconfig</a:t>
            </a:r>
            <a:r>
              <a:rPr lang="en-US" sz="20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b="1" dirty="0">
                <a:latin typeface="Courier"/>
                <a:cs typeface="Courier"/>
              </a:rPr>
              <a:t>valid</a:t>
            </a:r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dirty="0" err="1">
                <a:latin typeface="Courier"/>
                <a:cs typeface="Courier"/>
              </a:rPr>
              <a:t>Time.duration</a:t>
            </a:r>
            <a:r>
              <a:rPr lang="en-US" sz="2000" dirty="0">
                <a:latin typeface="Courier"/>
                <a:cs typeface="Courier"/>
              </a:rPr>
              <a:t>(8);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40E80B3-3A80-4249-B079-46A61C1B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5E95AD6-ADB6-D64C-8CED-DFDE78D13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AFB449B-D59D-434B-A425-8CAA6F3D4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15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52328-B2A2-7549-8FA6-F1E600317C1A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Information Filtering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3C829-E4DD-9341-9E69-7C609526F4EF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Control information flow: net admins can dump everything from routers between 8PM and 5AM, and </a:t>
            </a:r>
            <a:r>
              <a:rPr lang="en-US" dirty="0" err="1"/>
              <a:t>config</a:t>
            </a:r>
            <a:r>
              <a:rPr lang="en-US" dirty="0"/>
              <a:t> info anytime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2000" b="1" dirty="0" err="1">
                <a:latin typeface="Courier"/>
                <a:cs typeface="Courier"/>
              </a:rPr>
              <a:t>inst</a:t>
            </a:r>
            <a:r>
              <a:rPr lang="en-US" sz="2000" b="1" dirty="0">
                <a:latin typeface="Courier"/>
                <a:cs typeface="Courier"/>
              </a:rPr>
              <a:t> </a:t>
            </a:r>
            <a:r>
              <a:rPr lang="en-US" sz="2000" b="1" dirty="0" err="1">
                <a:latin typeface="Courier"/>
                <a:cs typeface="Courier"/>
              </a:rPr>
              <a:t>auth</a:t>
            </a:r>
            <a:r>
              <a:rPr lang="en-US" sz="2000" b="1" dirty="0">
                <a:latin typeface="Courier"/>
                <a:cs typeface="Courier"/>
              </a:rPr>
              <a:t>+ </a:t>
            </a:r>
            <a:r>
              <a:rPr lang="en-US" sz="2000" dirty="0" err="1">
                <a:latin typeface="Courier"/>
                <a:cs typeface="Courier"/>
              </a:rPr>
              <a:t>switchOpsFilter</a:t>
            </a:r>
            <a:r>
              <a:rPr lang="en-US" sz="2000" dirty="0">
                <a:latin typeface="Courier"/>
                <a:cs typeface="Courier"/>
              </a:rPr>
              <a:t> {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b="1" dirty="0">
                <a:latin typeface="Courier"/>
                <a:cs typeface="Courier"/>
              </a:rPr>
              <a:t>subject</a:t>
            </a:r>
            <a:r>
              <a:rPr lang="en-US" sz="2000" dirty="0">
                <a:latin typeface="Courier"/>
                <a:cs typeface="Courier"/>
              </a:rPr>
              <a:t>  /</a:t>
            </a:r>
            <a:r>
              <a:rPr lang="en-US" sz="2000" dirty="0" err="1">
                <a:latin typeface="Courier"/>
                <a:cs typeface="Courier"/>
              </a:rPr>
              <a:t>NetAdmins</a:t>
            </a:r>
            <a:r>
              <a:rPr lang="en-US" sz="2000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b="1" dirty="0">
                <a:latin typeface="Courier"/>
                <a:cs typeface="Courier"/>
              </a:rPr>
              <a:t>target</a:t>
            </a:r>
            <a:r>
              <a:rPr lang="en-US" sz="2000" dirty="0">
                <a:latin typeface="Courier"/>
                <a:cs typeface="Courier"/>
              </a:rPr>
              <a:t>   /</a:t>
            </a:r>
            <a:r>
              <a:rPr lang="en-US" sz="2000" dirty="0" err="1">
                <a:latin typeface="Courier"/>
                <a:cs typeface="Courier"/>
              </a:rPr>
              <a:t>localnetwork</a:t>
            </a:r>
            <a:r>
              <a:rPr lang="en-US" sz="2000" dirty="0">
                <a:latin typeface="Courier"/>
                <a:cs typeface="Courier"/>
              </a:rPr>
              <a:t>/routers;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    </a:t>
            </a:r>
            <a:r>
              <a:rPr lang="en-US" sz="2000" b="1" dirty="0">
                <a:latin typeface="Courier"/>
                <a:cs typeface="Courier"/>
              </a:rPr>
              <a:t>action</a:t>
            </a:r>
            <a:r>
              <a:rPr lang="en-US" sz="2000" dirty="0">
                <a:latin typeface="Courier"/>
                <a:cs typeface="Courier"/>
              </a:rPr>
              <a:t>   </a:t>
            </a:r>
            <a:r>
              <a:rPr lang="en-US" sz="2000" dirty="0" err="1">
                <a:latin typeface="Courier"/>
                <a:cs typeface="Courier"/>
              </a:rPr>
              <a:t>dumpconfig</a:t>
            </a:r>
            <a:r>
              <a:rPr lang="en-US" sz="2000" dirty="0">
                <a:latin typeface="Courier"/>
                <a:cs typeface="Courier"/>
              </a:rPr>
              <a:t>(what)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             { </a:t>
            </a:r>
            <a:r>
              <a:rPr lang="en-US" sz="2000" b="1" dirty="0">
                <a:latin typeface="Courier"/>
                <a:cs typeface="Courier"/>
              </a:rPr>
              <a:t>in</a:t>
            </a:r>
            <a:r>
              <a:rPr lang="en-US" sz="2000" dirty="0">
                <a:latin typeface="Courier"/>
                <a:cs typeface="Courier"/>
              </a:rPr>
              <a:t> partial = "</a:t>
            </a:r>
            <a:r>
              <a:rPr lang="en-US" sz="2000" dirty="0" err="1">
                <a:latin typeface="Courier"/>
                <a:cs typeface="Courier"/>
              </a:rPr>
              <a:t>config</a:t>
            </a:r>
            <a:r>
              <a:rPr lang="en-US" sz="2000" dirty="0">
                <a:latin typeface="Courier"/>
                <a:cs typeface="Courier"/>
              </a:rPr>
              <a:t>"; }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		</a:t>
            </a:r>
            <a:r>
              <a:rPr lang="en-US" sz="2000" b="1" dirty="0">
                <a:latin typeface="Courier"/>
                <a:cs typeface="Courier"/>
              </a:rPr>
              <a:t>if</a:t>
            </a:r>
            <a:r>
              <a:rPr lang="en-US" sz="2000" dirty="0">
                <a:latin typeface="Courier"/>
                <a:cs typeface="Courier"/>
              </a:rPr>
              <a:t> (</a:t>
            </a:r>
            <a:r>
              <a:rPr lang="en-US" sz="2000" dirty="0" err="1">
                <a:latin typeface="Courier"/>
                <a:cs typeface="Courier"/>
              </a:rPr>
              <a:t>Time.between</a:t>
            </a:r>
            <a:r>
              <a:rPr lang="en-US" sz="2000" dirty="0">
                <a:latin typeface="Courier"/>
                <a:cs typeface="Courier"/>
              </a:rPr>
              <a:t>("2000", "0500")){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			</a:t>
            </a:r>
            <a:r>
              <a:rPr lang="en-US" sz="2000" b="1" dirty="0">
                <a:latin typeface="Courier"/>
                <a:cs typeface="Courier"/>
              </a:rPr>
              <a:t>in</a:t>
            </a:r>
            <a:r>
              <a:rPr lang="en-US" sz="2000" dirty="0">
                <a:latin typeface="Courier"/>
                <a:cs typeface="Courier"/>
              </a:rPr>
              <a:t> partial = "all"; }</a:t>
            </a:r>
          </a:p>
          <a:p>
            <a:pPr marL="0" indent="0">
              <a:buNone/>
              <a:defRPr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104BA2D-C732-AF46-B4D3-8FA2F910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46042A38-E51C-884B-8B4C-483EB65AB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A3D02F0-C2BB-EA4B-8C9E-097E9CBE8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403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6A494-E792-CC4B-A79D-58E52AF1C8A5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Refrain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C15B-192E-5C44-98CE-DB731174130B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Like authorization denial policies, but enforced by the </a:t>
            </a:r>
            <a:r>
              <a:rPr lang="en-US" i="1" dirty="0"/>
              <a:t>subjects</a:t>
            </a:r>
            <a:r>
              <a:rPr lang="en-US" dirty="0"/>
              <a:t>: net engineers cannot send test results to net developers while testing in progress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2200" b="1" dirty="0" err="1">
                <a:latin typeface="Courier"/>
                <a:cs typeface="Courier"/>
              </a:rPr>
              <a:t>inst</a:t>
            </a:r>
            <a:r>
              <a:rPr lang="en-US" sz="2200" b="1" dirty="0">
                <a:latin typeface="Courier"/>
                <a:cs typeface="Courier"/>
              </a:rPr>
              <a:t> refrain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err="1">
                <a:latin typeface="Courier"/>
                <a:cs typeface="Courier"/>
              </a:rPr>
              <a:t>testSwitchOps</a:t>
            </a:r>
            <a:r>
              <a:rPr lang="en-US" sz="2200" dirty="0">
                <a:latin typeface="Courier"/>
                <a:cs typeface="Courier"/>
              </a:rPr>
              <a:t> {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subject</a:t>
            </a:r>
            <a:r>
              <a:rPr lang="en-US" sz="2200" dirty="0">
                <a:latin typeface="Courier"/>
                <a:cs typeface="Courier"/>
              </a:rPr>
              <a:t>  s=/</a:t>
            </a:r>
            <a:r>
              <a:rPr lang="en-US" sz="2200" dirty="0" err="1">
                <a:latin typeface="Courier"/>
                <a:cs typeface="Courier"/>
              </a:rPr>
              <a:t>NetEngineers</a:t>
            </a:r>
            <a:r>
              <a:rPr lang="en-US" sz="2200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target</a:t>
            </a:r>
            <a:r>
              <a:rPr lang="en-US" sz="2200" dirty="0">
                <a:latin typeface="Courier"/>
                <a:cs typeface="Courier"/>
              </a:rPr>
              <a:t>   /</a:t>
            </a:r>
            <a:r>
              <a:rPr lang="en-US" sz="2200" dirty="0" err="1">
                <a:latin typeface="Courier"/>
                <a:cs typeface="Courier"/>
              </a:rPr>
              <a:t>NetDevelopers</a:t>
            </a:r>
            <a:r>
              <a:rPr lang="en-US" sz="2200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action</a:t>
            </a:r>
            <a:r>
              <a:rPr lang="en-US" sz="2200" dirty="0">
                <a:latin typeface="Courier"/>
                <a:cs typeface="Courier"/>
              </a:rPr>
              <a:t>   </a:t>
            </a:r>
            <a:r>
              <a:rPr lang="en-US" sz="2200" dirty="0" err="1">
                <a:latin typeface="Courier"/>
                <a:cs typeface="Courier"/>
              </a:rPr>
              <a:t>sendTestResults</a:t>
            </a:r>
            <a:r>
              <a:rPr lang="en-US" sz="22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when</a:t>
            </a:r>
            <a:r>
              <a:rPr lang="en-US" sz="2200" dirty="0">
                <a:latin typeface="Courier"/>
                <a:cs typeface="Courier"/>
              </a:rPr>
              <a:t>	 </a:t>
            </a:r>
            <a:r>
              <a:rPr lang="en-US" sz="2200" dirty="0" err="1">
                <a:latin typeface="Courier"/>
                <a:cs typeface="Courier"/>
              </a:rPr>
              <a:t>s.teststate</a:t>
            </a:r>
            <a:r>
              <a:rPr lang="en-US" sz="2200" dirty="0">
                <a:latin typeface="Courier"/>
                <a:cs typeface="Courier"/>
              </a:rPr>
              <a:t>="in progress"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583C350D-F25F-9141-AEAD-704252693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34AB929-0C76-CA4E-9807-C31000D09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0CAF3D6-5553-1E43-9486-09B5CB97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1723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DA62A-47F1-8040-A0A9-EFE6651E4DA5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Obligation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5D411-FE4E-A34E-94DA-D78F8ACA76D7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Must take actions when events occur: on 3</a:t>
            </a:r>
            <a:r>
              <a:rPr lang="en-US" baseline="30000" dirty="0"/>
              <a:t>rd</a:t>
            </a:r>
            <a:r>
              <a:rPr lang="en-US" dirty="0"/>
              <a:t> login failure, net security admins will disable account and log event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2200" b="1" dirty="0" err="1">
                <a:latin typeface="Courier"/>
                <a:cs typeface="Courier"/>
              </a:rPr>
              <a:t>inst</a:t>
            </a:r>
            <a:r>
              <a:rPr lang="en-US" sz="2200" b="1" dirty="0">
                <a:latin typeface="Courier"/>
                <a:cs typeface="Courier"/>
              </a:rPr>
              <a:t> </a:t>
            </a:r>
            <a:r>
              <a:rPr lang="en-US" sz="2200" b="1" dirty="0" err="1">
                <a:latin typeface="Courier"/>
                <a:cs typeface="Courier"/>
              </a:rPr>
              <a:t>oblig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err="1">
                <a:latin typeface="Courier"/>
                <a:cs typeface="Courier"/>
              </a:rPr>
              <a:t>loginFailure</a:t>
            </a:r>
            <a:r>
              <a:rPr lang="en-US" sz="2200" dirty="0">
                <a:latin typeface="Courier"/>
                <a:cs typeface="Courier"/>
              </a:rPr>
              <a:t> {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on</a:t>
            </a:r>
            <a:r>
              <a:rPr lang="en-US" sz="2200" dirty="0">
                <a:latin typeface="Courier"/>
                <a:cs typeface="Courier"/>
              </a:rPr>
              <a:t>       </a:t>
            </a:r>
            <a:r>
              <a:rPr lang="en-US" sz="2200" dirty="0" err="1">
                <a:latin typeface="Courier"/>
                <a:cs typeface="Courier"/>
              </a:rPr>
              <a:t>loginfail</a:t>
            </a:r>
            <a:r>
              <a:rPr lang="en-US" sz="2200" dirty="0">
                <a:latin typeface="Courier"/>
                <a:cs typeface="Courier"/>
              </a:rPr>
              <a:t>(</a:t>
            </a:r>
            <a:r>
              <a:rPr lang="en-US" sz="2200" dirty="0" err="1">
                <a:latin typeface="Courier"/>
                <a:cs typeface="Courier"/>
              </a:rPr>
              <a:t>userid</a:t>
            </a:r>
            <a:r>
              <a:rPr lang="en-US" sz="2200" dirty="0">
                <a:latin typeface="Courier"/>
                <a:cs typeface="Courier"/>
              </a:rPr>
              <a:t>, 3);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subject</a:t>
            </a:r>
            <a:r>
              <a:rPr lang="en-US" sz="2200" dirty="0">
                <a:latin typeface="Courier"/>
                <a:cs typeface="Courier"/>
              </a:rPr>
              <a:t>  s=/</a:t>
            </a:r>
            <a:r>
              <a:rPr lang="en-US" sz="2200" dirty="0" err="1">
                <a:latin typeface="Courier"/>
                <a:cs typeface="Courier"/>
              </a:rPr>
              <a:t>NetAdmins</a:t>
            </a:r>
            <a:r>
              <a:rPr lang="en-US" sz="2200" dirty="0">
                <a:latin typeface="Courier"/>
                <a:cs typeface="Courier"/>
              </a:rPr>
              <a:t>/</a:t>
            </a:r>
            <a:r>
              <a:rPr lang="en-US" sz="2200" dirty="0" err="1">
                <a:latin typeface="Courier"/>
                <a:cs typeface="Courier"/>
              </a:rPr>
              <a:t>SecAdmins</a:t>
            </a:r>
            <a:r>
              <a:rPr lang="en-US" sz="2200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target</a:t>
            </a:r>
            <a:r>
              <a:rPr lang="en-US" sz="2200" dirty="0">
                <a:latin typeface="Courier"/>
                <a:cs typeface="Courier"/>
              </a:rPr>
              <a:t>   t=/</a:t>
            </a:r>
            <a:r>
              <a:rPr lang="en-US" sz="2200" dirty="0" err="1">
                <a:latin typeface="Courier"/>
                <a:cs typeface="Courier"/>
              </a:rPr>
              <a:t>NetAdmins</a:t>
            </a:r>
            <a:r>
              <a:rPr lang="en-US" sz="2200" dirty="0">
                <a:latin typeface="Courier"/>
                <a:cs typeface="Courier"/>
              </a:rPr>
              <a:t>/users ^ (</a:t>
            </a:r>
            <a:r>
              <a:rPr lang="en-US" sz="2200" dirty="0" err="1">
                <a:latin typeface="Courier"/>
                <a:cs typeface="Courier"/>
              </a:rPr>
              <a:t>userid</a:t>
            </a:r>
            <a:r>
              <a:rPr lang="en-US" sz="2200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do</a:t>
            </a:r>
            <a:r>
              <a:rPr lang="en-US" sz="2200" dirty="0">
                <a:latin typeface="Courier"/>
                <a:cs typeface="Courier"/>
              </a:rPr>
              <a:t>       </a:t>
            </a:r>
            <a:r>
              <a:rPr lang="en-US" sz="2200" dirty="0" err="1">
                <a:latin typeface="Courier"/>
                <a:cs typeface="Courier"/>
              </a:rPr>
              <a:t>t.disable</a:t>
            </a:r>
            <a:r>
              <a:rPr lang="en-US" sz="2200" dirty="0">
                <a:latin typeface="Courier"/>
                <a:cs typeface="Courier"/>
              </a:rPr>
              <a:t>() -&gt; </a:t>
            </a:r>
            <a:r>
              <a:rPr lang="en-US" sz="2200" dirty="0" err="1">
                <a:latin typeface="Courier"/>
                <a:cs typeface="Courier"/>
              </a:rPr>
              <a:t>s.log</a:t>
            </a:r>
            <a:r>
              <a:rPr lang="en-US" sz="2200" dirty="0">
                <a:latin typeface="Courier"/>
                <a:cs typeface="Courier"/>
              </a:rPr>
              <a:t>(</a:t>
            </a:r>
            <a:r>
              <a:rPr lang="en-US" sz="2200" dirty="0" err="1">
                <a:latin typeface="Courier"/>
                <a:cs typeface="Courier"/>
              </a:rPr>
              <a:t>userid</a:t>
            </a:r>
            <a:r>
              <a:rPr lang="en-US" sz="2200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E2B75A6-B802-D946-AFEB-CAC6F8EFB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711A1A7-F1E8-5D44-A88B-AACC2646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2064955-42FA-C849-8A8B-C0671A9A5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42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226BB-10D9-454B-844C-58189B7305D6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693FF-8A58-DF4D-8C6B-A6C95CA25579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Policy: separation of duty requires 2 different members of Accounting approve check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sz="2200" b="1" dirty="0" err="1">
                <a:latin typeface="Courier"/>
                <a:cs typeface="Courier"/>
              </a:rPr>
              <a:t>inst</a:t>
            </a:r>
            <a:r>
              <a:rPr lang="en-US" sz="2200" b="1" dirty="0">
                <a:latin typeface="Courier"/>
                <a:cs typeface="Courier"/>
              </a:rPr>
              <a:t> </a:t>
            </a:r>
            <a:r>
              <a:rPr lang="en-US" sz="2200" b="1" dirty="0" err="1">
                <a:latin typeface="Courier"/>
                <a:cs typeface="Courier"/>
              </a:rPr>
              <a:t>auth</a:t>
            </a:r>
            <a:r>
              <a:rPr lang="en-US" sz="2200" b="1" dirty="0">
                <a:latin typeface="Courier"/>
                <a:cs typeface="Courier"/>
              </a:rPr>
              <a:t>+ </a:t>
            </a:r>
            <a:r>
              <a:rPr lang="en-US" sz="2200" dirty="0" err="1">
                <a:latin typeface="Courier"/>
                <a:cs typeface="Courier"/>
              </a:rPr>
              <a:t>separationOfDuty</a:t>
            </a:r>
            <a:r>
              <a:rPr lang="en-US" sz="2200" dirty="0">
                <a:latin typeface="Courier"/>
                <a:cs typeface="Courier"/>
              </a:rPr>
              <a:t> {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subject</a:t>
            </a:r>
            <a:r>
              <a:rPr lang="en-US" sz="2200" dirty="0">
                <a:latin typeface="Courier"/>
                <a:cs typeface="Courier"/>
              </a:rPr>
              <a:t>  s=/Accountants;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target</a:t>
            </a:r>
            <a:r>
              <a:rPr lang="en-US" sz="2200" dirty="0">
                <a:latin typeface="Courier"/>
                <a:cs typeface="Courier"/>
              </a:rPr>
              <a:t>   t=checks;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action</a:t>
            </a:r>
            <a:r>
              <a:rPr lang="en-US" sz="2200" dirty="0">
                <a:latin typeface="Courier"/>
                <a:cs typeface="Courier"/>
              </a:rPr>
              <a:t>   approve(), issue();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b="1" dirty="0">
                <a:latin typeface="Courier"/>
                <a:cs typeface="Courier"/>
              </a:rPr>
              <a:t>when</a:t>
            </a:r>
            <a:r>
              <a:rPr lang="en-US" sz="2200" dirty="0">
                <a:latin typeface="Courier"/>
                <a:cs typeface="Courier"/>
              </a:rPr>
              <a:t>     </a:t>
            </a:r>
            <a:r>
              <a:rPr lang="en-US" sz="2200" dirty="0" err="1">
                <a:latin typeface="Courier"/>
                <a:cs typeface="Courier"/>
              </a:rPr>
              <a:t>s.id</a:t>
            </a:r>
            <a:r>
              <a:rPr lang="en-US" sz="2200" dirty="0">
                <a:latin typeface="Courier"/>
                <a:cs typeface="Courier"/>
              </a:rPr>
              <a:t> &lt;&gt; </a:t>
            </a:r>
            <a:r>
              <a:rPr lang="en-US" sz="2200" dirty="0" err="1">
                <a:latin typeface="Courier"/>
                <a:cs typeface="Courier"/>
              </a:rPr>
              <a:t>t.issuerid</a:t>
            </a:r>
            <a:r>
              <a:rPr lang="en-US" sz="2200" dirty="0">
                <a:latin typeface="Courier"/>
                <a:cs typeface="Courier"/>
              </a:rPr>
              <a:t>;</a:t>
            </a:r>
          </a:p>
          <a:p>
            <a:pPr marL="0" indent="0">
              <a:buNone/>
              <a:defRPr/>
            </a:pPr>
            <a:r>
              <a:rPr lang="en-US" sz="2200" dirty="0">
                <a:latin typeface="Courier"/>
                <a:cs typeface="Courier"/>
              </a:rPr>
              <a:t>}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BEBE461-DE50-0A4A-AF41-A078100F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3F487279-8AFE-9449-9ADD-68B084CD7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2FABB78-A2D3-A24D-A9B6-FA87DDDCE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8084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9102F64D-4906-7F47-99FF-706FA5C271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DTEL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8E3AF7BB-4007-164D-81D9-10880D3C9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Basis: access can be constrained by types</a:t>
            </a:r>
          </a:p>
          <a:p>
            <a:pPr>
              <a:defRPr/>
            </a:pPr>
            <a:r>
              <a:rPr lang="en-US"/>
              <a:t>Combines elements of low-level, high-level policy languages</a:t>
            </a:r>
          </a:p>
          <a:p>
            <a:pPr lvl="1">
              <a:defRPr/>
            </a:pPr>
            <a:r>
              <a:rPr lang="en-US"/>
              <a:t>Implementation-level constructs express constraints in terms of language types</a:t>
            </a:r>
          </a:p>
          <a:p>
            <a:pPr lvl="1">
              <a:defRPr/>
            </a:pPr>
            <a:r>
              <a:rPr lang="en-US"/>
              <a:t>Constructs do not express arguments or inputs to specific system commands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2E7D6793-3750-6E47-B7C1-EA99B39E2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109B8E2-3F67-9644-9774-9753ADF81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ED95CFF-56DC-ED4B-BAD8-3ED0395BD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69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DA77E828-7475-2A45-8688-07180BCCD3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Security Policy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0ED885A8-95ED-0C45-94DB-E5594632F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Policy partitions system states into: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Authorized (secure)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These are states the system can enter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Unauthorized (nonsecure)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If the system enters any of these states, it’s a security violation</a:t>
            </a:r>
          </a:p>
          <a:p>
            <a:pPr>
              <a:lnSpc>
                <a:spcPct val="90000"/>
              </a:lnSpc>
            </a:pPr>
            <a:r>
              <a:rPr lang="en-US" altLang="en-US"/>
              <a:t>Secure system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Starts in authorized state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Never enters unauthorized state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BF6A8E6-4599-7642-98ED-95F979693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81F0C6E-8255-1843-9A3F-93BC9CDD7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B86E215-B949-994B-AC33-D9906767D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1956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BB145F5A-E71D-2F4C-9C12-2AB14F365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Example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3E3BFC3E-CD43-1B42-9859-191A2D60D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Goal: users cannot write to system binaries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Subjects in administrative domain can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User must authenticate to enter that domain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Subjects belong to domains: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 err="1"/>
              <a:t>d_user</a:t>
            </a:r>
            <a:r>
              <a:rPr lang="en-US" dirty="0"/>
              <a:t>		ordinary users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 err="1"/>
              <a:t>d_admin</a:t>
            </a:r>
            <a:r>
              <a:rPr lang="en-US" dirty="0"/>
              <a:t>		administrative users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 err="1"/>
              <a:t>d_login</a:t>
            </a:r>
            <a:r>
              <a:rPr lang="en-US" dirty="0"/>
              <a:t>		for login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 err="1"/>
              <a:t>d_daemon</a:t>
            </a:r>
            <a:r>
              <a:rPr lang="en-US" dirty="0"/>
              <a:t>	system daemons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F33D8A8-BC1B-7947-A759-C040D76B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11C5D11-44DD-8440-94C6-D8A69B9B4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4C61B32-2E3E-AD44-B6A0-6E9EEE69B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2168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92D66593-E4B1-1343-9F4B-9E3BA8C70A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Types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C4100B6F-03EB-6540-B8E0-7DCB5910DC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Object types:</a:t>
            </a:r>
          </a:p>
          <a:p>
            <a:pPr lvl="1">
              <a:defRPr/>
            </a:pPr>
            <a:r>
              <a:rPr lang="en-US" i="1"/>
              <a:t>t_sysbin</a:t>
            </a:r>
            <a:r>
              <a:rPr lang="en-US"/>
              <a:t>		executable system files</a:t>
            </a:r>
          </a:p>
          <a:p>
            <a:pPr lvl="1">
              <a:defRPr/>
            </a:pPr>
            <a:r>
              <a:rPr lang="en-US" i="1"/>
              <a:t>t_readable</a:t>
            </a:r>
            <a:r>
              <a:rPr lang="en-US"/>
              <a:t>	readable files</a:t>
            </a:r>
          </a:p>
          <a:p>
            <a:pPr lvl="1">
              <a:defRPr/>
            </a:pPr>
            <a:r>
              <a:rPr lang="en-US" i="1"/>
              <a:t>t_writable</a:t>
            </a:r>
            <a:r>
              <a:rPr lang="en-US"/>
              <a:t>	writable files</a:t>
            </a:r>
          </a:p>
          <a:p>
            <a:pPr lvl="1">
              <a:defRPr/>
            </a:pPr>
            <a:r>
              <a:rPr lang="en-US" i="1"/>
              <a:t>t_dte</a:t>
            </a:r>
            <a:r>
              <a:rPr lang="en-US"/>
              <a:t>		data used by enforcement mechanisms</a:t>
            </a:r>
          </a:p>
          <a:p>
            <a:pPr lvl="1">
              <a:defRPr/>
            </a:pPr>
            <a:r>
              <a:rPr lang="en-US" i="1"/>
              <a:t>t_generic</a:t>
            </a:r>
            <a:r>
              <a:rPr lang="en-US"/>
              <a:t>	data generated from user processes</a:t>
            </a:r>
          </a:p>
          <a:p>
            <a:pPr>
              <a:defRPr/>
            </a:pPr>
            <a:r>
              <a:rPr lang="en-US"/>
              <a:t>For example, treat these as partitions</a:t>
            </a:r>
          </a:p>
          <a:p>
            <a:pPr lvl="1">
              <a:defRPr/>
            </a:pPr>
            <a:r>
              <a:rPr lang="en-US"/>
              <a:t>In practice, files can be readable and writable; ignore this for the example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74466E0-A0C7-0344-B896-89B42E09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EBADF3B-AF09-5F4F-A766-E09DE074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891B8F1-4842-2E4A-866C-97BF8C6BB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8836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D269E505-6383-A946-B3E7-3D0335BB9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Domain Representation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32F77522-2C60-1B42-8280-9A93B7138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Sequence</a:t>
            </a:r>
          </a:p>
          <a:p>
            <a:pPr lvl="1">
              <a:defRPr/>
            </a:pPr>
            <a:r>
              <a:rPr lang="en-US"/>
              <a:t>First component is list of programs that start in the domain</a:t>
            </a:r>
          </a:p>
          <a:p>
            <a:pPr lvl="1">
              <a:defRPr/>
            </a:pPr>
            <a:r>
              <a:rPr lang="en-US"/>
              <a:t>Other components describe rights subject in domain has over objects of a type</a:t>
            </a:r>
          </a:p>
          <a:p>
            <a:pPr lvl="1" algn="ctr">
              <a:buFontTx/>
              <a:buNone/>
              <a:defRPr/>
            </a:pPr>
            <a:r>
              <a:rPr lang="en-US"/>
              <a:t>	</a:t>
            </a:r>
            <a:r>
              <a:rPr lang="en-US" sz="2000">
                <a:latin typeface="Courier" charset="0"/>
              </a:rPr>
              <a:t>(crwd-&gt;t_writable)</a:t>
            </a:r>
          </a:p>
          <a:p>
            <a:pPr lvl="1">
              <a:buFontTx/>
              <a:buNone/>
              <a:defRPr/>
            </a:pPr>
            <a:r>
              <a:rPr lang="en-US"/>
              <a:t>	means subject can create, read, write, and list (search) any object of type t_writable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DDF55769-383F-C546-B4DA-AB45EEC25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59518E7-6488-C14D-8F1C-A2FE593BC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539EFD8-1FBE-CC4E-AF23-9AE88282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536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8657F39F-C3C8-804F-94E9-026233D52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i="1"/>
              <a:t>d_daemon</a:t>
            </a:r>
            <a:r>
              <a:rPr lang="en-US"/>
              <a:t> Domain</a:t>
            </a:r>
            <a:endParaRPr lang="en-US" i="1"/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F7611C7C-6CAE-E34A-ACA9-0FE40AE8C0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>
                <a:latin typeface="Courier" charset="0"/>
              </a:rPr>
              <a:t>domain d_daemon = (/sbin/init),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>
                <a:latin typeface="Courier" charset="0"/>
              </a:rPr>
              <a:t>		(crwd-&gt;t_writable),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>
                <a:latin typeface="Courier" charset="0"/>
              </a:rPr>
              <a:t>		(rd-&gt;t_generic, t_readable, t_dte),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>
                <a:latin typeface="Courier" charset="0"/>
              </a:rPr>
              <a:t>		(rxd-&gt;t_sysbin),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>
                <a:latin typeface="Courier" charset="0"/>
              </a:rPr>
              <a:t>		(auto-&gt;d_login);</a:t>
            </a:r>
          </a:p>
          <a:p>
            <a:pPr>
              <a:lnSpc>
                <a:spcPct val="90000"/>
              </a:lnSpc>
              <a:defRPr/>
            </a:pPr>
            <a:r>
              <a:rPr lang="en-US"/>
              <a:t>Compromising subject in </a:t>
            </a:r>
            <a:r>
              <a:rPr lang="en-US" i="1"/>
              <a:t>d_daemon</a:t>
            </a:r>
            <a:r>
              <a:rPr lang="en-US"/>
              <a:t> domain does not enable attacker to alter system files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Subjects here have no write access</a:t>
            </a:r>
          </a:p>
          <a:p>
            <a:pPr>
              <a:lnSpc>
                <a:spcPct val="90000"/>
              </a:lnSpc>
              <a:defRPr/>
            </a:pPr>
            <a:r>
              <a:rPr lang="en-US"/>
              <a:t>When /sbin/init invokes login program, login program transitions into </a:t>
            </a:r>
            <a:r>
              <a:rPr lang="en-US" i="1"/>
              <a:t>d_login</a:t>
            </a:r>
            <a:r>
              <a:rPr lang="en-US"/>
              <a:t> domain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979D35D-87EB-324F-A83E-EC909EAAA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C92AFF8F-22AE-144D-BBD4-A41C2762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3A203E6-5D6A-8840-BE17-D290F0479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4865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CF634A31-7BF2-FA49-987B-4ECFF99B89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i="1"/>
              <a:t>d_admin</a:t>
            </a:r>
            <a:r>
              <a:rPr lang="en-US"/>
              <a:t> Domain</a:t>
            </a:r>
            <a:endParaRPr lang="en-US" i="1"/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E16A8FB3-1771-7D41-BC10-197B4B94CC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domain </a:t>
            </a:r>
            <a:r>
              <a:rPr lang="en-US" sz="2000" dirty="0" err="1">
                <a:latin typeface="Courier" charset="0"/>
              </a:rPr>
              <a:t>d_admin</a:t>
            </a:r>
            <a:r>
              <a:rPr lang="en-US" sz="2000" dirty="0">
                <a:latin typeface="Courier" charset="0"/>
              </a:rPr>
              <a:t> =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		(/</a:t>
            </a:r>
            <a:r>
              <a:rPr lang="en-US" sz="2000" dirty="0" err="1">
                <a:latin typeface="Courier" charset="0"/>
              </a:rPr>
              <a:t>usr</a:t>
            </a:r>
            <a:r>
              <a:rPr lang="en-US" sz="2000" dirty="0">
                <a:latin typeface="Courier" charset="0"/>
              </a:rPr>
              <a:t>/bin/</a:t>
            </a:r>
            <a:r>
              <a:rPr lang="en-US" sz="2000" dirty="0" err="1">
                <a:latin typeface="Courier" charset="0"/>
              </a:rPr>
              <a:t>sh</a:t>
            </a:r>
            <a:r>
              <a:rPr lang="en-US" sz="2000" dirty="0">
                <a:latin typeface="Courier" charset="0"/>
              </a:rPr>
              <a:t>, /</a:t>
            </a:r>
            <a:r>
              <a:rPr lang="en-US" sz="2000" dirty="0" err="1">
                <a:latin typeface="Courier" charset="0"/>
              </a:rPr>
              <a:t>usr</a:t>
            </a:r>
            <a:r>
              <a:rPr lang="en-US" sz="2000" dirty="0">
                <a:latin typeface="Courier" charset="0"/>
              </a:rPr>
              <a:t>/bin/</a:t>
            </a:r>
            <a:r>
              <a:rPr lang="en-US" sz="2000" dirty="0" err="1">
                <a:latin typeface="Courier" charset="0"/>
              </a:rPr>
              <a:t>csh</a:t>
            </a:r>
            <a:r>
              <a:rPr lang="en-US" sz="2000" dirty="0">
                <a:latin typeface="Courier" charset="0"/>
              </a:rPr>
              <a:t>, /</a:t>
            </a:r>
            <a:r>
              <a:rPr lang="en-US" sz="2000" dirty="0" err="1">
                <a:latin typeface="Courier" charset="0"/>
              </a:rPr>
              <a:t>usr</a:t>
            </a:r>
            <a:r>
              <a:rPr lang="en-US" sz="2000" dirty="0">
                <a:latin typeface="Courier" charset="0"/>
              </a:rPr>
              <a:t>/bin/</a:t>
            </a:r>
            <a:r>
              <a:rPr lang="en-US" sz="2000" dirty="0" err="1">
                <a:latin typeface="Courier" charset="0"/>
              </a:rPr>
              <a:t>ksh</a:t>
            </a:r>
            <a:r>
              <a:rPr lang="en-US" sz="2000" dirty="0">
                <a:latin typeface="Courier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		(</a:t>
            </a:r>
            <a:r>
              <a:rPr lang="en-US" sz="2000" dirty="0" err="1">
                <a:latin typeface="Courier" charset="0"/>
              </a:rPr>
              <a:t>crwxd</a:t>
            </a:r>
            <a:r>
              <a:rPr lang="en-US" sz="2000" dirty="0">
                <a:latin typeface="Courier" charset="0"/>
              </a:rPr>
              <a:t>-&gt;</a:t>
            </a:r>
            <a:r>
              <a:rPr lang="en-US" sz="2000" dirty="0" err="1">
                <a:latin typeface="Courier" charset="0"/>
              </a:rPr>
              <a:t>t_generic</a:t>
            </a:r>
            <a:r>
              <a:rPr lang="en-US" sz="2000" dirty="0">
                <a:latin typeface="Courier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		(</a:t>
            </a:r>
            <a:r>
              <a:rPr lang="en-US" sz="2000" dirty="0" err="1">
                <a:latin typeface="Courier" charset="0"/>
              </a:rPr>
              <a:t>crwxd</a:t>
            </a:r>
            <a:r>
              <a:rPr lang="en-US" sz="2000" dirty="0">
                <a:latin typeface="Courier" charset="0"/>
              </a:rPr>
              <a:t>-&gt;</a:t>
            </a:r>
            <a:r>
              <a:rPr lang="en-US" sz="2000" dirty="0" err="1">
                <a:latin typeface="Courier" charset="0"/>
              </a:rPr>
              <a:t>t_readable</a:t>
            </a:r>
            <a:r>
              <a:rPr lang="en-US" sz="2000" dirty="0">
                <a:latin typeface="Courier" charset="0"/>
              </a:rPr>
              <a:t>, </a:t>
            </a:r>
            <a:r>
              <a:rPr lang="en-US" sz="2000" dirty="0" err="1">
                <a:latin typeface="Courier" charset="0"/>
              </a:rPr>
              <a:t>t_writable</a:t>
            </a:r>
            <a:r>
              <a:rPr lang="en-US" sz="2000" dirty="0">
                <a:latin typeface="Courier" charset="0"/>
              </a:rPr>
              <a:t>, </a:t>
            </a:r>
            <a:r>
              <a:rPr lang="en-US" sz="2000" dirty="0" err="1">
                <a:latin typeface="Courier" charset="0"/>
              </a:rPr>
              <a:t>t_dte</a:t>
            </a:r>
            <a:r>
              <a:rPr lang="en-US" sz="2000" dirty="0">
                <a:latin typeface="Courier" charset="0"/>
              </a:rPr>
              <a:t>, </a:t>
            </a:r>
            <a:r>
              <a:rPr lang="en-US" sz="2000" dirty="0" err="1">
                <a:latin typeface="Courier" charset="0"/>
              </a:rPr>
              <a:t>t_sysbin</a:t>
            </a:r>
            <a:r>
              <a:rPr lang="en-US" sz="2000" dirty="0">
                <a:latin typeface="Courier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		(</a:t>
            </a:r>
            <a:r>
              <a:rPr lang="en-US" sz="2000" dirty="0" err="1">
                <a:latin typeface="Courier" charset="0"/>
              </a:rPr>
              <a:t>sigtstp</a:t>
            </a:r>
            <a:r>
              <a:rPr lang="en-US" sz="2000" dirty="0">
                <a:latin typeface="Courier" charset="0"/>
              </a:rPr>
              <a:t>-&gt;</a:t>
            </a:r>
            <a:r>
              <a:rPr lang="en-US" sz="2000" dirty="0" err="1">
                <a:latin typeface="Courier" charset="0"/>
              </a:rPr>
              <a:t>d_daemon</a:t>
            </a:r>
            <a:r>
              <a:rPr lang="en-US" sz="2000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  <a:defRPr/>
            </a:pPr>
            <a:r>
              <a:rPr lang="en-US" i="1" dirty="0" err="1"/>
              <a:t>sigtstp</a:t>
            </a:r>
            <a:r>
              <a:rPr lang="en-US" dirty="0"/>
              <a:t> allows subjects to suspend processes in </a:t>
            </a:r>
            <a:r>
              <a:rPr lang="en-US" i="1" dirty="0" err="1"/>
              <a:t>d_daemon</a:t>
            </a:r>
            <a:r>
              <a:rPr lang="en-US" dirty="0"/>
              <a:t> domain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Admin users use a standard command interpreter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6AF968C-A611-CA40-9F02-CF5965F75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0528896-4702-FA4D-ABCA-B9EB4F012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7CE8AD3-2AB2-5B45-9E9E-1A38864B3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581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48CDD816-568E-EE42-B7BC-C68F03D37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i="1"/>
              <a:t>d_user</a:t>
            </a:r>
            <a:r>
              <a:rPr lang="en-US"/>
              <a:t> Domain</a:t>
            </a:r>
            <a:endParaRPr lang="en-US" i="1"/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A86672B8-713D-E943-ABEA-7B4BCF971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buFontTx/>
              <a:buNone/>
              <a:defRPr/>
            </a:pPr>
            <a:r>
              <a:rPr lang="en-US" sz="2000">
                <a:latin typeface="Courier" charset="0"/>
              </a:rPr>
              <a:t>domain d_user =</a:t>
            </a:r>
          </a:p>
          <a:p>
            <a:pPr>
              <a:buFontTx/>
              <a:buNone/>
              <a:defRPr/>
            </a:pPr>
            <a:r>
              <a:rPr lang="en-US" sz="2000">
                <a:latin typeface="Courier" charset="0"/>
              </a:rPr>
              <a:t>		(/usr/bin/sh, /usr/bin/csh, /usr/bin/ksh),</a:t>
            </a:r>
          </a:p>
          <a:p>
            <a:pPr>
              <a:buFontTx/>
              <a:buNone/>
              <a:defRPr/>
            </a:pPr>
            <a:r>
              <a:rPr lang="en-US" sz="2000">
                <a:latin typeface="Courier" charset="0"/>
              </a:rPr>
              <a:t>		(crwxd-&gt;t_generic),</a:t>
            </a:r>
          </a:p>
          <a:p>
            <a:pPr>
              <a:buFontTx/>
              <a:buNone/>
              <a:defRPr/>
            </a:pPr>
            <a:r>
              <a:rPr lang="en-US" sz="2000">
                <a:latin typeface="Courier" charset="0"/>
              </a:rPr>
              <a:t>		(rxd-&gt;t_sysbin),</a:t>
            </a:r>
          </a:p>
          <a:p>
            <a:pPr>
              <a:buFontTx/>
              <a:buNone/>
              <a:defRPr/>
            </a:pPr>
            <a:r>
              <a:rPr lang="en-US" sz="2000">
                <a:latin typeface="Courier" charset="0"/>
              </a:rPr>
              <a:t>		(crwd-&gt;t_writable),</a:t>
            </a:r>
          </a:p>
          <a:p>
            <a:pPr>
              <a:buFontTx/>
              <a:buNone/>
              <a:defRPr/>
            </a:pPr>
            <a:r>
              <a:rPr lang="en-US" sz="2000">
                <a:latin typeface="Courier" charset="0"/>
              </a:rPr>
              <a:t>		(rd-&gt;t_readable, t_dte);</a:t>
            </a:r>
          </a:p>
          <a:p>
            <a:pPr>
              <a:defRPr/>
            </a:pPr>
            <a:r>
              <a:rPr lang="en-US"/>
              <a:t>No auto component as no user commands transition out of it</a:t>
            </a:r>
          </a:p>
          <a:p>
            <a:pPr>
              <a:defRPr/>
            </a:pPr>
            <a:r>
              <a:rPr lang="en-US"/>
              <a:t>Users cannot write to system binaries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25796E4-5067-4540-B79D-812D4E23D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1A86A18-C9F0-464E-9B32-C60595EC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10E1665-6ABD-AD47-B90A-D6A33531F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599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9D695CA4-CE99-E745-A9E9-6F33D5C20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i="1"/>
              <a:t>d_login</a:t>
            </a:r>
            <a:r>
              <a:rPr lang="en-US"/>
              <a:t> Domain</a:t>
            </a:r>
            <a:endParaRPr lang="en-US" i="1"/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FB255094-6D42-0844-AC3E-499276DC0D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Courier" charset="0"/>
              </a:rPr>
              <a:t>domain </a:t>
            </a:r>
            <a:r>
              <a:rPr lang="en-US" sz="2400" dirty="0" err="1">
                <a:latin typeface="Courier" charset="0"/>
              </a:rPr>
              <a:t>d_login</a:t>
            </a:r>
            <a:r>
              <a:rPr lang="en-US" sz="2400" dirty="0">
                <a:latin typeface="Courier" charset="0"/>
              </a:rPr>
              <a:t> =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Courier" charset="0"/>
              </a:rPr>
              <a:t>		(/</a:t>
            </a:r>
            <a:r>
              <a:rPr lang="en-US" sz="2400" dirty="0" err="1">
                <a:latin typeface="Courier" charset="0"/>
              </a:rPr>
              <a:t>usr</a:t>
            </a:r>
            <a:r>
              <a:rPr lang="en-US" sz="2400" dirty="0">
                <a:latin typeface="Courier" charset="0"/>
              </a:rPr>
              <a:t>/bin/login),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Courier" charset="0"/>
              </a:rPr>
              <a:t>		(</a:t>
            </a:r>
            <a:r>
              <a:rPr lang="en-US" sz="2400" dirty="0" err="1">
                <a:latin typeface="Courier" charset="0"/>
              </a:rPr>
              <a:t>crwd</a:t>
            </a:r>
            <a:r>
              <a:rPr lang="en-US" sz="2400" dirty="0">
                <a:latin typeface="Courier" charset="0"/>
              </a:rPr>
              <a:t>-&gt;</a:t>
            </a:r>
            <a:r>
              <a:rPr lang="en-US" sz="2400" dirty="0" err="1">
                <a:latin typeface="Courier" charset="0"/>
              </a:rPr>
              <a:t>t_writable</a:t>
            </a:r>
            <a:r>
              <a:rPr lang="en-US" sz="2400" dirty="0">
                <a:latin typeface="Courier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Courier" charset="0"/>
              </a:rPr>
              <a:t>		(</a:t>
            </a:r>
            <a:r>
              <a:rPr lang="en-US" sz="2400" dirty="0" err="1">
                <a:latin typeface="Courier" charset="0"/>
              </a:rPr>
              <a:t>rd</a:t>
            </a:r>
            <a:r>
              <a:rPr lang="en-US" sz="2400" dirty="0">
                <a:latin typeface="Courier" charset="0"/>
              </a:rPr>
              <a:t>-&gt;</a:t>
            </a:r>
            <a:r>
              <a:rPr lang="en-US" sz="2400" dirty="0" err="1">
                <a:latin typeface="Courier" charset="0"/>
              </a:rPr>
              <a:t>t_readable</a:t>
            </a:r>
            <a:r>
              <a:rPr lang="en-US" sz="2400" dirty="0">
                <a:latin typeface="Courier" charset="0"/>
              </a:rPr>
              <a:t>, </a:t>
            </a:r>
            <a:r>
              <a:rPr lang="en-US" sz="2400" dirty="0" err="1">
                <a:latin typeface="Courier" charset="0"/>
              </a:rPr>
              <a:t>t_generic</a:t>
            </a:r>
            <a:r>
              <a:rPr lang="en-US" sz="2400" dirty="0">
                <a:latin typeface="Courier" charset="0"/>
              </a:rPr>
              <a:t>, </a:t>
            </a:r>
            <a:r>
              <a:rPr lang="en-US" sz="2400" dirty="0" err="1">
                <a:latin typeface="Courier" charset="0"/>
              </a:rPr>
              <a:t>t_dte</a:t>
            </a:r>
            <a:r>
              <a:rPr lang="en-US" sz="2400" dirty="0">
                <a:latin typeface="Courier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Courier" charset="0"/>
              </a:rPr>
              <a:t>		</a:t>
            </a:r>
            <a:r>
              <a:rPr lang="en-US" sz="2400" dirty="0" err="1">
                <a:latin typeface="Courier" charset="0"/>
              </a:rPr>
              <a:t>setauth</a:t>
            </a:r>
            <a:r>
              <a:rPr lang="en-US" sz="2400" dirty="0">
                <a:latin typeface="Courier" charset="0"/>
              </a:rPr>
              <a:t>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latin typeface="Courier" charset="0"/>
              </a:rPr>
              <a:t>		(exec-&gt;</a:t>
            </a:r>
            <a:r>
              <a:rPr lang="en-US" sz="2400" dirty="0" err="1">
                <a:latin typeface="Courier" charset="0"/>
              </a:rPr>
              <a:t>d_user</a:t>
            </a:r>
            <a:r>
              <a:rPr lang="en-US" sz="2400" dirty="0">
                <a:latin typeface="Courier" charset="0"/>
              </a:rPr>
              <a:t>, </a:t>
            </a:r>
            <a:r>
              <a:rPr lang="en-US" sz="2400" dirty="0" err="1">
                <a:latin typeface="Courier" charset="0"/>
              </a:rPr>
              <a:t>d_admin</a:t>
            </a:r>
            <a:r>
              <a:rPr lang="en-US" sz="2400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Cannot execute anything except the transition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Only /</a:t>
            </a:r>
            <a:r>
              <a:rPr lang="en-US" dirty="0" err="1"/>
              <a:t>usr</a:t>
            </a:r>
            <a:r>
              <a:rPr lang="en-US" dirty="0"/>
              <a:t>/bin/login in this domain</a:t>
            </a:r>
          </a:p>
          <a:p>
            <a:pPr>
              <a:lnSpc>
                <a:spcPct val="90000"/>
              </a:lnSpc>
              <a:defRPr/>
            </a:pPr>
            <a:r>
              <a:rPr lang="en-US" i="1" dirty="0" err="1"/>
              <a:t>setauth</a:t>
            </a:r>
            <a:r>
              <a:rPr lang="en-US" dirty="0"/>
              <a:t> enables subject to change UID</a:t>
            </a:r>
          </a:p>
          <a:p>
            <a:pPr>
              <a:lnSpc>
                <a:spcPct val="90000"/>
              </a:lnSpc>
              <a:defRPr/>
            </a:pPr>
            <a:r>
              <a:rPr lang="en-US" i="1" dirty="0"/>
              <a:t>exec</a:t>
            </a:r>
            <a:r>
              <a:rPr lang="en-US" dirty="0"/>
              <a:t> access to </a:t>
            </a:r>
            <a:r>
              <a:rPr lang="en-US" i="1" dirty="0" err="1"/>
              <a:t>d_user</a:t>
            </a:r>
            <a:r>
              <a:rPr lang="en-US" dirty="0"/>
              <a:t>, </a:t>
            </a:r>
            <a:r>
              <a:rPr lang="en-US" i="1" dirty="0" err="1"/>
              <a:t>d_admin</a:t>
            </a:r>
            <a:r>
              <a:rPr lang="en-US" dirty="0"/>
              <a:t> domains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F60DD1F-9BDB-8041-BE58-C0EB73424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FE30F73-ACDA-2B40-B384-B33ABD7A2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D0E78F3-5B5C-804C-8BFB-612935F24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317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A93ECC7E-6030-C14E-B9CD-BBEA910C33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Set Up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BC29CF94-6E29-9A47-993F-642D182EE6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" pitchFamily="2" charset="0"/>
              </a:rPr>
              <a:t>initial_domain = d_daemon;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System starts in </a:t>
            </a:r>
            <a:r>
              <a:rPr lang="en-US" altLang="en-US" i="1"/>
              <a:t>d_daemon</a:t>
            </a:r>
            <a:r>
              <a:rPr lang="en-US" altLang="en-US"/>
              <a:t> domain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" pitchFamily="2" charset="0"/>
              </a:rPr>
              <a:t>assign –r t_generic /;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" pitchFamily="2" charset="0"/>
              </a:rPr>
              <a:t>assign –r t_writable /usr/var, /dev, /tmp;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" pitchFamily="2" charset="0"/>
              </a:rPr>
              <a:t>assign –r t_readable /etc;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" pitchFamily="2" charset="0"/>
              </a:rPr>
              <a:t>assign –r –s dte_t /dte;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" pitchFamily="2" charset="0"/>
              </a:rPr>
              <a:t>assign –r –s t_sysbin /sbin, /bin,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" pitchFamily="2" charset="0"/>
              </a:rPr>
              <a:t>					 /usr/bin, /usr/sbin;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These assign initial types to objects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–r recursively assigns type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–s binds type to name of object (delete it, recreate it, still of given type)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A98A852-EA03-6247-B63F-1471F5238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E1D0188-60BC-AB4F-BBFD-A590113AC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50B328F-9CEE-F147-B993-F5ECDDF06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1960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5BA1992D-D6F9-854D-BF37-63FB78F52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Add Log Type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FA3BCAF7-FF78-6948-83A5-B33FAF1752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Goal: users can</a:t>
            </a:r>
            <a:r>
              <a:rPr lang="en-US" altLang="ja-JP" sz="2400" dirty="0">
                <a:latin typeface="Arial" panose="020B0604020202020204" pitchFamily="34" charset="0"/>
              </a:rPr>
              <a:t>’</a:t>
            </a:r>
            <a:r>
              <a:rPr lang="en-US" altLang="ja-JP" sz="2400" dirty="0"/>
              <a:t>t modify system logs; only subjects in </a:t>
            </a:r>
            <a:r>
              <a:rPr lang="en-US" altLang="ja-JP" sz="2400" i="1" dirty="0" err="1"/>
              <a:t>d_admin</a:t>
            </a:r>
            <a:r>
              <a:rPr lang="en-US" altLang="ja-JP" sz="2400" dirty="0"/>
              <a:t>, new </a:t>
            </a:r>
            <a:r>
              <a:rPr lang="en-US" altLang="ja-JP" sz="2400" i="1" dirty="0" err="1"/>
              <a:t>d_log</a:t>
            </a:r>
            <a:r>
              <a:rPr lang="en-US" altLang="ja-JP" sz="2400" dirty="0"/>
              <a:t> domains can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type </a:t>
            </a:r>
            <a:r>
              <a:rPr lang="en-US" altLang="en-US" sz="2000" dirty="0" err="1">
                <a:latin typeface="Courier" pitchFamily="2" charset="0"/>
              </a:rPr>
              <a:t>t_readable</a:t>
            </a:r>
            <a:r>
              <a:rPr lang="en-US" altLang="en-US" sz="2000" dirty="0">
                <a:latin typeface="Courier" pitchFamily="2" charset="0"/>
              </a:rPr>
              <a:t>, </a:t>
            </a:r>
            <a:r>
              <a:rPr lang="en-US" altLang="en-US" sz="2000" dirty="0" err="1">
                <a:latin typeface="Courier" pitchFamily="2" charset="0"/>
              </a:rPr>
              <a:t>t_writable</a:t>
            </a:r>
            <a:r>
              <a:rPr lang="en-US" altLang="en-US" sz="2000" dirty="0">
                <a:latin typeface="Courier" pitchFamily="2" charset="0"/>
              </a:rPr>
              <a:t>, </a:t>
            </a:r>
            <a:r>
              <a:rPr lang="en-US" altLang="en-US" sz="2000" dirty="0" err="1">
                <a:latin typeface="Courier" pitchFamily="2" charset="0"/>
              </a:rPr>
              <a:t>t_sysbin</a:t>
            </a:r>
            <a:r>
              <a:rPr lang="en-US" altLang="en-US" sz="2000" dirty="0">
                <a:latin typeface="Courier" pitchFamily="2" charset="0"/>
              </a:rPr>
              <a:t>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				</a:t>
            </a:r>
            <a:r>
              <a:rPr lang="en-US" altLang="en-US" sz="2000" dirty="0" err="1">
                <a:latin typeface="Courier" pitchFamily="2" charset="0"/>
              </a:rPr>
              <a:t>t_dte</a:t>
            </a:r>
            <a:r>
              <a:rPr lang="en-US" altLang="en-US" sz="2000" dirty="0">
                <a:latin typeface="Courier" pitchFamily="2" charset="0"/>
              </a:rPr>
              <a:t>, </a:t>
            </a:r>
            <a:r>
              <a:rPr lang="en-US" altLang="en-US" sz="2000" dirty="0" err="1">
                <a:latin typeface="Courier" pitchFamily="2" charset="0"/>
              </a:rPr>
              <a:t>t_generic</a:t>
            </a:r>
            <a:r>
              <a:rPr lang="en-US" altLang="en-US" sz="2000" dirty="0">
                <a:latin typeface="Courier" pitchFamily="2" charset="0"/>
              </a:rPr>
              <a:t>, </a:t>
            </a:r>
            <a:r>
              <a:rPr lang="en-US" altLang="en-US" sz="2000" dirty="0" err="1">
                <a:latin typeface="Courier" pitchFamily="2" charset="0"/>
              </a:rPr>
              <a:t>t_log</a:t>
            </a:r>
            <a:r>
              <a:rPr lang="en-US" altLang="en-US" sz="2000" dirty="0">
                <a:latin typeface="Courier" pitchFamily="2" charset="0"/>
              </a:rPr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New type </a:t>
            </a:r>
            <a:r>
              <a:rPr lang="en-US" altLang="en-US" sz="2400" i="1" dirty="0" err="1"/>
              <a:t>t_log</a:t>
            </a:r>
            <a:endParaRPr lang="en-US" alt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domain </a:t>
            </a:r>
            <a:r>
              <a:rPr lang="en-US" altLang="en-US" sz="2000" dirty="0" err="1">
                <a:latin typeface="Courier" pitchFamily="2" charset="0"/>
              </a:rPr>
              <a:t>d_log</a:t>
            </a:r>
            <a:r>
              <a:rPr lang="en-US" altLang="en-US" sz="2000" dirty="0">
                <a:latin typeface="Courier" pitchFamily="2" charset="0"/>
              </a:rPr>
              <a:t> =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		(/</a:t>
            </a:r>
            <a:r>
              <a:rPr lang="en-US" altLang="en-US" sz="2000" dirty="0" err="1">
                <a:latin typeface="Courier" pitchFamily="2" charset="0"/>
              </a:rPr>
              <a:t>usr</a:t>
            </a:r>
            <a:r>
              <a:rPr lang="en-US" altLang="en-US" sz="2000" dirty="0">
                <a:latin typeface="Courier" pitchFamily="2" charset="0"/>
              </a:rPr>
              <a:t>/</a:t>
            </a:r>
            <a:r>
              <a:rPr lang="en-US" altLang="en-US" sz="2000" dirty="0" err="1">
                <a:latin typeface="Courier" pitchFamily="2" charset="0"/>
              </a:rPr>
              <a:t>sbin</a:t>
            </a:r>
            <a:r>
              <a:rPr lang="en-US" altLang="en-US" sz="2000" dirty="0">
                <a:latin typeface="Courier" pitchFamily="2" charset="0"/>
              </a:rPr>
              <a:t>/</a:t>
            </a:r>
            <a:r>
              <a:rPr lang="en-US" altLang="en-US" sz="2000" dirty="0" err="1">
                <a:latin typeface="Courier" pitchFamily="2" charset="0"/>
              </a:rPr>
              <a:t>syslogd</a:t>
            </a:r>
            <a:r>
              <a:rPr lang="en-US" altLang="en-US" sz="2000" dirty="0">
                <a:latin typeface="Courier" pitchFamily="2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		(</a:t>
            </a:r>
            <a:r>
              <a:rPr lang="en-US" altLang="en-US" sz="2000" dirty="0" err="1">
                <a:latin typeface="Courier" pitchFamily="2" charset="0"/>
              </a:rPr>
              <a:t>crwd</a:t>
            </a:r>
            <a:r>
              <a:rPr lang="en-US" altLang="en-US" sz="2000" dirty="0">
                <a:latin typeface="Courier" pitchFamily="2" charset="0"/>
              </a:rPr>
              <a:t>-&gt;</a:t>
            </a:r>
            <a:r>
              <a:rPr lang="en-US" altLang="en-US" sz="2000" dirty="0" err="1">
                <a:latin typeface="Courier" pitchFamily="2" charset="0"/>
              </a:rPr>
              <a:t>t_log</a:t>
            </a:r>
            <a:r>
              <a:rPr lang="en-US" altLang="en-US" sz="2000" dirty="0">
                <a:latin typeface="Courier" pitchFamily="2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		(</a:t>
            </a:r>
            <a:r>
              <a:rPr lang="en-US" altLang="en-US" sz="2000" dirty="0" err="1">
                <a:latin typeface="Courier" pitchFamily="2" charset="0"/>
              </a:rPr>
              <a:t>rwd</a:t>
            </a:r>
            <a:r>
              <a:rPr lang="en-US" altLang="en-US" sz="2000" dirty="0">
                <a:latin typeface="Courier" pitchFamily="2" charset="0"/>
              </a:rPr>
              <a:t>-&gt;</a:t>
            </a:r>
            <a:r>
              <a:rPr lang="en-US" altLang="en-US" sz="2000" dirty="0" err="1">
                <a:latin typeface="Courier" pitchFamily="2" charset="0"/>
              </a:rPr>
              <a:t>t_writable</a:t>
            </a:r>
            <a:r>
              <a:rPr lang="en-US" altLang="en-US" sz="2000" dirty="0">
                <a:latin typeface="Courier" pitchFamily="2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urier" pitchFamily="2" charset="0"/>
              </a:rPr>
              <a:t>		(</a:t>
            </a:r>
            <a:r>
              <a:rPr lang="en-US" altLang="en-US" sz="2000" dirty="0" err="1">
                <a:latin typeface="Courier" pitchFamily="2" charset="0"/>
              </a:rPr>
              <a:t>rd</a:t>
            </a:r>
            <a:r>
              <a:rPr lang="en-US" altLang="en-US" sz="2000" dirty="0">
                <a:latin typeface="Courier" pitchFamily="2" charset="0"/>
              </a:rPr>
              <a:t>-&gt;</a:t>
            </a:r>
            <a:r>
              <a:rPr lang="en-US" altLang="en-US" sz="2000" dirty="0" err="1">
                <a:latin typeface="Courier" pitchFamily="2" charset="0"/>
              </a:rPr>
              <a:t>t_generic</a:t>
            </a:r>
            <a:r>
              <a:rPr lang="en-US" altLang="en-US" sz="2000" dirty="0">
                <a:latin typeface="Courier" pitchFamily="2" charset="0"/>
              </a:rPr>
              <a:t>, </a:t>
            </a:r>
            <a:r>
              <a:rPr lang="en-US" altLang="en-US" sz="2000" dirty="0" err="1">
                <a:latin typeface="Courier" pitchFamily="2" charset="0"/>
              </a:rPr>
              <a:t>t_readable</a:t>
            </a:r>
            <a:r>
              <a:rPr lang="en-US" altLang="en-US" sz="2000" dirty="0">
                <a:latin typeface="Courier" pitchFamily="2" charset="0"/>
              </a:rPr>
              <a:t>);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New domain </a:t>
            </a:r>
            <a:r>
              <a:rPr lang="en-US" altLang="en-US" sz="2400" i="1" dirty="0" err="1"/>
              <a:t>d_log</a:t>
            </a:r>
            <a:endParaRPr lang="en-US" altLang="en-US" sz="2400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D9F8BE3D-9738-174F-96F4-6E79F5BFC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39B59A0-F399-5A46-8115-681DFD04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27519F-C0D6-514A-B9D7-7F02D4F4A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069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87A83879-C4F4-044C-9C53-81C19841B2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Fix Domain and Set-Up</a:t>
            </a:r>
          </a:p>
        </p:txBody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715CD3DC-18AE-0445-B24E-5AB0773D67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domain </a:t>
            </a:r>
            <a:r>
              <a:rPr lang="en-US" sz="2000" dirty="0" err="1">
                <a:latin typeface="Courier" charset="0"/>
              </a:rPr>
              <a:t>d_daemon</a:t>
            </a:r>
            <a:r>
              <a:rPr lang="en-US" sz="2000" dirty="0">
                <a:latin typeface="Courier" charset="0"/>
              </a:rPr>
              <a:t> =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		(/</a:t>
            </a:r>
            <a:r>
              <a:rPr lang="en-US" sz="2000" dirty="0" err="1">
                <a:latin typeface="Courier" charset="0"/>
              </a:rPr>
              <a:t>sbin</a:t>
            </a:r>
            <a:r>
              <a:rPr lang="en-US" sz="2000" dirty="0">
                <a:latin typeface="Courier" charset="0"/>
              </a:rPr>
              <a:t>/</a:t>
            </a:r>
            <a:r>
              <a:rPr lang="en-US" sz="2000" dirty="0" err="1">
                <a:latin typeface="Courier" charset="0"/>
              </a:rPr>
              <a:t>init</a:t>
            </a:r>
            <a:r>
              <a:rPr lang="en-US" sz="2000" dirty="0">
                <a:latin typeface="Courier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		(</a:t>
            </a:r>
            <a:r>
              <a:rPr lang="en-US" sz="2000" dirty="0" err="1">
                <a:latin typeface="Courier" charset="0"/>
              </a:rPr>
              <a:t>crwd</a:t>
            </a:r>
            <a:r>
              <a:rPr lang="en-US" sz="2000" dirty="0">
                <a:latin typeface="Courier" charset="0"/>
              </a:rPr>
              <a:t>-&gt;</a:t>
            </a:r>
            <a:r>
              <a:rPr lang="en-US" sz="2000" dirty="0" err="1">
                <a:latin typeface="Courier" charset="0"/>
              </a:rPr>
              <a:t>t_writable</a:t>
            </a:r>
            <a:r>
              <a:rPr lang="en-US" sz="2000" dirty="0">
                <a:latin typeface="Courier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		(</a:t>
            </a:r>
            <a:r>
              <a:rPr lang="en-US" sz="2000" dirty="0" err="1">
                <a:latin typeface="Courier" charset="0"/>
              </a:rPr>
              <a:t>rxd</a:t>
            </a:r>
            <a:r>
              <a:rPr lang="en-US" sz="2000" dirty="0">
                <a:latin typeface="Courier" charset="0"/>
              </a:rPr>
              <a:t>-&gt;</a:t>
            </a:r>
            <a:r>
              <a:rPr lang="en-US" sz="2000" dirty="0" err="1">
                <a:latin typeface="Courier" charset="0"/>
              </a:rPr>
              <a:t>t_readable</a:t>
            </a:r>
            <a:r>
              <a:rPr lang="en-US" sz="2000" dirty="0">
                <a:latin typeface="Courier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		(</a:t>
            </a:r>
            <a:r>
              <a:rPr lang="en-US" sz="2000" dirty="0" err="1">
                <a:latin typeface="Courier" charset="0"/>
              </a:rPr>
              <a:t>rd</a:t>
            </a:r>
            <a:r>
              <a:rPr lang="en-US" sz="2000" dirty="0">
                <a:latin typeface="Courier" charset="0"/>
              </a:rPr>
              <a:t>-&gt;</a:t>
            </a:r>
            <a:r>
              <a:rPr lang="en-US" sz="2000" dirty="0" err="1">
                <a:latin typeface="Courier" charset="0"/>
              </a:rPr>
              <a:t>t_generic</a:t>
            </a:r>
            <a:r>
              <a:rPr lang="en-US" sz="2000" dirty="0">
                <a:latin typeface="Courier" charset="0"/>
              </a:rPr>
              <a:t>, </a:t>
            </a:r>
            <a:r>
              <a:rPr lang="en-US" sz="2000" dirty="0" err="1">
                <a:latin typeface="Courier" charset="0"/>
              </a:rPr>
              <a:t>t_dte</a:t>
            </a:r>
            <a:r>
              <a:rPr lang="en-US" sz="2000" dirty="0">
                <a:latin typeface="Courier" charset="0"/>
              </a:rPr>
              <a:t>, </a:t>
            </a:r>
            <a:r>
              <a:rPr lang="en-US" sz="2000" dirty="0" err="1">
                <a:latin typeface="Courier" charset="0"/>
              </a:rPr>
              <a:t>t_sysbin</a:t>
            </a:r>
            <a:r>
              <a:rPr lang="en-US" sz="2000" dirty="0">
                <a:latin typeface="Courier" charset="0"/>
              </a:rPr>
              <a:t>),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		(auto-&gt;</a:t>
            </a:r>
            <a:r>
              <a:rPr lang="en-US" sz="2000" dirty="0" err="1">
                <a:latin typeface="Courier" charset="0"/>
              </a:rPr>
              <a:t>d_login</a:t>
            </a:r>
            <a:r>
              <a:rPr lang="en-US" sz="2000" dirty="0">
                <a:latin typeface="Courier" charset="0"/>
              </a:rPr>
              <a:t>, </a:t>
            </a:r>
            <a:r>
              <a:rPr lang="en-US" sz="2000" dirty="0" err="1">
                <a:latin typeface="Courier" charset="0"/>
              </a:rPr>
              <a:t>d_log</a:t>
            </a:r>
            <a:r>
              <a:rPr lang="en-US" sz="2000" dirty="0">
                <a:latin typeface="Courier" charset="0"/>
              </a:rPr>
              <a:t>);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Subject in </a:t>
            </a:r>
            <a:r>
              <a:rPr lang="en-US" i="1" dirty="0" err="1"/>
              <a:t>d_daemon</a:t>
            </a:r>
            <a:r>
              <a:rPr lang="en-US" dirty="0"/>
              <a:t> can invoke logging process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Can log, but not execute anything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assign -r </a:t>
            </a:r>
            <a:r>
              <a:rPr lang="en-US" sz="2000" dirty="0" err="1">
                <a:latin typeface="Courier" charset="0"/>
              </a:rPr>
              <a:t>t_log</a:t>
            </a:r>
            <a:r>
              <a:rPr lang="en-US" sz="2000" dirty="0">
                <a:latin typeface="Courier" charset="0"/>
              </a:rPr>
              <a:t> /</a:t>
            </a:r>
            <a:r>
              <a:rPr lang="en-US" sz="2000" dirty="0" err="1">
                <a:latin typeface="Courier" charset="0"/>
              </a:rPr>
              <a:t>usr</a:t>
            </a:r>
            <a:r>
              <a:rPr lang="en-US" sz="2000" dirty="0">
                <a:latin typeface="Courier" charset="0"/>
              </a:rPr>
              <a:t>/</a:t>
            </a:r>
            <a:r>
              <a:rPr lang="en-US" sz="2000" dirty="0" err="1">
                <a:latin typeface="Courier" charset="0"/>
              </a:rPr>
              <a:t>var</a:t>
            </a:r>
            <a:r>
              <a:rPr lang="en-US" sz="2000" dirty="0">
                <a:latin typeface="Courier" charset="0"/>
              </a:rPr>
              <a:t>/log;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000" dirty="0">
                <a:latin typeface="Courier" charset="0"/>
              </a:rPr>
              <a:t>assign </a:t>
            </a:r>
            <a:r>
              <a:rPr lang="en-US" sz="2000" dirty="0" err="1">
                <a:latin typeface="Courier" charset="0"/>
              </a:rPr>
              <a:t>t_writable</a:t>
            </a:r>
            <a:r>
              <a:rPr lang="en-US" sz="2000" dirty="0">
                <a:latin typeface="Courier" charset="0"/>
              </a:rPr>
              <a:t> /</a:t>
            </a:r>
            <a:r>
              <a:rPr lang="en-US" sz="2000" dirty="0" err="1">
                <a:latin typeface="Courier" charset="0"/>
              </a:rPr>
              <a:t>usr</a:t>
            </a:r>
            <a:r>
              <a:rPr lang="en-US" sz="2000" dirty="0">
                <a:latin typeface="Courier" charset="0"/>
              </a:rPr>
              <a:t>/</a:t>
            </a:r>
            <a:r>
              <a:rPr lang="en-US" sz="2000" dirty="0" err="1">
                <a:latin typeface="Courier" charset="0"/>
              </a:rPr>
              <a:t>var</a:t>
            </a:r>
            <a:r>
              <a:rPr lang="en-US" sz="2000" dirty="0">
                <a:latin typeface="Courier" charset="0"/>
              </a:rPr>
              <a:t>/log/</a:t>
            </a:r>
            <a:r>
              <a:rPr lang="en-US" sz="2000" dirty="0" err="1">
                <a:latin typeface="Courier" charset="0"/>
              </a:rPr>
              <a:t>wtmp</a:t>
            </a:r>
            <a:r>
              <a:rPr lang="en-US" sz="2000" dirty="0">
                <a:latin typeface="Courier" charset="0"/>
              </a:rPr>
              <a:t>, /</a:t>
            </a:r>
            <a:r>
              <a:rPr lang="en-US" sz="2000" dirty="0" err="1">
                <a:latin typeface="Courier" charset="0"/>
              </a:rPr>
              <a:t>usr</a:t>
            </a:r>
            <a:r>
              <a:rPr lang="en-US" sz="2000" dirty="0">
                <a:latin typeface="Courier" charset="0"/>
              </a:rPr>
              <a:t>/</a:t>
            </a:r>
            <a:r>
              <a:rPr lang="en-US" sz="2000" dirty="0" err="1">
                <a:latin typeface="Courier" charset="0"/>
              </a:rPr>
              <a:t>var</a:t>
            </a:r>
            <a:r>
              <a:rPr lang="en-US" sz="2000" dirty="0">
                <a:latin typeface="Courier" charset="0"/>
              </a:rPr>
              <a:t>/log/</a:t>
            </a:r>
            <a:r>
              <a:rPr lang="en-US" sz="2000" dirty="0" err="1">
                <a:latin typeface="Courier" charset="0"/>
              </a:rPr>
              <a:t>utmp</a:t>
            </a:r>
            <a:r>
              <a:rPr lang="en-US" sz="2000" dirty="0">
                <a:latin typeface="Courier" charset="0"/>
              </a:rPr>
              <a:t>;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Set type of logs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C7D4A01-CF29-074C-8415-6B9B551E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A19FDDC-931C-464E-87D3-08133882E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FB13D0-59ED-DF47-B53A-AA1EF6AF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02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DC74EC17-E8D9-ED40-B368-2D1F8AEE3C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Confidentiality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84B28C06-E311-614F-9EA4-015BD3098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i="1" dirty="0"/>
              <a:t>X</a:t>
            </a:r>
            <a:r>
              <a:rPr lang="en-US" dirty="0"/>
              <a:t> set of entities, </a:t>
            </a:r>
            <a:r>
              <a:rPr lang="en-US" i="1" dirty="0"/>
              <a:t>I</a:t>
            </a:r>
            <a:r>
              <a:rPr lang="en-US" dirty="0"/>
              <a:t> information</a:t>
            </a:r>
          </a:p>
          <a:p>
            <a:pPr>
              <a:lnSpc>
                <a:spcPct val="90000"/>
              </a:lnSpc>
              <a:defRPr/>
            </a:pPr>
            <a:r>
              <a:rPr lang="en-US" i="1" dirty="0"/>
              <a:t>I</a:t>
            </a:r>
            <a:r>
              <a:rPr lang="en-US" dirty="0"/>
              <a:t> has the </a:t>
            </a:r>
            <a:r>
              <a:rPr lang="en-US" i="1" dirty="0"/>
              <a:t>confidentiality</a:t>
            </a:r>
            <a:r>
              <a:rPr lang="en-US" dirty="0"/>
              <a:t> property with respect to </a:t>
            </a:r>
            <a:r>
              <a:rPr lang="en-US" i="1" dirty="0"/>
              <a:t>X</a:t>
            </a:r>
            <a:r>
              <a:rPr lang="en-US" dirty="0"/>
              <a:t> if no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can obtain information from </a:t>
            </a:r>
            <a:r>
              <a:rPr lang="en-US" i="1" dirty="0"/>
              <a:t>I</a:t>
            </a:r>
            <a:endParaRPr lang="en-US" dirty="0"/>
          </a:p>
          <a:p>
            <a:pPr>
              <a:lnSpc>
                <a:spcPct val="90000"/>
              </a:lnSpc>
              <a:defRPr/>
            </a:pPr>
            <a:r>
              <a:rPr lang="en-US" i="1" dirty="0"/>
              <a:t>I</a:t>
            </a:r>
            <a:r>
              <a:rPr lang="en-US" dirty="0"/>
              <a:t> can be disclosed to others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Example: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/>
              <a:t>X</a:t>
            </a:r>
            <a:r>
              <a:rPr lang="en-US" dirty="0"/>
              <a:t> set of students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/>
              <a:t>I</a:t>
            </a:r>
            <a:r>
              <a:rPr lang="en-US" dirty="0"/>
              <a:t> final exam answer key</a:t>
            </a:r>
          </a:p>
          <a:p>
            <a:pPr lvl="1">
              <a:lnSpc>
                <a:spcPct val="90000"/>
              </a:lnSpc>
              <a:defRPr/>
            </a:pPr>
            <a:r>
              <a:rPr lang="en-US" i="1" dirty="0"/>
              <a:t>I</a:t>
            </a:r>
            <a:r>
              <a:rPr lang="en-US" dirty="0"/>
              <a:t> is confidential with respect to </a:t>
            </a:r>
            <a:r>
              <a:rPr lang="en-US" i="1" dirty="0"/>
              <a:t>X</a:t>
            </a:r>
            <a:r>
              <a:rPr lang="en-US" dirty="0"/>
              <a:t> if students cannot obtain final exam answer key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691855D-D9F5-BD43-80CE-1D8E4E9FD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5CB78CE-D0AA-EE45-A954-7D367BA9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4D010BD-31A1-C741-A777-E194A182F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7487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E9069D06-9529-5E40-9A5F-D1EE98D70D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Low-Level Policy Languages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55CD4C7D-16AB-B04D-AAD8-63E1B1133E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Set of inputs or arguments to commands</a:t>
            </a:r>
          </a:p>
          <a:p>
            <a:pPr lvl="1">
              <a:defRPr/>
            </a:pPr>
            <a:r>
              <a:rPr lang="en-US"/>
              <a:t>Check or set constraints on system</a:t>
            </a:r>
          </a:p>
          <a:p>
            <a:pPr>
              <a:defRPr/>
            </a:pPr>
            <a:r>
              <a:rPr lang="en-US"/>
              <a:t>Low level of abstraction</a:t>
            </a:r>
          </a:p>
          <a:p>
            <a:pPr lvl="1">
              <a:defRPr/>
            </a:pPr>
            <a:r>
              <a:rPr lang="en-US"/>
              <a:t>Need details of system, commands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CD779FC-2FB6-A34A-AE40-AAD31781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BB0B8C2-305A-084C-8BB5-D46E97A33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5BAC8FE-B410-CE45-BE07-4140A784C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52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B9BF197B-A468-FC4F-9E3B-D31D5747E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Example: X Window System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378A2ED5-1BBB-1241-BBF2-61EE4C9A39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UNIX X11 Windowing System</a:t>
            </a:r>
          </a:p>
          <a:p>
            <a:pPr>
              <a:defRPr/>
            </a:pPr>
            <a:r>
              <a:rPr lang="en-US"/>
              <a:t>Access to X11 display controlled by list</a:t>
            </a:r>
          </a:p>
          <a:p>
            <a:pPr lvl="1">
              <a:defRPr/>
            </a:pPr>
            <a:r>
              <a:rPr lang="en-US"/>
              <a:t>List says what hosts allowed, disallowed access</a:t>
            </a:r>
          </a:p>
          <a:p>
            <a:pPr algn="ctr">
              <a:buFontTx/>
              <a:buNone/>
              <a:defRPr/>
            </a:pPr>
            <a:r>
              <a:rPr lang="en-US" sz="2000">
                <a:latin typeface="Courier" charset="0"/>
              </a:rPr>
              <a:t>xhost +groucho -chico</a:t>
            </a:r>
          </a:p>
          <a:p>
            <a:pPr>
              <a:defRPr/>
            </a:pPr>
            <a:r>
              <a:rPr lang="en-US"/>
              <a:t>Connections from host groucho allowed</a:t>
            </a:r>
          </a:p>
          <a:p>
            <a:pPr>
              <a:defRPr/>
            </a:pPr>
            <a:r>
              <a:rPr lang="en-US"/>
              <a:t>Connections from host chico not allowed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DE177B5-BCDC-EC48-957F-DBE354AF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FC188B0-964E-BE43-9A00-9CD0646C1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CD06CA0-5D58-2B4D-89E6-4ED7E64EB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259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CE9187C7-34EC-D74B-A070-5656B3C02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Example: tripwire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FEE95F8F-4ACD-684C-B84C-0B6685C1C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/>
              <a:t>File scanner that reports changes to file system and file attributes</a:t>
            </a:r>
          </a:p>
          <a:p>
            <a:pPr lvl="1"/>
            <a:r>
              <a:rPr lang="en-US" altLang="en-US" i="1"/>
              <a:t>tw.config</a:t>
            </a:r>
            <a:r>
              <a:rPr lang="en-US" altLang="en-US"/>
              <a:t> describes what may change</a:t>
            </a:r>
          </a:p>
          <a:p>
            <a:pPr lvl="1">
              <a:buFontTx/>
              <a:buNone/>
            </a:pPr>
            <a:r>
              <a:rPr lang="en-US" altLang="en-US" sz="2000">
                <a:latin typeface="Courier" pitchFamily="2" charset="0"/>
              </a:rPr>
              <a:t>	/usr/mab/tripwire +gimnpsu012345678-a</a:t>
            </a:r>
            <a:endParaRPr lang="en-US" altLang="en-US">
              <a:latin typeface="Courier" pitchFamily="2" charset="0"/>
            </a:endParaRPr>
          </a:p>
          <a:p>
            <a:pPr lvl="2"/>
            <a:r>
              <a:rPr lang="en-US" altLang="en-US"/>
              <a:t>Check everything but time of last access (</a:t>
            </a:r>
            <a:r>
              <a:rPr lang="en-US" altLang="ja-JP">
                <a:latin typeface="Arial" panose="020B0604020202020204" pitchFamily="34" charset="0"/>
              </a:rPr>
              <a:t>“</a:t>
            </a:r>
            <a:r>
              <a:rPr lang="en-US" altLang="ja-JP">
                <a:latin typeface="Courier" pitchFamily="2" charset="0"/>
              </a:rPr>
              <a:t>-a</a:t>
            </a:r>
            <a:r>
              <a:rPr lang="en-US" altLang="ja-JP">
                <a:latin typeface="Arial" panose="020B0604020202020204" pitchFamily="34" charset="0"/>
              </a:rPr>
              <a:t>”</a:t>
            </a:r>
            <a:r>
              <a:rPr lang="en-US" altLang="ja-JP"/>
              <a:t>)</a:t>
            </a:r>
          </a:p>
          <a:p>
            <a:pPr lvl="1"/>
            <a:r>
              <a:rPr lang="en-US" altLang="en-US"/>
              <a:t>Database holds previous values of attributes</a:t>
            </a:r>
          </a:p>
          <a:p>
            <a:endParaRPr lang="en-US" altLang="en-US" sz="2000">
              <a:latin typeface="Courier" pitchFamily="2" charset="0"/>
            </a:endParaRP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CC0A1BD-16D8-014D-B701-D23A4D852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07318E57-3C69-EB49-AC2E-8484A3F0C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C0C4714-DC17-4D4B-BEA6-8C8852DC1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1126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67C59816-F43E-8049-A197-AD8A4351DB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Example Database Record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9AFA3C50-430C-7543-96C3-73A80B86D9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>
                <a:latin typeface="Courier" pitchFamily="2" charset="0"/>
              </a:rPr>
              <a:t>/usr/mab/tripwire/README 0 ..../. 100600 45763 1 917 10 33242 .gtPvf .gtPvY .gtPvY 0 .ZD4cc0Wr8i21ZKaI..LUOr3 .0fwo5:hf4e4.8TAqd0V4ubv ?...... ...9b3 1M4GX01xbGIX0oVuGo1h15z3 ?:Y9jfa04rdzM1q:eqt1APgHk ?.Eb9yo.2zkEh1XKovX1:d0wF0kfAvC ?1M4GX01xbGIX2947jdyrior38h15z3 0</a:t>
            </a:r>
          </a:p>
          <a:p>
            <a:pPr>
              <a:lnSpc>
                <a:spcPct val="90000"/>
              </a:lnSpc>
            </a:pPr>
            <a:r>
              <a:rPr lang="en-US" altLang="en-US"/>
              <a:t>file name, version, bitmask for attributes, mode, inode number, number of links, UID, GID, size, times of creation, last modification, last access, cryptographic checksums</a:t>
            </a:r>
            <a:endParaRPr lang="en-US" altLang="en-US" sz="2000">
              <a:latin typeface="Courier" pitchFamily="2" charset="0"/>
            </a:endParaRP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5C99B91-5EE8-A14D-9536-36760D5D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DE367DF-95AE-464D-9E3B-F1925FF1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2556F82-4DCA-CF4E-BB29-106D30EF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420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4047FF56-4CED-9343-A4CB-832395E84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Comments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92726060-C731-E444-BA37-E27A022B5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System administrators not expected to edit database to set attributes properly</a:t>
            </a:r>
          </a:p>
          <a:p>
            <a:pPr>
              <a:defRPr/>
            </a:pPr>
            <a:r>
              <a:rPr lang="en-US"/>
              <a:t>Checking for changes with tripwire is easy</a:t>
            </a:r>
          </a:p>
          <a:p>
            <a:pPr lvl="1">
              <a:defRPr/>
            </a:pPr>
            <a:r>
              <a:rPr lang="en-US"/>
              <a:t>Just run once to create the database, run again to check</a:t>
            </a:r>
          </a:p>
          <a:p>
            <a:pPr>
              <a:defRPr/>
            </a:pPr>
            <a:r>
              <a:rPr lang="en-US"/>
              <a:t>Checking for conformance to policy is harder</a:t>
            </a:r>
          </a:p>
          <a:p>
            <a:pPr lvl="1">
              <a:defRPr/>
            </a:pPr>
            <a:r>
              <a:rPr lang="en-US"/>
              <a:t>Need to either edit database file, or (better) set system up to conform to policy, then run tripwire to construct database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AA05E1F6-67FD-C541-878F-05C40F54C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BEA442D0-02B6-DE4A-B8BF-0FB92597E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EC7AF73-B91B-1649-B814-46C74471D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424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720539B5-DC3C-344E-8DB1-60A419F28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Example English Policy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ADE4EA5E-AAB0-414D-8353-B8B1381906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Computer security policy for academic institution</a:t>
            </a:r>
          </a:p>
          <a:p>
            <a:pPr lvl="1">
              <a:defRPr/>
            </a:pPr>
            <a:r>
              <a:rPr lang="en-US" dirty="0"/>
              <a:t>Institution has multiple campuses, administered from central office</a:t>
            </a:r>
          </a:p>
          <a:p>
            <a:pPr lvl="1">
              <a:defRPr/>
            </a:pPr>
            <a:r>
              <a:rPr lang="en-US" dirty="0"/>
              <a:t>Each campus has its own administration, and unique aspects and needs</a:t>
            </a:r>
          </a:p>
          <a:p>
            <a:pPr>
              <a:defRPr/>
            </a:pPr>
            <a:r>
              <a:rPr lang="en-US" dirty="0"/>
              <a:t>Deals with electronic communications</a:t>
            </a:r>
          </a:p>
          <a:p>
            <a:pPr lvl="1">
              <a:defRPr/>
            </a:pPr>
            <a:r>
              <a:rPr lang="en-US" dirty="0"/>
              <a:t>Policy</a:t>
            </a:r>
          </a:p>
          <a:p>
            <a:pPr lvl="1">
              <a:defRPr/>
            </a:pPr>
            <a:r>
              <a:rPr lang="en-US" dirty="0"/>
              <a:t>User Advisories</a:t>
            </a:r>
          </a:p>
          <a:p>
            <a:pPr lvl="1">
              <a:defRPr/>
            </a:pPr>
            <a:r>
              <a:rPr lang="en-US" dirty="0"/>
              <a:t>Implementation at University of California Davis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0BE16E0-E3E3-354A-919B-284822B42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D1B777C-3B29-C44C-AC04-0C34CB18A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CEB6BD7-2A1B-1541-AFE6-A410660C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8301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93A2D-BCE9-D44D-A700-E718CB0E944A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1ED56-CAB1-E44E-9D7F-515FB3192C7E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University of California</a:t>
            </a:r>
          </a:p>
          <a:p>
            <a:pPr lvl="1">
              <a:defRPr/>
            </a:pPr>
            <a:r>
              <a:rPr lang="en-US" dirty="0"/>
              <a:t>10 campuses (including UC Davis), each run by a Chancellor</a:t>
            </a:r>
          </a:p>
          <a:p>
            <a:pPr lvl="1">
              <a:defRPr/>
            </a:pPr>
            <a:r>
              <a:rPr lang="en-US" dirty="0"/>
              <a:t>UC Office of the President (UCOP) runs system, and is run by President of University of California</a:t>
            </a:r>
          </a:p>
          <a:p>
            <a:pPr>
              <a:defRPr/>
            </a:pPr>
            <a:r>
              <a:rPr lang="en-US" dirty="0"/>
              <a:t>UCOP issues policies that apply to all campuses</a:t>
            </a:r>
          </a:p>
          <a:p>
            <a:pPr>
              <a:defRPr/>
            </a:pPr>
            <a:r>
              <a:rPr lang="en-US" dirty="0"/>
              <a:t>Campuses implement the policy in a manner consistent with directions from UCOP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9DA237F-6371-FB4D-A09E-D9D3CD8EC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00E53CF-80A2-4F4B-B806-6142A39F6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AB6BAC40-D7B4-794C-AE57-E9BCCD46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6830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4A98D-9D49-6F4B-ACD1-4EABAECAD1E5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Electronic Communications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C3AE8-32B9-5044-93B2-E465A34A4F89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Begins with purpose, to whom policy applies</a:t>
            </a:r>
          </a:p>
          <a:p>
            <a:pPr lvl="1">
              <a:defRPr/>
            </a:pPr>
            <a:r>
              <a:rPr lang="en-US" dirty="0"/>
              <a:t>Includes email, video, voice, other means</a:t>
            </a:r>
          </a:p>
          <a:p>
            <a:pPr lvl="1">
              <a:defRPr/>
            </a:pPr>
            <a:r>
              <a:rPr lang="en-US" dirty="0"/>
              <a:t>Not to printed copies of communications</a:t>
            </a:r>
          </a:p>
          <a:p>
            <a:pPr lvl="1">
              <a:defRPr/>
            </a:pPr>
            <a:r>
              <a:rPr lang="en-US" dirty="0"/>
              <a:t>Not to Dept. of Energy labs that UC manages, or to Dept. of Energy employees</a:t>
            </a:r>
          </a:p>
          <a:p>
            <a:pPr>
              <a:defRPr/>
            </a:pPr>
            <a:r>
              <a:rPr lang="en-US" dirty="0"/>
              <a:t>Gives general implementation guidelines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6FB9ABE-2138-F14C-A51B-9B89D35D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031803CF-B3FE-5F4C-8E08-E6CF3D0E4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4F2C7CF-BB72-4941-8602-CDD415810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442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A2283-773E-1341-8D85-6F316CDC2E6D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Use of Electronic 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83783-9D2D-E240-ABA6-6858E92FA11F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University does </a:t>
            </a:r>
            <a:r>
              <a:rPr lang="en-US" i="1" dirty="0"/>
              <a:t>not</a:t>
            </a:r>
            <a:r>
              <a:rPr lang="en-US" dirty="0"/>
              <a:t> want to deal with contents of these!</a:t>
            </a:r>
          </a:p>
          <a:p>
            <a:pPr lvl="1">
              <a:defRPr/>
            </a:pPr>
            <a:r>
              <a:rPr lang="en-US" dirty="0"/>
              <a:t>But all communications relating to University administration are public records</a:t>
            </a:r>
          </a:p>
          <a:p>
            <a:pPr lvl="1">
              <a:defRPr/>
            </a:pPr>
            <a:r>
              <a:rPr lang="en-US" dirty="0"/>
              <a:t>Others may be too</a:t>
            </a:r>
          </a:p>
          <a:p>
            <a:pPr>
              <a:defRPr/>
            </a:pPr>
            <a:r>
              <a:rPr lang="en-US" dirty="0"/>
              <a:t>Allowable users</a:t>
            </a:r>
          </a:p>
          <a:p>
            <a:pPr lvl="1">
              <a:defRPr/>
            </a:pPr>
            <a:r>
              <a:rPr lang="en-US" dirty="0"/>
              <a:t>Faculty, staff, students, others associated with UC</a:t>
            </a:r>
          </a:p>
          <a:p>
            <a:pPr lvl="1">
              <a:defRPr/>
            </a:pPr>
            <a:r>
              <a:rPr lang="en-US" dirty="0"/>
              <a:t>Others authorized by the Chancellors or UCOP</a:t>
            </a:r>
          </a:p>
          <a:p>
            <a:pPr lvl="1">
              <a:defRPr/>
            </a:pPr>
            <a:r>
              <a:rPr lang="en-US" dirty="0"/>
              <a:t>Others participating in programs UC sponsors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24BE503D-8CA5-024B-848C-A1DEDDE0B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533B2FD9-AFB6-0E4F-B94F-68C46FC04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6084FB-738D-5E44-8E7B-E8EBD9931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8706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103D-2E52-6E46-8C68-194B013EFE9D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Allowable 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3DBFB-F277-4E4A-A372-47499521FADC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/>
              <a:t>University business</a:t>
            </a:r>
          </a:p>
          <a:p>
            <a:pPr lvl="1"/>
            <a:r>
              <a:rPr lang="en-US" altLang="en-US"/>
              <a:t>Classes, research, </a:t>
            </a:r>
            <a:r>
              <a:rPr lang="en-US" altLang="en-US" i="1"/>
              <a:t>etc.</a:t>
            </a:r>
            <a:endParaRPr lang="en-US" altLang="en-US"/>
          </a:p>
          <a:p>
            <a:r>
              <a:rPr lang="en-US" altLang="en-US"/>
              <a:t>Incidental personal use OK</a:t>
            </a:r>
          </a:p>
          <a:p>
            <a:pPr lvl="1"/>
            <a:r>
              <a:rPr lang="en-US" altLang="en-US"/>
              <a:t>But can’t interfere with other uses</a:t>
            </a:r>
          </a:p>
          <a:p>
            <a:r>
              <a:rPr lang="en-US" altLang="en-US"/>
              <a:t>Anonymous communications OK</a:t>
            </a:r>
          </a:p>
          <a:p>
            <a:pPr lvl="1"/>
            <a:r>
              <a:rPr lang="en-US" altLang="en-US"/>
              <a:t>But can’t use a false identity</a:t>
            </a:r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5DE320E6-CD36-E545-A7F6-D7ABF0E38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4439BCFC-68C7-8749-872E-96C1D1AD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12AA5AF-4492-8743-8700-C81EF2CD2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13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074E5D66-C019-5148-9C83-1777672D7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Integrity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81AD3135-3F5A-D14E-8645-F94F50D0F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i="1" dirty="0"/>
              <a:t>X</a:t>
            </a:r>
            <a:r>
              <a:rPr lang="en-US" dirty="0"/>
              <a:t> set of entities, </a:t>
            </a:r>
            <a:r>
              <a:rPr lang="en-US" i="1" dirty="0"/>
              <a:t>I</a:t>
            </a:r>
            <a:r>
              <a:rPr lang="en-US" dirty="0"/>
              <a:t> information</a:t>
            </a:r>
          </a:p>
          <a:p>
            <a:pPr>
              <a:defRPr/>
            </a:pPr>
            <a:r>
              <a:rPr lang="en-US" i="1" dirty="0"/>
              <a:t>I</a:t>
            </a:r>
            <a:r>
              <a:rPr lang="en-US" dirty="0"/>
              <a:t> has the </a:t>
            </a:r>
            <a:r>
              <a:rPr lang="en-US" i="1" dirty="0"/>
              <a:t>integrity</a:t>
            </a:r>
            <a:r>
              <a:rPr lang="en-US" dirty="0"/>
              <a:t> property with respect to </a:t>
            </a:r>
            <a:r>
              <a:rPr lang="en-US" i="1" dirty="0"/>
              <a:t>X</a:t>
            </a:r>
            <a:r>
              <a:rPr lang="en-US" dirty="0"/>
              <a:t> if all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trust information in </a:t>
            </a:r>
            <a:r>
              <a:rPr lang="en-US" i="1" dirty="0"/>
              <a:t>I</a:t>
            </a:r>
            <a:endParaRPr lang="en-US" dirty="0"/>
          </a:p>
          <a:p>
            <a:pPr>
              <a:defRPr/>
            </a:pPr>
            <a:r>
              <a:rPr lang="en-US" dirty="0"/>
              <a:t>Types of integrity:</a:t>
            </a:r>
          </a:p>
          <a:p>
            <a:pPr lvl="1">
              <a:defRPr/>
            </a:pPr>
            <a:r>
              <a:rPr lang="en-US" dirty="0"/>
              <a:t>Trust </a:t>
            </a:r>
            <a:r>
              <a:rPr lang="en-US" i="1" dirty="0"/>
              <a:t>I</a:t>
            </a:r>
            <a:r>
              <a:rPr lang="en-US" dirty="0"/>
              <a:t>, its conveyance and protection (data integrity)</a:t>
            </a:r>
          </a:p>
          <a:p>
            <a:pPr lvl="1">
              <a:defRPr/>
            </a:pPr>
            <a:r>
              <a:rPr lang="en-US" i="1" dirty="0"/>
              <a:t>I</a:t>
            </a:r>
            <a:r>
              <a:rPr lang="en-US" dirty="0"/>
              <a:t> information about origin of something or an identity (origin integrity, authentication)</a:t>
            </a:r>
          </a:p>
          <a:p>
            <a:pPr lvl="1">
              <a:defRPr/>
            </a:pPr>
            <a:r>
              <a:rPr lang="en-US" i="1" dirty="0"/>
              <a:t>I</a:t>
            </a:r>
            <a:r>
              <a:rPr lang="en-US" dirty="0"/>
              <a:t> resource: means resource functions as it should (assurance)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455B81F-425E-1645-880A-17E2F2847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B4F013D-899F-C240-91FB-EF660E1C5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244781C-DC57-1D4E-BDE7-46F77FBC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440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9997A-6D6B-5546-8659-3E0418D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Non-Allowable 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C8ADD-0AB5-7548-B2B2-5C1B81F589D7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000"/>
              <a:t>Endorsements not OK</a:t>
            </a:r>
          </a:p>
          <a:p>
            <a:pPr>
              <a:lnSpc>
                <a:spcPct val="90000"/>
              </a:lnSpc>
            </a:pPr>
            <a:r>
              <a:rPr lang="en-US" altLang="en-US" sz="3000"/>
              <a:t>Running personal businesses not OJK</a:t>
            </a:r>
          </a:p>
          <a:p>
            <a:pPr>
              <a:lnSpc>
                <a:spcPct val="90000"/>
              </a:lnSpc>
            </a:pPr>
            <a:r>
              <a:rPr lang="en-US" altLang="en-US" sz="3000"/>
              <a:t>Illegal activities not OK</a:t>
            </a:r>
          </a:p>
          <a:p>
            <a:pPr lvl="1">
              <a:lnSpc>
                <a:spcPct val="90000"/>
              </a:lnSpc>
            </a:pPr>
            <a:r>
              <a:rPr lang="en-US" altLang="en-US" sz="2600"/>
              <a:t>Must respect intellectual property laws, US DMCA</a:t>
            </a:r>
          </a:p>
          <a:p>
            <a:pPr>
              <a:lnSpc>
                <a:spcPct val="90000"/>
              </a:lnSpc>
            </a:pPr>
            <a:r>
              <a:rPr lang="en-US" altLang="en-US" sz="3000"/>
              <a:t>Violating University of campus policies or rules not OK</a:t>
            </a:r>
          </a:p>
          <a:p>
            <a:pPr>
              <a:lnSpc>
                <a:spcPct val="90000"/>
              </a:lnSpc>
            </a:pPr>
            <a:r>
              <a:rPr lang="en-US" altLang="en-US" sz="3000"/>
              <a:t>Users can’t put “excessive strain” on resources</a:t>
            </a:r>
          </a:p>
          <a:p>
            <a:pPr lvl="1">
              <a:lnSpc>
                <a:spcPct val="90000"/>
              </a:lnSpc>
            </a:pPr>
            <a:r>
              <a:rPr lang="en-US" altLang="en-US" sz="2600"/>
              <a:t>No spamming, DoD or DDoS attacks</a:t>
            </a:r>
          </a:p>
          <a:p>
            <a:pPr>
              <a:lnSpc>
                <a:spcPct val="90000"/>
              </a:lnSpc>
            </a:pPr>
            <a:endParaRPr lang="en-US" altLang="en-US" sz="300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A6698970-97C2-904A-B9A7-D35FA578D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557E3D1-0622-7048-825A-2FED273FB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3188992C-5B41-D147-A5B1-EF2322C59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951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C9CB2-E562-804C-9B97-C62923C4831D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Privacy, Confidentiality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6A84D-7DDA-2C45-9780-5E5B022D253E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General rule: respected the same way as is for paper</a:t>
            </a:r>
          </a:p>
          <a:p>
            <a:pPr>
              <a:defRPr/>
            </a:pPr>
            <a:r>
              <a:rPr lang="en-US" dirty="0"/>
              <a:t>Cannot read or disclose without permission of holder, except in specific circumstances</a:t>
            </a:r>
          </a:p>
          <a:p>
            <a:pPr>
              <a:defRPr/>
            </a:pPr>
            <a:r>
              <a:rPr lang="en-US" dirty="0"/>
              <a:t>To do so requires written permission of:</a:t>
            </a:r>
          </a:p>
          <a:p>
            <a:pPr lvl="1">
              <a:defRPr/>
            </a:pPr>
            <a:r>
              <a:rPr lang="en-US" dirty="0"/>
              <a:t>A designated Vice Chancellor (campus)</a:t>
            </a:r>
          </a:p>
          <a:p>
            <a:pPr lvl="1">
              <a:defRPr/>
            </a:pPr>
            <a:r>
              <a:rPr lang="en-US" dirty="0"/>
              <a:t>A Senior Vice President, Business and Finance (UCOP)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278DD3FF-3548-2445-A3A4-C82B1CA3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C60A725D-1A93-CD45-8AAE-39840D48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3F3FA1CD-296E-6841-ADAC-370E4728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784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2FA8E-77AE-5743-BC83-FCF290E885DA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Privacy, Confidentiality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2824E-A473-1F44-AF5B-F45792A6C5DC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Written permission not required for:</a:t>
            </a:r>
          </a:p>
          <a:p>
            <a:pPr lvl="1">
              <a:defRPr/>
            </a:pPr>
            <a:r>
              <a:rPr lang="en-US" dirty="0"/>
              <a:t>Subpoena or search warrant</a:t>
            </a:r>
          </a:p>
          <a:p>
            <a:pPr lvl="1">
              <a:defRPr/>
            </a:pPr>
            <a:r>
              <a:rPr lang="en-US" dirty="0"/>
              <a:t>Emergency</a:t>
            </a:r>
          </a:p>
          <a:p>
            <a:pPr lvl="2">
              <a:defRPr/>
            </a:pPr>
            <a:r>
              <a:rPr lang="en-US" dirty="0"/>
              <a:t>But must obtain approval as soon as possible afterwards</a:t>
            </a:r>
          </a:p>
          <a:p>
            <a:pPr lvl="1">
              <a:defRPr/>
            </a:pPr>
            <a:r>
              <a:rPr lang="en-US" dirty="0"/>
              <a:t>In all these cases, must notify those affected by the disclosure that the disclosure occurred, and why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9598B3D9-5818-ED48-B198-5C427AF1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EAF17D78-2F8C-A742-81A2-43E1813D8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EF15C67-577C-704E-A0EF-AC426D756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3332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C1A7E-F759-3345-84A1-249D616B571E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Limits of Privacy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0164D-5E25-FE45-8D31-A274E270F0D8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/>
              <a:t>Electronic communications that are public records will not be confidential</a:t>
            </a:r>
          </a:p>
          <a:p>
            <a:r>
              <a:rPr lang="en-US" altLang="en-US"/>
              <a:t>Electronic communications may be on backups</a:t>
            </a:r>
          </a:p>
          <a:p>
            <a:r>
              <a:rPr lang="en-US" altLang="en-US"/>
              <a:t>Electronic communications may be seen during routine system monitoring, etc.</a:t>
            </a:r>
          </a:p>
          <a:p>
            <a:pPr lvl="1"/>
            <a:r>
              <a:rPr lang="en-US" altLang="en-US"/>
              <a:t>Admins instructed to respect privacy, but </a:t>
            </a:r>
            <a:r>
              <a:rPr lang="en-US" altLang="en-US" i="1"/>
              <a:t>will</a:t>
            </a:r>
            <a:r>
              <a:rPr lang="en-US" altLang="en-US"/>
              <a:t> report “improper governmental activity”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1DF32F9-E5DF-B744-843E-F02265773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45943EE-70EB-024E-A747-0AAFEE0A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13D2B0A-B697-DD48-8F89-021AD4839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86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C00C2-9682-D84C-9592-521E7E6DAC12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Security Services,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7817A6-8ADB-B74D-A92D-F1A3332B5CA3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Routine monitoring</a:t>
            </a:r>
          </a:p>
          <a:p>
            <a:pPr>
              <a:defRPr/>
            </a:pPr>
            <a:r>
              <a:rPr lang="en-US" dirty="0"/>
              <a:t>Need for authentication</a:t>
            </a:r>
          </a:p>
          <a:p>
            <a:pPr>
              <a:defRPr/>
            </a:pPr>
            <a:r>
              <a:rPr lang="en-US" dirty="0"/>
              <a:t>Need for authorization</a:t>
            </a:r>
          </a:p>
          <a:p>
            <a:pPr>
              <a:defRPr/>
            </a:pPr>
            <a:r>
              <a:rPr lang="en-US" dirty="0"/>
              <a:t>Need for recovery mechanisms</a:t>
            </a:r>
          </a:p>
          <a:p>
            <a:pPr>
              <a:defRPr/>
            </a:pPr>
            <a:r>
              <a:rPr lang="en-US" dirty="0"/>
              <a:t>Need for audit mechanisms</a:t>
            </a:r>
          </a:p>
          <a:p>
            <a:pPr>
              <a:defRPr/>
            </a:pPr>
            <a:r>
              <a:rPr lang="en-US" dirty="0"/>
              <a:t>Other mechanisms to enforce University policy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183A2E9F-2C5B-9541-899B-7F55A3D39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6D273F1E-7CC8-FC4E-8E33-7B42E110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A2ED67C0-DCDC-B44C-BA17-D2D00705E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967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1E7FE-8570-1244-BB43-1A500D9875AC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User Advisories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69C45-6B72-FC48-868C-1E8B8D017520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These are less formal, give guidelines for the use of electronic communications</a:t>
            </a:r>
          </a:p>
          <a:p>
            <a:pPr lvl="1">
              <a:defRPr/>
            </a:pPr>
            <a:r>
              <a:rPr lang="en-US" dirty="0"/>
              <a:t>Show courtesy and consideration as in non-electronic communications</a:t>
            </a:r>
          </a:p>
          <a:p>
            <a:pPr lvl="1">
              <a:defRPr/>
            </a:pPr>
            <a:r>
              <a:rPr lang="en-US" dirty="0"/>
              <a:t>Laws about privacy in electronic communications are not as mature as laws about privacy in other areas</a:t>
            </a:r>
          </a:p>
          <a:p>
            <a:pPr lvl="1">
              <a:defRPr/>
            </a:pPr>
            <a:r>
              <a:rPr lang="en-US" dirty="0"/>
              <a:t>University provides neither encryption nor authentication</a:t>
            </a:r>
          </a:p>
          <a:p>
            <a:pPr lvl="2">
              <a:defRPr/>
            </a:pPr>
            <a:r>
              <a:rPr lang="en-US" dirty="0"/>
              <a:t>Easy to falsify sender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539FAC03-EBAD-2641-8315-6510764C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18989B6-20B6-934A-8FD2-7235E9CFB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66B2FB6-2D92-0241-831E-63138AEE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1917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94087-3A6B-1340-A03D-4A6DD1554491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UC Davis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BA33B-B122-1A4B-A646-D99D557E78D0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Acceptable Use Policy</a:t>
            </a:r>
          </a:p>
          <a:p>
            <a:pPr lvl="1">
              <a:defRPr/>
            </a:pPr>
            <a:r>
              <a:rPr lang="en-US" dirty="0"/>
              <a:t>Incorporates the UCD Principles of Community</a:t>
            </a:r>
          </a:p>
          <a:p>
            <a:pPr lvl="1">
              <a:defRPr/>
            </a:pPr>
            <a:r>
              <a:rPr lang="en-US" dirty="0"/>
              <a:t>Requires respect of rights of others when using electronic communications</a:t>
            </a:r>
          </a:p>
          <a:p>
            <a:pPr lvl="1">
              <a:defRPr/>
            </a:pPr>
            <a:r>
              <a:rPr lang="en-US" dirty="0"/>
              <a:t>Use encouraged for education, university business, university-related activities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471EC56-66E7-E740-A321-5221ACBA7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C4564E45-900D-E24F-BB8A-0097499EF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1D043EDB-20DD-B44C-858E-690F39DF4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2852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2AA8E-DC42-EE41-B610-AF63BEDAA2F2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UC Davis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A26F4-FECF-CE4B-94CC-9D3BA6CB98E0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UC Davis specific details</a:t>
            </a:r>
          </a:p>
          <a:p>
            <a:pPr lvl="1">
              <a:defRPr/>
            </a:pPr>
            <a:r>
              <a:rPr lang="en-US" dirty="0"/>
              <a:t>Only Chancellor-approved charitable activities may use these resources</a:t>
            </a:r>
          </a:p>
          <a:p>
            <a:pPr lvl="1">
              <a:defRPr/>
            </a:pPr>
            <a:r>
              <a:rPr lang="en-US" dirty="0"/>
              <a:t>Cannot be used to create hostile environment</a:t>
            </a:r>
          </a:p>
          <a:p>
            <a:pPr lvl="2">
              <a:defRPr/>
            </a:pPr>
            <a:r>
              <a:rPr lang="en-US" dirty="0"/>
              <a:t>This includes violating obscenity laws</a:t>
            </a:r>
          </a:p>
          <a:p>
            <a:pPr lvl="1">
              <a:defRPr/>
            </a:pPr>
            <a:r>
              <a:rPr lang="en-US" dirty="0"/>
              <a:t>Incidental personal use OK under conditions given in Electronic Communications Policy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F6ED77C9-1F5A-BF4A-BDBD-B17520D35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D833E9A1-EA65-1F4C-BD6C-7EB43CD0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7808EA09-1D69-0040-8468-E8CB2DA5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1403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3FCB0-BDF2-A14D-A19D-4DCFA71257B4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UC Davis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8A25F-4A9E-CB4F-8B00-8AC787F64D12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000" dirty="0"/>
              <a:t>Unacceptable conduct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/>
              <a:t>Not protecting passwords for University resources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/>
              <a:t>Not respecting copyrights, licenses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/>
              <a:t>Violating integrity of these resources</a:t>
            </a:r>
          </a:p>
          <a:p>
            <a:pPr lvl="1">
              <a:lnSpc>
                <a:spcPct val="90000"/>
              </a:lnSpc>
            </a:pPr>
            <a:r>
              <a:rPr lang="en-US" altLang="en-US" sz="2600" dirty="0"/>
              <a:t>Creating malicious logic (worms, viruses, </a:t>
            </a:r>
            <a:r>
              <a:rPr lang="en-US" altLang="en-US" sz="2600" i="1" dirty="0"/>
              <a:t>etc</a:t>
            </a:r>
            <a:r>
              <a:rPr lang="en-US" altLang="en-US" sz="2600" dirty="0"/>
              <a:t>.)</a:t>
            </a:r>
          </a:p>
          <a:p>
            <a:pPr lvl="2">
              <a:lnSpc>
                <a:spcPct val="90000"/>
              </a:lnSpc>
            </a:pPr>
            <a:r>
              <a:rPr lang="en-US" altLang="en-US" sz="2200" dirty="0"/>
              <a:t>Allowed if done as part of an academic research or instruction program supervised by academic personnel; and</a:t>
            </a:r>
          </a:p>
          <a:p>
            <a:pPr lvl="2">
              <a:lnSpc>
                <a:spcPct val="90000"/>
              </a:lnSpc>
            </a:pPr>
            <a:r>
              <a:rPr lang="en-US" altLang="en-US" sz="2200" dirty="0"/>
              <a:t>It does not compromise the University’s electric communication resource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1F9CF132-013E-6345-8856-F0CE05FD1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D8670E57-D327-B64B-837B-CEF60B2B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7C65D8D-9744-4144-8BAF-BCA9DDCC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586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648C1-D70D-764B-A796-771D234A0251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UC Davis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58E31-8E1E-9941-81B2-214D50AB6018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Allowed users</a:t>
            </a:r>
          </a:p>
          <a:p>
            <a:pPr lvl="1">
              <a:defRPr/>
            </a:pPr>
            <a:r>
              <a:rPr lang="en-US" dirty="0"/>
              <a:t>UCD students, staff, faculty</a:t>
            </a:r>
          </a:p>
          <a:p>
            <a:pPr lvl="1">
              <a:defRPr/>
            </a:pPr>
            <a:r>
              <a:rPr lang="en-US" dirty="0"/>
              <a:t>Other UCD academic appointees and affiliated people</a:t>
            </a:r>
          </a:p>
          <a:p>
            <a:pPr lvl="2">
              <a:defRPr/>
            </a:pPr>
            <a:r>
              <a:rPr lang="en-US" dirty="0"/>
              <a:t>Such as postdocs and visiting scholars</a:t>
            </a:r>
          </a:p>
          <a:p>
            <a:pPr>
              <a:defRPr/>
            </a:pPr>
            <a:r>
              <a:rPr lang="en-US" dirty="0"/>
              <a:t>People leaving</a:t>
            </a:r>
          </a:p>
          <a:p>
            <a:pPr lvl="1">
              <a:defRPr/>
            </a:pPr>
            <a:r>
              <a:rPr lang="en-US" dirty="0"/>
              <a:t>Forwarding email allowed</a:t>
            </a:r>
          </a:p>
          <a:p>
            <a:pPr lvl="1">
              <a:defRPr/>
            </a:pPr>
            <a:r>
              <a:rPr lang="en-US" dirty="0"/>
              <a:t>Recipient must agree to return to the University any email about University business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51E45DC-F393-9844-AD00-B45987915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A4D6862E-74EE-BB43-9D56-F97300374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11C65E1-EBFC-7841-A8C6-83A8A19B3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64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3310021B-DB93-D14B-9E67-4E2BCB7301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Availability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17F10607-6B59-7B4D-A8CD-199C89E234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i="1" dirty="0"/>
              <a:t>X</a:t>
            </a:r>
            <a:r>
              <a:rPr lang="en-US" dirty="0"/>
              <a:t> set of entities, </a:t>
            </a:r>
            <a:r>
              <a:rPr lang="en-US" i="1" dirty="0"/>
              <a:t>I</a:t>
            </a:r>
            <a:r>
              <a:rPr lang="en-US" dirty="0"/>
              <a:t> resource</a:t>
            </a:r>
          </a:p>
          <a:p>
            <a:pPr>
              <a:defRPr/>
            </a:pPr>
            <a:r>
              <a:rPr lang="en-US" i="1" dirty="0"/>
              <a:t>I</a:t>
            </a:r>
            <a:r>
              <a:rPr lang="en-US" dirty="0"/>
              <a:t> has the </a:t>
            </a:r>
            <a:r>
              <a:rPr lang="en-US" i="1" dirty="0"/>
              <a:t>availability</a:t>
            </a:r>
            <a:r>
              <a:rPr lang="en-US" dirty="0"/>
              <a:t> property with respect to </a:t>
            </a:r>
            <a:r>
              <a:rPr lang="en-US" i="1" dirty="0"/>
              <a:t>X</a:t>
            </a:r>
            <a:r>
              <a:rPr lang="en-US" dirty="0"/>
              <a:t> if all </a:t>
            </a:r>
            <a:r>
              <a:rPr lang="en-US" i="1" dirty="0"/>
              <a:t>x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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can access </a:t>
            </a:r>
            <a:r>
              <a:rPr lang="en-US" i="1" dirty="0"/>
              <a:t>I</a:t>
            </a:r>
            <a:endParaRPr lang="en-US" dirty="0"/>
          </a:p>
          <a:p>
            <a:pPr>
              <a:defRPr/>
            </a:pPr>
            <a:r>
              <a:rPr lang="en-US" dirty="0"/>
              <a:t>Types of availability:</a:t>
            </a:r>
          </a:p>
          <a:p>
            <a:pPr lvl="1">
              <a:defRPr/>
            </a:pPr>
            <a:r>
              <a:rPr lang="en-US" dirty="0"/>
              <a:t>Traditional: </a:t>
            </a:r>
            <a:r>
              <a:rPr lang="en-US" i="1" dirty="0"/>
              <a:t>x</a:t>
            </a:r>
            <a:r>
              <a:rPr lang="en-US" dirty="0"/>
              <a:t> gets access or not</a:t>
            </a:r>
          </a:p>
          <a:p>
            <a:pPr lvl="1">
              <a:defRPr/>
            </a:pPr>
            <a:r>
              <a:rPr lang="en-US" dirty="0"/>
              <a:t>Quality of service: promised a level of access (for example, a specific level of bandwidth); </a:t>
            </a:r>
            <a:r>
              <a:rPr lang="en-US" i="1" dirty="0"/>
              <a:t>x</a:t>
            </a:r>
            <a:r>
              <a:rPr lang="en-US" dirty="0"/>
              <a:t> meets it or not, even though some access is achieved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268D2D98-1450-8B47-A473-76B383EAB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CC2446D7-3BBD-7047-B1E1-20B249BD1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815374A-9FF1-5545-8E2B-D35589B7E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850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BEE30-DA7A-F44E-B850-0A976DE8BCF6}"/>
              </a:ext>
            </a:extLst>
          </p:cNvPr>
          <p:cNvSpPr>
            <a:spLocks noGrp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Exceptions Allowing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E492A-10EC-1C40-9617-5DA843514ADA}"/>
              </a:ext>
            </a:extLst>
          </p:cNvPr>
          <p:cNvSpPr>
            <a:spLocks noGrp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Required by law;</a:t>
            </a:r>
          </a:p>
          <a:p>
            <a:pPr>
              <a:defRPr/>
            </a:pPr>
            <a:r>
              <a:rPr lang="en-US" dirty="0"/>
              <a:t>Reliable evidence of violation of law, University policies;</a:t>
            </a:r>
          </a:p>
          <a:p>
            <a:pPr>
              <a:defRPr/>
            </a:pPr>
            <a:r>
              <a:rPr lang="en-US" dirty="0"/>
              <a:t>Failure to do so may result in:</a:t>
            </a:r>
          </a:p>
          <a:p>
            <a:pPr lvl="1">
              <a:defRPr/>
            </a:pPr>
            <a:r>
              <a:rPr lang="en-US" dirty="0"/>
              <a:t>Significant harm</a:t>
            </a:r>
          </a:p>
          <a:p>
            <a:pPr lvl="1">
              <a:defRPr/>
            </a:pPr>
            <a:r>
              <a:rPr lang="en-US" dirty="0"/>
              <a:t>Loss of significant evidence of violations;</a:t>
            </a:r>
          </a:p>
          <a:p>
            <a:pPr lvl="1">
              <a:defRPr/>
            </a:pPr>
            <a:r>
              <a:rPr lang="en-US" dirty="0"/>
              <a:t>Significant liability to UC or its community;</a:t>
            </a:r>
          </a:p>
          <a:p>
            <a:pPr>
              <a:defRPr/>
            </a:pPr>
            <a:r>
              <a:rPr lang="en-US" dirty="0"/>
              <a:t>Not doing so hampers University meeting administrative, teaching obligations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DA96A2E-64EC-AE4A-A2A5-990D7C68F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63C45F0C-C2FC-EA4B-B489-5CB9ADF52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E563D9B-4429-AA42-8BC0-E47DCDFE0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4042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643D57DC-9FC6-F343-90A5-23921336AE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Secure, Precise Mechanisms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1308C558-0AA6-2A40-9869-D1A3DB93E4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/>
              <a:t>Can one devise a procedure for developing a mechanism that is both secure </a:t>
            </a:r>
            <a:r>
              <a:rPr lang="en-US" altLang="en-US" i="1"/>
              <a:t>and</a:t>
            </a:r>
            <a:r>
              <a:rPr lang="en-US" altLang="en-US"/>
              <a:t> precise?</a:t>
            </a:r>
          </a:p>
          <a:p>
            <a:pPr lvl="1"/>
            <a:r>
              <a:rPr lang="en-US" altLang="en-US"/>
              <a:t>Consider confidentiality policies only here</a:t>
            </a:r>
          </a:p>
          <a:p>
            <a:pPr lvl="1"/>
            <a:r>
              <a:rPr lang="en-US" altLang="en-US"/>
              <a:t>Integrity policies produce same result</a:t>
            </a:r>
          </a:p>
          <a:p>
            <a:r>
              <a:rPr lang="en-US" altLang="en-US"/>
              <a:t>Program a function with multiple inputs and one output</a:t>
            </a:r>
          </a:p>
          <a:p>
            <a:pPr lvl="1"/>
            <a:r>
              <a:rPr lang="en-US" altLang="en-US"/>
              <a:t>Let </a:t>
            </a:r>
            <a:r>
              <a:rPr lang="en-US" altLang="en-US" i="1"/>
              <a:t>p</a:t>
            </a:r>
            <a:r>
              <a:rPr lang="en-US" altLang="en-US"/>
              <a:t> be a function </a:t>
            </a:r>
            <a:r>
              <a:rPr lang="en-US" altLang="en-US" i="1"/>
              <a:t>p</a:t>
            </a:r>
            <a:r>
              <a:rPr lang="en-US" altLang="en-US"/>
              <a:t>:</a:t>
            </a:r>
            <a:r>
              <a:rPr lang="en-US" altLang="en-US" i="1"/>
              <a:t> I</a:t>
            </a:r>
            <a:r>
              <a:rPr lang="en-US" altLang="en-US" baseline="-25000"/>
              <a:t>1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...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R</a:t>
            </a:r>
            <a:r>
              <a:rPr lang="en-US" altLang="en-US"/>
              <a:t>. Then </a:t>
            </a:r>
            <a:r>
              <a:rPr lang="en-US" altLang="en-US" i="1"/>
              <a:t>p</a:t>
            </a:r>
            <a:r>
              <a:rPr lang="en-US" altLang="en-US"/>
              <a:t> is a program with </a:t>
            </a:r>
            <a:r>
              <a:rPr lang="en-US" altLang="en-US" i="1"/>
              <a:t>n</a:t>
            </a:r>
            <a:r>
              <a:rPr lang="en-US" altLang="en-US"/>
              <a:t> inputs </a:t>
            </a:r>
            <a:r>
              <a:rPr lang="en-US" altLang="en-US" i="1"/>
              <a:t>i</a:t>
            </a:r>
            <a:r>
              <a:rPr lang="en-US" altLang="en-US" i="1" baseline="-25000"/>
              <a:t>k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I</a:t>
            </a:r>
            <a:r>
              <a:rPr lang="en-US" altLang="en-US" i="1" baseline="-25000"/>
              <a:t>k</a:t>
            </a:r>
            <a:r>
              <a:rPr lang="en-US" altLang="en-US"/>
              <a:t>, 1 ≤ </a:t>
            </a:r>
            <a:r>
              <a:rPr lang="en-US" altLang="en-US" i="1"/>
              <a:t>k</a:t>
            </a:r>
            <a:r>
              <a:rPr lang="en-US" altLang="en-US"/>
              <a:t> ≤ </a:t>
            </a:r>
            <a:r>
              <a:rPr lang="en-US" altLang="en-US" i="1"/>
              <a:t>n</a:t>
            </a:r>
            <a:r>
              <a:rPr lang="en-US" altLang="en-US"/>
              <a:t>, and one output </a:t>
            </a:r>
            <a:r>
              <a:rPr lang="en-US" altLang="en-US" i="1"/>
              <a:t>r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R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D4FB6DD6-A82D-F04D-B527-F38D5563E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DDC363B-F5EC-C547-A4EE-2D0DAE5B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9970926-EDE7-494F-92D4-42A432717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70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856387B7-72A1-9341-9DEC-8A3FE02E2B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Programs and Postulates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188A808B-659B-B049-BD98-D2663EE0C5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/>
              <a:t>Observability Postulate: the output of a function encodes all available information about its inputs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Covert channels considered part of the output</a:t>
            </a:r>
          </a:p>
          <a:p>
            <a:pPr>
              <a:lnSpc>
                <a:spcPct val="90000"/>
              </a:lnSpc>
              <a:defRPr/>
            </a:pPr>
            <a:r>
              <a:rPr lang="en-US"/>
              <a:t>Example: authentication function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Inputs name, password; output Good or Bad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If name invalid, immediately print Bad; else access database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Problem: time output of Bad, can determine if name valid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This means timing is part of output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39F0F94-3A7A-5F42-9226-30B832671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D82890D-FCB9-EE4C-958F-202BD46F6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0702179-4CA1-6146-A5DD-0CCEA3350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2146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>
            <a:extLst>
              <a:ext uri="{FF2B5EF4-FFF2-40B4-BE49-F238E27FC236}">
                <a16:creationId xmlns:a16="http://schemas.microsoft.com/office/drawing/2014/main" id="{25077966-73A1-D849-BC10-7A540BDD25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Protection Mechanism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198E4483-20A8-694F-9351-F3F08BD7C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/>
              <a:t>Let </a:t>
            </a:r>
            <a:r>
              <a:rPr lang="en-US" altLang="en-US" i="1"/>
              <a:t>p</a:t>
            </a:r>
            <a:r>
              <a:rPr lang="en-US" altLang="en-US"/>
              <a:t> be a function </a:t>
            </a:r>
            <a:r>
              <a:rPr lang="en-US" altLang="en-US" i="1"/>
              <a:t>p</a:t>
            </a:r>
            <a:r>
              <a:rPr lang="en-US" altLang="en-US"/>
              <a:t>:</a:t>
            </a:r>
            <a:r>
              <a:rPr lang="en-US" altLang="en-US" i="1"/>
              <a:t> I</a:t>
            </a:r>
            <a:r>
              <a:rPr lang="en-US" altLang="en-US" baseline="-25000"/>
              <a:t>1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...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R</a:t>
            </a:r>
            <a:r>
              <a:rPr lang="en-US" altLang="en-US"/>
              <a:t>. A </a:t>
            </a:r>
            <a:r>
              <a:rPr lang="en-US" altLang="en-US" i="1"/>
              <a:t>protection mechanism m</a:t>
            </a:r>
            <a:r>
              <a:rPr lang="en-US" altLang="en-US"/>
              <a:t> is a function</a:t>
            </a:r>
          </a:p>
          <a:p>
            <a:pPr algn="ctr">
              <a:buFontTx/>
              <a:buNone/>
            </a:pPr>
            <a:r>
              <a:rPr lang="en-US" altLang="en-US" i="1"/>
              <a:t>m</a:t>
            </a:r>
            <a:r>
              <a:rPr lang="en-US" altLang="en-US"/>
              <a:t>:</a:t>
            </a:r>
            <a:r>
              <a:rPr lang="en-US" altLang="en-US" i="1"/>
              <a:t> I</a:t>
            </a:r>
            <a:r>
              <a:rPr lang="en-US" altLang="en-US" baseline="-25000"/>
              <a:t>1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... </a:t>
            </a:r>
            <a:r>
              <a:rPr lang="en-US" altLang="en-US">
                <a:sym typeface="Symbol" pitchFamily="2" charset="2"/>
              </a:rPr>
              <a:t></a:t>
            </a:r>
            <a:r>
              <a:rPr lang="en-US" altLang="en-US"/>
              <a:t>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R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</a:t>
            </a:r>
            <a:r>
              <a:rPr lang="en-US" altLang="en-US"/>
              <a:t> </a:t>
            </a:r>
            <a:r>
              <a:rPr lang="en-US" altLang="en-US" i="1"/>
              <a:t>E</a:t>
            </a:r>
            <a:endParaRPr lang="en-US" altLang="en-US"/>
          </a:p>
          <a:p>
            <a:pPr>
              <a:buFontTx/>
              <a:buNone/>
            </a:pPr>
            <a:r>
              <a:rPr lang="en-US" altLang="en-US"/>
              <a:t>	for which, when </a:t>
            </a:r>
            <a:r>
              <a:rPr lang="en-US" altLang="en-US" i="1"/>
              <a:t>i</a:t>
            </a:r>
            <a:r>
              <a:rPr lang="en-US" altLang="en-US" i="1" baseline="-25000"/>
              <a:t>k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I</a:t>
            </a:r>
            <a:r>
              <a:rPr lang="en-US" altLang="en-US" i="1" baseline="-25000"/>
              <a:t>k</a:t>
            </a:r>
            <a:r>
              <a:rPr lang="en-US" altLang="en-US"/>
              <a:t>, 1 ≤ </a:t>
            </a:r>
            <a:r>
              <a:rPr lang="en-US" altLang="en-US" i="1"/>
              <a:t>k</a:t>
            </a:r>
            <a:r>
              <a:rPr lang="en-US" altLang="en-US"/>
              <a:t> ≤ </a:t>
            </a:r>
            <a:r>
              <a:rPr lang="en-US" altLang="en-US" i="1"/>
              <a:t>n</a:t>
            </a:r>
            <a:r>
              <a:rPr lang="en-US" altLang="en-US"/>
              <a:t>, either</a:t>
            </a:r>
          </a:p>
          <a:p>
            <a:pPr lvl="1"/>
            <a:r>
              <a:rPr lang="en-US" altLang="en-US" i="1"/>
              <a:t>m</a:t>
            </a:r>
            <a:r>
              <a:rPr lang="en-US" altLang="en-US"/>
              <a:t>(</a:t>
            </a:r>
            <a:r>
              <a:rPr lang="en-US" altLang="en-US" i="1"/>
              <a:t>i</a:t>
            </a:r>
            <a:r>
              <a:rPr lang="en-US" altLang="en-US" baseline="-25000"/>
              <a:t>1</a:t>
            </a:r>
            <a:r>
              <a:rPr lang="en-US" altLang="en-US"/>
              <a:t>, ...,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) = </a:t>
            </a:r>
            <a:r>
              <a:rPr lang="en-US" altLang="en-US" i="1"/>
              <a:t>p</a:t>
            </a:r>
            <a:r>
              <a:rPr lang="en-US" altLang="en-US"/>
              <a:t>(</a:t>
            </a:r>
            <a:r>
              <a:rPr lang="en-US" altLang="en-US" i="1"/>
              <a:t>i</a:t>
            </a:r>
            <a:r>
              <a:rPr lang="en-US" altLang="en-US" baseline="-25000"/>
              <a:t>1</a:t>
            </a:r>
            <a:r>
              <a:rPr lang="en-US" altLang="en-US"/>
              <a:t>, ...,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) or</a:t>
            </a:r>
          </a:p>
          <a:p>
            <a:pPr lvl="1"/>
            <a:r>
              <a:rPr lang="en-US" altLang="en-US" i="1"/>
              <a:t>m</a:t>
            </a:r>
            <a:r>
              <a:rPr lang="en-US" altLang="en-US"/>
              <a:t>(</a:t>
            </a:r>
            <a:r>
              <a:rPr lang="en-US" altLang="en-US" i="1"/>
              <a:t>i</a:t>
            </a:r>
            <a:r>
              <a:rPr lang="en-US" altLang="en-US" baseline="-25000"/>
              <a:t>1</a:t>
            </a:r>
            <a:r>
              <a:rPr lang="en-US" altLang="en-US"/>
              <a:t>, ...,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) </a:t>
            </a:r>
            <a:r>
              <a:rPr lang="en-US" altLang="en-US">
                <a:sym typeface="Symbol" pitchFamily="2" charset="2"/>
              </a:rPr>
              <a:t></a:t>
            </a:r>
            <a:r>
              <a:rPr lang="en-US" altLang="en-US"/>
              <a:t> </a:t>
            </a:r>
            <a:r>
              <a:rPr lang="en-US" altLang="en-US" i="1"/>
              <a:t>E</a:t>
            </a:r>
            <a:r>
              <a:rPr lang="en-US" altLang="en-US"/>
              <a:t>.</a:t>
            </a:r>
          </a:p>
          <a:p>
            <a:r>
              <a:rPr lang="en-US" altLang="en-US" i="1"/>
              <a:t>E</a:t>
            </a:r>
            <a:r>
              <a:rPr lang="en-US" altLang="en-US"/>
              <a:t> is set of error outputs</a:t>
            </a:r>
          </a:p>
          <a:p>
            <a:pPr lvl="1"/>
            <a:r>
              <a:rPr lang="en-US" altLang="en-US"/>
              <a:t>In above example, E = { </a:t>
            </a:r>
            <a:r>
              <a:rPr lang="en-US" altLang="ja-JP">
                <a:latin typeface="Arial" panose="020B0604020202020204" pitchFamily="34" charset="0"/>
              </a:rPr>
              <a:t>“</a:t>
            </a:r>
            <a:r>
              <a:rPr lang="en-US" altLang="ja-JP"/>
              <a:t>Password Database Missing</a:t>
            </a:r>
            <a:r>
              <a:rPr lang="en-US" altLang="ja-JP">
                <a:latin typeface="Arial" panose="020B0604020202020204" pitchFamily="34" charset="0"/>
              </a:rPr>
              <a:t>”</a:t>
            </a:r>
            <a:r>
              <a:rPr lang="en-US" altLang="ja-JP"/>
              <a:t>, </a:t>
            </a:r>
            <a:r>
              <a:rPr lang="en-US" altLang="ja-JP">
                <a:latin typeface="Arial" panose="020B0604020202020204" pitchFamily="34" charset="0"/>
              </a:rPr>
              <a:t>“</a:t>
            </a:r>
            <a:r>
              <a:rPr lang="en-US" altLang="ja-JP"/>
              <a:t>Password Database Locked</a:t>
            </a:r>
            <a:r>
              <a:rPr lang="en-US" altLang="ja-JP">
                <a:latin typeface="Arial" panose="020B0604020202020204" pitchFamily="34" charset="0"/>
              </a:rPr>
              <a:t>”</a:t>
            </a:r>
            <a:r>
              <a:rPr lang="en-US" altLang="ja-JP"/>
              <a:t> }</a:t>
            </a:r>
            <a:endParaRPr lang="en-US" alt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172FAEF-DA42-0A4C-BFF8-5F437CEE7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9867078-879B-A940-857A-DE2FE6E6A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98072C1-265E-1847-B73E-C29D3E651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482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>
            <a:extLst>
              <a:ext uri="{FF2B5EF4-FFF2-40B4-BE49-F238E27FC236}">
                <a16:creationId xmlns:a16="http://schemas.microsoft.com/office/drawing/2014/main" id="{A4D12970-E2AF-554F-8FA6-4E79B39CD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Confidentiality Policy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BC3460AF-1201-EB4D-B008-87FF3C7F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Confidentiality policy for program </a:t>
            </a:r>
            <a:r>
              <a:rPr lang="en-US" altLang="en-US" i="1" dirty="0"/>
              <a:t>p</a:t>
            </a:r>
            <a:r>
              <a:rPr lang="en-US" altLang="en-US" dirty="0"/>
              <a:t> says which inputs can be revealed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Formally, for </a:t>
            </a:r>
            <a:r>
              <a:rPr lang="en-US" altLang="en-US" i="1" dirty="0"/>
              <a:t>p</a:t>
            </a:r>
            <a:r>
              <a:rPr lang="en-US" altLang="en-US" dirty="0"/>
              <a:t>:</a:t>
            </a:r>
            <a:r>
              <a:rPr lang="en-US" altLang="en-US" i="1" dirty="0"/>
              <a:t> I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...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R</a:t>
            </a:r>
            <a:r>
              <a:rPr lang="en-US" altLang="en-US" dirty="0"/>
              <a:t>, it is a function </a:t>
            </a:r>
            <a:r>
              <a:rPr lang="en-US" altLang="en-US" i="1" dirty="0"/>
              <a:t>c</a:t>
            </a:r>
            <a:r>
              <a:rPr lang="en-US" altLang="en-US" dirty="0"/>
              <a:t>:</a:t>
            </a:r>
            <a:r>
              <a:rPr lang="en-US" altLang="en-US" i="1" dirty="0"/>
              <a:t> I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...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A</a:t>
            </a:r>
            <a:r>
              <a:rPr lang="en-US" altLang="en-US" dirty="0"/>
              <a:t>, where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i="1" dirty="0"/>
              <a:t>		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</a:t>
            </a:r>
            <a:r>
              <a:rPr lang="en-US" altLang="en-US" dirty="0"/>
              <a:t> 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...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A</a:t>
            </a:r>
            <a:r>
              <a:rPr lang="en-US" altLang="en-US" dirty="0"/>
              <a:t> is set of inputs available to observer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Security mechanism is function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i="1" dirty="0"/>
              <a:t>m</a:t>
            </a:r>
            <a:r>
              <a:rPr lang="en-US" altLang="en-US" dirty="0"/>
              <a:t>: 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... </a:t>
            </a:r>
            <a:r>
              <a:rPr lang="en-US" altLang="en-US" dirty="0">
                <a:sym typeface="Symbol" pitchFamily="2" charset="2"/>
              </a:rPr>
              <a:t></a:t>
            </a:r>
            <a:r>
              <a:rPr lang="en-US" altLang="en-US" dirty="0"/>
              <a:t>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R </a:t>
            </a:r>
            <a:r>
              <a:rPr lang="en-US" altLang="en-US" dirty="0">
                <a:sym typeface="Symbol" pitchFamily="2" charset="2"/>
              </a:rPr>
              <a:t></a:t>
            </a:r>
            <a:r>
              <a:rPr lang="en-US" altLang="en-US" dirty="0"/>
              <a:t> </a:t>
            </a:r>
            <a:r>
              <a:rPr lang="en-US" altLang="en-US" i="1" dirty="0"/>
              <a:t>E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i="1" dirty="0"/>
              <a:t>m</a:t>
            </a:r>
            <a:r>
              <a:rPr lang="en-US" altLang="en-US" dirty="0"/>
              <a:t> is</a:t>
            </a:r>
            <a:r>
              <a:rPr lang="en-US" altLang="en-US" i="1" dirty="0"/>
              <a:t> secure</a:t>
            </a:r>
            <a:r>
              <a:rPr lang="en-US" altLang="en-US" dirty="0"/>
              <a:t> if and only if </a:t>
            </a:r>
            <a:r>
              <a:rPr lang="en-US" altLang="en-US" dirty="0">
                <a:sym typeface="Symbol" pitchFamily="2" charset="2"/>
              </a:rPr>
              <a:t>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´: </a:t>
            </a:r>
            <a:r>
              <a:rPr lang="en-US" altLang="en-US" i="1" dirty="0"/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 </a:t>
            </a:r>
            <a:r>
              <a:rPr lang="en-US" altLang="en-US" i="1" dirty="0"/>
              <a:t>R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</a:t>
            </a:r>
            <a:r>
              <a:rPr lang="en-US" altLang="en-US" dirty="0"/>
              <a:t> </a:t>
            </a:r>
            <a:r>
              <a:rPr lang="en-US" altLang="en-US" i="1" dirty="0"/>
              <a:t>E</a:t>
            </a:r>
            <a:r>
              <a:rPr lang="en-US" altLang="en-US" dirty="0"/>
              <a:t> such that,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ym typeface="Symbol" pitchFamily="2" charset="2"/>
              </a:rPr>
              <a:t>		</a:t>
            </a:r>
            <a:r>
              <a:rPr lang="en-US" altLang="en-US" i="1" dirty="0" err="1"/>
              <a:t>i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</a:t>
            </a:r>
            <a:r>
              <a:rPr lang="en-US" altLang="en-US" dirty="0"/>
              <a:t> </a:t>
            </a:r>
            <a:r>
              <a:rPr lang="en-US" altLang="en-US" i="1" dirty="0" err="1"/>
              <a:t>I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, 1 ≤ </a:t>
            </a:r>
            <a:r>
              <a:rPr lang="en-US" altLang="en-US" i="1" dirty="0"/>
              <a:t>k</a:t>
            </a:r>
            <a:r>
              <a:rPr lang="en-US" altLang="en-US" dirty="0"/>
              <a:t> ≤ </a:t>
            </a:r>
            <a:r>
              <a:rPr lang="en-US" altLang="en-US" i="1" dirty="0"/>
              <a:t>n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, ...,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) = </a:t>
            </a:r>
            <a:r>
              <a:rPr lang="en-US" altLang="en-US" i="1" dirty="0"/>
              <a:t>m</a:t>
            </a:r>
            <a:r>
              <a:rPr lang="en-US" altLang="en-US" dirty="0"/>
              <a:t>´(</a:t>
            </a:r>
            <a:r>
              <a:rPr lang="en-US" altLang="en-US" i="1" dirty="0"/>
              <a:t>c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, ...,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))</a:t>
            </a:r>
          </a:p>
          <a:p>
            <a:pPr lvl="1">
              <a:lnSpc>
                <a:spcPct val="90000"/>
              </a:lnSpc>
            </a:pPr>
            <a:r>
              <a:rPr lang="en-US" altLang="en-US" i="1" dirty="0"/>
              <a:t>m</a:t>
            </a:r>
            <a:r>
              <a:rPr lang="en-US" altLang="en-US" dirty="0"/>
              <a:t> returns values consistent with </a:t>
            </a:r>
            <a:r>
              <a:rPr lang="en-US" altLang="en-US" i="1" dirty="0"/>
              <a:t>c</a:t>
            </a: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8F905F2-7B8A-2344-9B56-2B5CFF16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69C704F-6CFD-4544-8860-0CE78725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549E928-EDCF-0F4B-823B-CEF91E9FB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4445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D9E29E5-7B45-624C-A49C-963C982EF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Examples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1452D678-3545-7049-8DDF-1F94A920CE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/>
              <a:t>c</a:t>
            </a:r>
            <a:r>
              <a:rPr lang="en-US" altLang="en-US"/>
              <a:t>(</a:t>
            </a:r>
            <a:r>
              <a:rPr lang="en-US" altLang="en-US" i="1"/>
              <a:t>i</a:t>
            </a:r>
            <a:r>
              <a:rPr lang="en-US" altLang="en-US" baseline="-25000"/>
              <a:t>1</a:t>
            </a:r>
            <a:r>
              <a:rPr lang="en-US" altLang="en-US"/>
              <a:t>, ...,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) = </a:t>
            </a:r>
            <a:r>
              <a:rPr lang="en-US" altLang="en-US" i="1"/>
              <a:t>C</a:t>
            </a:r>
            <a:r>
              <a:rPr lang="en-US" altLang="en-US"/>
              <a:t>, a constant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Deny observer any information (output does not vary with inputs)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c</a:t>
            </a:r>
            <a:r>
              <a:rPr lang="en-US" altLang="en-US"/>
              <a:t>(</a:t>
            </a:r>
            <a:r>
              <a:rPr lang="en-US" altLang="en-US" i="1"/>
              <a:t>i</a:t>
            </a:r>
            <a:r>
              <a:rPr lang="en-US" altLang="en-US" baseline="-25000"/>
              <a:t>1</a:t>
            </a:r>
            <a:r>
              <a:rPr lang="en-US" altLang="en-US"/>
              <a:t>, ...,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) = (</a:t>
            </a:r>
            <a:r>
              <a:rPr lang="en-US" altLang="en-US" i="1"/>
              <a:t>i</a:t>
            </a:r>
            <a:r>
              <a:rPr lang="en-US" altLang="en-US" baseline="-25000"/>
              <a:t>1</a:t>
            </a:r>
            <a:r>
              <a:rPr lang="en-US" altLang="en-US"/>
              <a:t>, ...,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), and </a:t>
            </a:r>
            <a:r>
              <a:rPr lang="en-US" altLang="en-US" i="1"/>
              <a:t>m</a:t>
            </a:r>
            <a:r>
              <a:rPr lang="en-US" altLang="en-US"/>
              <a:t>´ = </a:t>
            </a:r>
            <a:r>
              <a:rPr lang="en-US" altLang="en-US" i="1"/>
              <a:t>m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Allow observer full access to information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c</a:t>
            </a:r>
            <a:r>
              <a:rPr lang="en-US" altLang="en-US"/>
              <a:t>(</a:t>
            </a:r>
            <a:r>
              <a:rPr lang="en-US" altLang="en-US" i="1"/>
              <a:t>i</a:t>
            </a:r>
            <a:r>
              <a:rPr lang="en-US" altLang="en-US" baseline="-25000"/>
              <a:t>1</a:t>
            </a:r>
            <a:r>
              <a:rPr lang="en-US" altLang="en-US"/>
              <a:t>, ..., </a:t>
            </a:r>
            <a:r>
              <a:rPr lang="en-US" altLang="en-US" i="1"/>
              <a:t>i</a:t>
            </a:r>
            <a:r>
              <a:rPr lang="en-US" altLang="en-US" i="1" baseline="-25000"/>
              <a:t>n</a:t>
            </a:r>
            <a:r>
              <a:rPr lang="en-US" altLang="en-US"/>
              <a:t>) = </a:t>
            </a:r>
            <a:r>
              <a:rPr lang="en-US" altLang="en-US" i="1"/>
              <a:t>i</a:t>
            </a:r>
            <a:r>
              <a:rPr lang="en-US" altLang="en-US" baseline="-25000"/>
              <a:t>1</a:t>
            </a:r>
            <a:endParaRPr lang="en-US" altLang="en-US"/>
          </a:p>
          <a:p>
            <a:pPr lvl="1">
              <a:lnSpc>
                <a:spcPct val="90000"/>
              </a:lnSpc>
            </a:pPr>
            <a:r>
              <a:rPr lang="en-US" altLang="en-US"/>
              <a:t>Allow observer information about first input but no information about other inputs.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EE68B5C-D868-1D4D-A457-7F8CEF0A5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B3E3883-2F94-2247-8BB1-C34CF2E22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820CB90C-BBC1-0842-89B5-4F2B51C8F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07594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06A930E1-0E88-244F-811F-3D5A393FC9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Precision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5A49BECF-013F-884F-A780-4FCD980194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 dirty="0"/>
              <a:t>Security policy may be over-restrictive</a:t>
            </a:r>
          </a:p>
          <a:p>
            <a:pPr lvl="1"/>
            <a:r>
              <a:rPr lang="en-US" altLang="en-US" dirty="0"/>
              <a:t>Precision measures how over-restrictive</a:t>
            </a:r>
          </a:p>
          <a:p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m</a:t>
            </a:r>
            <a:r>
              <a:rPr lang="en-US" altLang="en-US" baseline="-25000" dirty="0"/>
              <a:t>2</a:t>
            </a:r>
            <a:r>
              <a:rPr lang="en-US" altLang="en-US" dirty="0"/>
              <a:t> distinct protection mechanisms for program </a:t>
            </a:r>
            <a:r>
              <a:rPr lang="en-US" altLang="en-US" i="1" dirty="0"/>
              <a:t>p</a:t>
            </a:r>
            <a:r>
              <a:rPr lang="en-US" altLang="en-US" dirty="0"/>
              <a:t> under policy </a:t>
            </a:r>
            <a:r>
              <a:rPr lang="en-US" altLang="en-US" i="1" dirty="0"/>
              <a:t>c</a:t>
            </a:r>
            <a:endParaRPr lang="en-US" altLang="en-US" dirty="0"/>
          </a:p>
          <a:p>
            <a:pPr lvl="1"/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i="1" dirty="0"/>
              <a:t>as precise as m</a:t>
            </a:r>
            <a:r>
              <a:rPr lang="en-US" altLang="en-US" baseline="-25000" dirty="0"/>
              <a:t>2</a:t>
            </a:r>
            <a:r>
              <a:rPr lang="en-US" altLang="en-US" dirty="0"/>
              <a:t> (</a:t>
            </a:r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itchFamily="2" charset="2"/>
              </a:rPr>
              <a:t>≈ </a:t>
            </a:r>
            <a:r>
              <a:rPr lang="en-US" altLang="en-US" i="1" dirty="0"/>
              <a:t>m</a:t>
            </a:r>
            <a:r>
              <a:rPr lang="en-US" altLang="en-US" baseline="-25000" dirty="0"/>
              <a:t>2</a:t>
            </a:r>
            <a:r>
              <a:rPr lang="en-US" altLang="en-US" dirty="0"/>
              <a:t>) if, for all inputs 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i="1" dirty="0"/>
              <a:t>,</a:t>
            </a:r>
            <a:endParaRPr lang="en-US" altLang="en-US" dirty="0"/>
          </a:p>
          <a:p>
            <a:pPr lvl="1">
              <a:buFontTx/>
              <a:buNone/>
            </a:pPr>
            <a:r>
              <a:rPr lang="en-US" altLang="en-US" i="1" dirty="0"/>
              <a:t>	m</a:t>
            </a:r>
            <a:r>
              <a:rPr lang="en-US" altLang="en-US" baseline="-25000" dirty="0"/>
              <a:t>2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) = 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) </a:t>
            </a:r>
            <a:r>
              <a:rPr lang="en-US" altLang="en-US" dirty="0">
                <a:sym typeface="Symbol" pitchFamily="2" charset="2"/>
              </a:rPr>
              <a:t>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) = 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i="1" dirty="0"/>
              <a:t>more precise than m</a:t>
            </a:r>
            <a:r>
              <a:rPr lang="en-US" altLang="en-US" baseline="-25000" dirty="0"/>
              <a:t>2</a:t>
            </a:r>
            <a:r>
              <a:rPr lang="en-US" altLang="en-US" dirty="0"/>
              <a:t> (</a:t>
            </a:r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 ~ </a:t>
            </a:r>
            <a:r>
              <a:rPr lang="en-US" altLang="en-US" i="1" dirty="0"/>
              <a:t>m</a:t>
            </a:r>
            <a:r>
              <a:rPr lang="en-US" altLang="en-US" baseline="-25000" dirty="0"/>
              <a:t>2</a:t>
            </a:r>
            <a:r>
              <a:rPr lang="en-US" altLang="en-US" dirty="0"/>
              <a:t>) if there is an input    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´,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´) such that </a:t>
            </a:r>
            <a:r>
              <a:rPr lang="en-US" altLang="en-US" i="1" dirty="0"/>
              <a:t>m</a:t>
            </a:r>
            <a:r>
              <a:rPr lang="en-US" altLang="en-US" baseline="-25000" dirty="0"/>
              <a:t>1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´,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´) = 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´,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´) and </a:t>
            </a:r>
            <a:r>
              <a:rPr lang="en-US" altLang="en-US" i="1" dirty="0"/>
              <a:t>m</a:t>
            </a:r>
            <a:r>
              <a:rPr lang="en-US" altLang="en-US" baseline="-25000" dirty="0"/>
              <a:t>2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´,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´) ≠ </a:t>
            </a:r>
            <a:r>
              <a:rPr lang="en-US" altLang="en-US" i="1" dirty="0"/>
              <a:t>p</a:t>
            </a:r>
            <a:r>
              <a:rPr lang="en-US" altLang="en-US" dirty="0"/>
              <a:t>(</a:t>
            </a:r>
            <a:r>
              <a:rPr lang="en-US" altLang="en-US" i="1" dirty="0"/>
              <a:t>i</a:t>
            </a:r>
            <a:r>
              <a:rPr lang="en-US" altLang="en-US" baseline="-25000" dirty="0"/>
              <a:t>1</a:t>
            </a:r>
            <a:r>
              <a:rPr lang="en-US" altLang="en-US" dirty="0"/>
              <a:t>´, …, </a:t>
            </a:r>
            <a:r>
              <a:rPr lang="en-US" altLang="en-US" i="1" dirty="0"/>
              <a:t>i</a:t>
            </a:r>
            <a:r>
              <a:rPr lang="en-US" altLang="en-US" i="1" baseline="-25000" dirty="0"/>
              <a:t>n</a:t>
            </a:r>
            <a:r>
              <a:rPr lang="en-US" altLang="en-US" dirty="0"/>
              <a:t>´).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39199E-66D5-B941-B9E2-5B37EC103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399369A-4DCA-FE46-8FBD-41207969B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69F4969-610E-074B-96B5-9EFD0D06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82787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4EEB56E9-07FE-C548-BB89-BEF9D3ECD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Combining Mechanisms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87FC1E09-806B-234A-8E11-AF6417A7C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 i="1"/>
              <a:t>m</a:t>
            </a:r>
            <a:r>
              <a:rPr lang="en-US" altLang="en-US" baseline="-25000"/>
              <a:t>1</a:t>
            </a:r>
            <a:r>
              <a:rPr lang="en-US" altLang="en-US"/>
              <a:t>, </a:t>
            </a:r>
            <a:r>
              <a:rPr lang="en-US" altLang="en-US" i="1"/>
              <a:t>m</a:t>
            </a:r>
            <a:r>
              <a:rPr lang="en-US" altLang="en-US" baseline="-25000"/>
              <a:t>2</a:t>
            </a:r>
            <a:r>
              <a:rPr lang="en-US" altLang="en-US"/>
              <a:t> protection mechanisms</a:t>
            </a:r>
          </a:p>
          <a:p>
            <a:r>
              <a:rPr lang="en-US" altLang="en-US" i="1"/>
              <a:t>m</a:t>
            </a:r>
            <a:r>
              <a:rPr lang="en-US" altLang="en-US" baseline="-25000"/>
              <a:t>3</a:t>
            </a:r>
            <a:r>
              <a:rPr lang="en-US" altLang="en-US"/>
              <a:t> = </a:t>
            </a:r>
            <a:r>
              <a:rPr lang="en-US" altLang="en-US" i="1"/>
              <a:t>m</a:t>
            </a:r>
            <a:r>
              <a:rPr lang="en-US" altLang="en-US" baseline="-25000"/>
              <a:t>1</a:t>
            </a:r>
            <a:r>
              <a:rPr lang="en-US" altLang="en-US"/>
              <a:t> </a:t>
            </a:r>
            <a:r>
              <a:rPr lang="en-US" altLang="en-US">
                <a:sym typeface="Symbol" pitchFamily="2" charset="2"/>
              </a:rPr>
              <a:t></a:t>
            </a:r>
            <a:r>
              <a:rPr lang="en-US" altLang="en-US"/>
              <a:t> </a:t>
            </a:r>
            <a:r>
              <a:rPr lang="en-US" altLang="en-US" i="1"/>
              <a:t>m</a:t>
            </a:r>
            <a:r>
              <a:rPr lang="en-US" altLang="en-US" baseline="-25000"/>
              <a:t>2</a:t>
            </a:r>
            <a:endParaRPr lang="en-US" altLang="en-US"/>
          </a:p>
          <a:p>
            <a:pPr lvl="1"/>
            <a:r>
              <a:rPr lang="en-US" altLang="en-US"/>
              <a:t>For inputs on which </a:t>
            </a:r>
            <a:r>
              <a:rPr lang="en-US" altLang="en-US" i="1"/>
              <a:t>m</a:t>
            </a:r>
            <a:r>
              <a:rPr lang="en-US" altLang="en-US" baseline="-25000"/>
              <a:t>1</a:t>
            </a:r>
            <a:r>
              <a:rPr lang="en-US" altLang="en-US"/>
              <a:t> and </a:t>
            </a:r>
            <a:r>
              <a:rPr lang="en-US" altLang="en-US" i="1"/>
              <a:t>m</a:t>
            </a:r>
            <a:r>
              <a:rPr lang="en-US" altLang="en-US" baseline="-25000"/>
              <a:t>2</a:t>
            </a:r>
            <a:r>
              <a:rPr lang="en-US" altLang="en-US"/>
              <a:t> return same value as </a:t>
            </a:r>
            <a:r>
              <a:rPr lang="en-US" altLang="en-US" i="1"/>
              <a:t>p</a:t>
            </a:r>
            <a:r>
              <a:rPr lang="en-US" altLang="en-US"/>
              <a:t>, </a:t>
            </a:r>
            <a:r>
              <a:rPr lang="en-US" altLang="en-US" i="1"/>
              <a:t>m</a:t>
            </a:r>
            <a:r>
              <a:rPr lang="en-US" altLang="en-US" baseline="-25000"/>
              <a:t>3</a:t>
            </a:r>
            <a:r>
              <a:rPr lang="en-US" altLang="en-US"/>
              <a:t> does also; otherwise, </a:t>
            </a:r>
            <a:r>
              <a:rPr lang="en-US" altLang="en-US" i="1"/>
              <a:t>m</a:t>
            </a:r>
            <a:r>
              <a:rPr lang="en-US" altLang="en-US" baseline="-25000"/>
              <a:t>3</a:t>
            </a:r>
            <a:r>
              <a:rPr lang="en-US" altLang="en-US"/>
              <a:t> returns same value as </a:t>
            </a:r>
            <a:r>
              <a:rPr lang="en-US" altLang="en-US" i="1"/>
              <a:t>m</a:t>
            </a:r>
            <a:r>
              <a:rPr lang="en-US" altLang="en-US" baseline="-25000"/>
              <a:t>1</a:t>
            </a:r>
            <a:endParaRPr lang="en-US" altLang="en-US"/>
          </a:p>
          <a:p>
            <a:r>
              <a:rPr lang="en-US" altLang="en-US"/>
              <a:t>Theorem: if </a:t>
            </a:r>
            <a:r>
              <a:rPr lang="en-US" altLang="en-US" i="1"/>
              <a:t>m</a:t>
            </a:r>
            <a:r>
              <a:rPr lang="en-US" altLang="en-US" baseline="-25000"/>
              <a:t>1</a:t>
            </a:r>
            <a:r>
              <a:rPr lang="en-US" altLang="en-US"/>
              <a:t>, </a:t>
            </a:r>
            <a:r>
              <a:rPr lang="en-US" altLang="en-US" i="1"/>
              <a:t>m</a:t>
            </a:r>
            <a:r>
              <a:rPr lang="en-US" altLang="en-US" baseline="-25000"/>
              <a:t>2</a:t>
            </a:r>
            <a:r>
              <a:rPr lang="en-US" altLang="en-US"/>
              <a:t> secure, then </a:t>
            </a:r>
            <a:r>
              <a:rPr lang="en-US" altLang="en-US" i="1"/>
              <a:t>m</a:t>
            </a:r>
            <a:r>
              <a:rPr lang="en-US" altLang="en-US" baseline="-25000"/>
              <a:t>3</a:t>
            </a:r>
            <a:r>
              <a:rPr lang="en-US" altLang="en-US"/>
              <a:t> secure</a:t>
            </a:r>
          </a:p>
          <a:p>
            <a:pPr lvl="1"/>
            <a:r>
              <a:rPr lang="en-US" altLang="en-US"/>
              <a:t>Also, </a:t>
            </a:r>
            <a:r>
              <a:rPr lang="en-US" altLang="en-US" i="1"/>
              <a:t>m</a:t>
            </a:r>
            <a:r>
              <a:rPr lang="en-US" altLang="en-US" baseline="-25000"/>
              <a:t>3</a:t>
            </a:r>
            <a:r>
              <a:rPr lang="en-US" altLang="en-US"/>
              <a:t> ≈ </a:t>
            </a:r>
            <a:r>
              <a:rPr lang="en-US" altLang="en-US" i="1"/>
              <a:t>m</a:t>
            </a:r>
            <a:r>
              <a:rPr lang="en-US" altLang="en-US" baseline="-25000"/>
              <a:t>1</a:t>
            </a:r>
            <a:r>
              <a:rPr lang="en-US" altLang="en-US"/>
              <a:t> and </a:t>
            </a:r>
            <a:r>
              <a:rPr lang="en-US" altLang="en-US" i="1"/>
              <a:t>m</a:t>
            </a:r>
            <a:r>
              <a:rPr lang="en-US" altLang="en-US" baseline="-25000"/>
              <a:t>3</a:t>
            </a:r>
            <a:r>
              <a:rPr lang="en-US" altLang="en-US"/>
              <a:t> ≈ </a:t>
            </a:r>
            <a:r>
              <a:rPr lang="en-US" altLang="en-US" i="1"/>
              <a:t>m</a:t>
            </a:r>
            <a:r>
              <a:rPr lang="en-US" altLang="en-US" baseline="-25000"/>
              <a:t>2</a:t>
            </a:r>
            <a:endParaRPr lang="en-US" altLang="en-US"/>
          </a:p>
          <a:p>
            <a:pPr lvl="1"/>
            <a:r>
              <a:rPr lang="en-US" altLang="en-US"/>
              <a:t>Follows from definitions of secure, precise, and </a:t>
            </a:r>
            <a:r>
              <a:rPr lang="en-US" altLang="en-US" i="1"/>
              <a:t>m</a:t>
            </a:r>
            <a:r>
              <a:rPr lang="en-US" altLang="en-US" baseline="-25000"/>
              <a:t>3</a:t>
            </a:r>
            <a:r>
              <a:rPr lang="en-US" altLang="en-US"/>
              <a:t> 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6770649-B874-334D-AA39-75C8CA295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9EC30596-BAD4-6448-94D1-0D48C57F8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58C48E5-D764-3746-B66E-7510687A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076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1CF10F08-6721-1A4C-B79A-265179833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Existence Theorem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36FC27B3-5CD9-7245-A7CE-3EB813F1D6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US" altLang="en-US"/>
              <a:t>For any program </a:t>
            </a:r>
            <a:r>
              <a:rPr lang="en-US" altLang="en-US" i="1"/>
              <a:t>p</a:t>
            </a:r>
            <a:r>
              <a:rPr lang="en-US" altLang="en-US"/>
              <a:t> and security policy </a:t>
            </a:r>
            <a:r>
              <a:rPr lang="en-US" altLang="en-US" i="1"/>
              <a:t>c</a:t>
            </a:r>
            <a:r>
              <a:rPr lang="en-US" altLang="en-US"/>
              <a:t>, there exists a precise, secure mechanism </a:t>
            </a:r>
            <a:r>
              <a:rPr lang="en-US" altLang="en-US" i="1"/>
              <a:t>m</a:t>
            </a:r>
            <a:r>
              <a:rPr lang="en-US" altLang="en-US"/>
              <a:t>* such that, for all secure mechanisms </a:t>
            </a:r>
            <a:r>
              <a:rPr lang="en-US" altLang="en-US" i="1"/>
              <a:t>m</a:t>
            </a:r>
            <a:r>
              <a:rPr lang="en-US" altLang="en-US"/>
              <a:t> associated with </a:t>
            </a:r>
            <a:r>
              <a:rPr lang="en-US" altLang="en-US" i="1"/>
              <a:t>p</a:t>
            </a:r>
            <a:r>
              <a:rPr lang="en-US" altLang="en-US"/>
              <a:t> and </a:t>
            </a:r>
            <a:r>
              <a:rPr lang="en-US" altLang="en-US" i="1"/>
              <a:t>c</a:t>
            </a:r>
            <a:r>
              <a:rPr lang="en-US" altLang="en-US"/>
              <a:t>, </a:t>
            </a:r>
            <a:r>
              <a:rPr lang="en-US" altLang="en-US" i="1"/>
              <a:t>m</a:t>
            </a:r>
            <a:r>
              <a:rPr lang="en-US" altLang="en-US"/>
              <a:t>* ≈ </a:t>
            </a:r>
            <a:r>
              <a:rPr lang="en-US" altLang="en-US" i="1"/>
              <a:t>m</a:t>
            </a:r>
            <a:endParaRPr lang="en-US" altLang="en-US"/>
          </a:p>
          <a:p>
            <a:pPr lvl="1"/>
            <a:r>
              <a:rPr lang="en-US" altLang="en-US"/>
              <a:t>Maximally precise mechanism</a:t>
            </a:r>
          </a:p>
          <a:p>
            <a:pPr lvl="1"/>
            <a:r>
              <a:rPr lang="en-US" altLang="en-US"/>
              <a:t>Ensures security</a:t>
            </a:r>
          </a:p>
          <a:p>
            <a:pPr lvl="1"/>
            <a:r>
              <a:rPr lang="en-US" altLang="en-US"/>
              <a:t>Minimizes number of denials of legitimate actions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74D525F-E91B-E649-B9E9-B52D7BCC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F401D1A-6187-3C4D-8909-52162AB7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C004C946-21A7-1E46-88E9-F12EAE8F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86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>
            <a:extLst>
              <a:ext uri="{FF2B5EF4-FFF2-40B4-BE49-F238E27FC236}">
                <a16:creationId xmlns:a16="http://schemas.microsoft.com/office/drawing/2014/main" id="{FBA2C014-1A70-EA4A-A1BD-86F244A0D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Lack of Effective Procedure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6A13E67D-4E32-7F4C-BE41-A63C62DC39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There is no effective procedure that determines a maximally precise, secure mechanism for any policy and program.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/>
              <a:t>Sketch of proof: let policy </a:t>
            </a:r>
            <a:r>
              <a:rPr lang="en-US" i="1" dirty="0"/>
              <a:t>c</a:t>
            </a:r>
            <a:r>
              <a:rPr lang="en-US" dirty="0"/>
              <a:t> be constant function, and </a:t>
            </a:r>
            <a:r>
              <a:rPr lang="en-US" i="1" dirty="0"/>
              <a:t>p</a:t>
            </a:r>
            <a:r>
              <a:rPr lang="en-US" dirty="0"/>
              <a:t> compute function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). Assume </a:t>
            </a:r>
            <a:r>
              <a:rPr lang="en-US" i="1" dirty="0"/>
              <a:t>T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= 0. Consider program </a:t>
            </a:r>
            <a:r>
              <a:rPr lang="en-US" i="1" dirty="0"/>
              <a:t>q</a:t>
            </a:r>
            <a:r>
              <a:rPr lang="en-US" dirty="0"/>
              <a:t>, where</a:t>
            </a:r>
          </a:p>
          <a:p>
            <a:pPr lvl="1">
              <a:lnSpc>
                <a:spcPct val="90000"/>
              </a:lnSpc>
              <a:defRPr/>
            </a:pPr>
            <a:endParaRPr lang="en-US" dirty="0"/>
          </a:p>
          <a:p>
            <a:pPr lvl="2">
              <a:lnSpc>
                <a:spcPct val="70000"/>
              </a:lnSpc>
              <a:buFontTx/>
              <a:buNone/>
              <a:defRPr/>
            </a:pPr>
            <a:r>
              <a:rPr lang="en-US" i="1" dirty="0">
                <a:latin typeface="Courier" charset="0"/>
              </a:rPr>
              <a:t>p</a:t>
            </a:r>
            <a:r>
              <a:rPr lang="en-US" dirty="0">
                <a:latin typeface="Courier" charset="0"/>
              </a:rPr>
              <a:t>;</a:t>
            </a:r>
          </a:p>
          <a:p>
            <a:pPr lvl="2">
              <a:lnSpc>
                <a:spcPct val="70000"/>
              </a:lnSpc>
              <a:buFontTx/>
              <a:buNone/>
              <a:defRPr/>
            </a:pPr>
            <a:r>
              <a:rPr lang="en-US" b="1" dirty="0">
                <a:latin typeface="Courier" charset="0"/>
              </a:rPr>
              <a:t>if</a:t>
            </a:r>
            <a:r>
              <a:rPr lang="en-US" dirty="0">
                <a:latin typeface="Courier" charset="0"/>
              </a:rPr>
              <a:t> </a:t>
            </a:r>
            <a:r>
              <a:rPr lang="en-US" i="1" dirty="0">
                <a:latin typeface="Courier" charset="0"/>
              </a:rPr>
              <a:t>z</a:t>
            </a:r>
            <a:r>
              <a:rPr lang="en-US" dirty="0">
                <a:latin typeface="Courier" charset="0"/>
              </a:rPr>
              <a:t> = 0 </a:t>
            </a:r>
            <a:r>
              <a:rPr lang="en-US" b="1" dirty="0">
                <a:latin typeface="Courier" charset="0"/>
              </a:rPr>
              <a:t>then</a:t>
            </a:r>
            <a:r>
              <a:rPr lang="en-US" dirty="0">
                <a:latin typeface="Courier" charset="0"/>
              </a:rPr>
              <a:t> </a:t>
            </a:r>
            <a:r>
              <a:rPr lang="en-US" i="1" dirty="0">
                <a:latin typeface="Courier" charset="0"/>
              </a:rPr>
              <a:t>y</a:t>
            </a:r>
            <a:r>
              <a:rPr lang="en-US" dirty="0">
                <a:latin typeface="Courier" charset="0"/>
              </a:rPr>
              <a:t> := 1 </a:t>
            </a:r>
            <a:r>
              <a:rPr lang="en-US" b="1" dirty="0">
                <a:latin typeface="Courier" charset="0"/>
              </a:rPr>
              <a:t>else</a:t>
            </a:r>
            <a:r>
              <a:rPr lang="en-US" dirty="0">
                <a:latin typeface="Courier" charset="0"/>
              </a:rPr>
              <a:t> </a:t>
            </a:r>
            <a:r>
              <a:rPr lang="en-US" i="1" dirty="0">
                <a:latin typeface="Courier" charset="0"/>
              </a:rPr>
              <a:t>y</a:t>
            </a:r>
            <a:r>
              <a:rPr lang="en-US" dirty="0">
                <a:latin typeface="Courier" charset="0"/>
              </a:rPr>
              <a:t> := 2;</a:t>
            </a:r>
          </a:p>
          <a:p>
            <a:pPr lvl="2">
              <a:lnSpc>
                <a:spcPct val="70000"/>
              </a:lnSpc>
              <a:buFontTx/>
              <a:buNone/>
              <a:defRPr/>
            </a:pPr>
            <a:r>
              <a:rPr lang="en-US" b="1" dirty="0">
                <a:latin typeface="Courier" charset="0"/>
              </a:rPr>
              <a:t>halt</a:t>
            </a:r>
            <a:r>
              <a:rPr lang="en-US" dirty="0">
                <a:latin typeface="Courier" charset="0"/>
              </a:rPr>
              <a:t>;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B08F135-3F7A-8A4D-820A-760ED24F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71499B8-61F3-EF40-8CD5-BAF754177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012F40D-5387-BC45-8DD2-196E4D630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85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FF22F439-0353-CE45-A78A-4DBADBC91E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Policy Models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331AA6D2-C501-AC43-AE52-9937F0A584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Abstract description of a policy or class of policies</a:t>
            </a:r>
          </a:p>
          <a:p>
            <a:pPr>
              <a:defRPr/>
            </a:pPr>
            <a:r>
              <a:rPr lang="en-US"/>
              <a:t>Focus on points of interest in policies</a:t>
            </a:r>
          </a:p>
          <a:p>
            <a:pPr lvl="1">
              <a:defRPr/>
            </a:pPr>
            <a:r>
              <a:rPr lang="en-US"/>
              <a:t>Security levels in multilevel security models</a:t>
            </a:r>
          </a:p>
          <a:p>
            <a:pPr lvl="1">
              <a:defRPr/>
            </a:pPr>
            <a:r>
              <a:rPr lang="en-US"/>
              <a:t>Separation of duty in Clark-Wilson model</a:t>
            </a:r>
          </a:p>
          <a:p>
            <a:pPr lvl="1">
              <a:defRPr/>
            </a:pPr>
            <a:r>
              <a:rPr lang="en-US"/>
              <a:t>Conflict of interest in Chinese Wall model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B7C877F-10D9-6145-B405-A3C02B768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EA2770E-9970-3B4D-BD01-126A40D4A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681FDC9-5AD0-7842-84DF-0A16E3D0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755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5040BAE9-B133-D148-B796-362279FE3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Rest of Sketch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F73B58C6-6060-B040-8A33-E2EF0246B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i="1" dirty="0"/>
              <a:t>m</a:t>
            </a:r>
            <a:r>
              <a:rPr lang="en-US" altLang="en-US" dirty="0"/>
              <a:t> associated with </a:t>
            </a:r>
            <a:r>
              <a:rPr lang="en-US" altLang="en-US" i="1" dirty="0"/>
              <a:t>q</a:t>
            </a:r>
            <a:r>
              <a:rPr lang="en-US" altLang="en-US" dirty="0"/>
              <a:t>, </a:t>
            </a:r>
            <a:r>
              <a:rPr lang="en-US" altLang="en-US" i="1" dirty="0"/>
              <a:t>y</a:t>
            </a:r>
            <a:r>
              <a:rPr lang="en-US" altLang="en-US" dirty="0"/>
              <a:t> value of </a:t>
            </a:r>
            <a:r>
              <a:rPr lang="en-US" altLang="en-US" i="1" dirty="0"/>
              <a:t>m</a:t>
            </a:r>
            <a:r>
              <a:rPr lang="en-US" altLang="en-US" dirty="0"/>
              <a:t>, </a:t>
            </a:r>
            <a:r>
              <a:rPr lang="en-US" altLang="en-US" i="1" dirty="0"/>
              <a:t>z</a:t>
            </a:r>
            <a:r>
              <a:rPr lang="en-US" altLang="en-US" dirty="0"/>
              <a:t> output of </a:t>
            </a:r>
            <a:r>
              <a:rPr lang="en-US" altLang="en-US" i="1" dirty="0"/>
              <a:t>p</a:t>
            </a:r>
            <a:r>
              <a:rPr lang="en-US" altLang="en-US" dirty="0"/>
              <a:t> corresponding to 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ym typeface="Symbol" pitchFamily="2" charset="2"/>
              </a:rPr>
              <a:t></a:t>
            </a:r>
            <a:r>
              <a:rPr lang="en-US" altLang="en-US" i="1" dirty="0"/>
              <a:t>x</a:t>
            </a:r>
            <a:r>
              <a:rPr lang="en-US" altLang="en-US" dirty="0"/>
              <a:t>[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0]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1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sym typeface="Symbol" pitchFamily="2" charset="2"/>
              </a:rPr>
              <a:t></a:t>
            </a:r>
            <a:r>
              <a:rPr lang="en-US" altLang="en-US" i="1" dirty="0"/>
              <a:t>x´</a:t>
            </a:r>
            <a:r>
              <a:rPr lang="en-US" altLang="en-US" dirty="0"/>
              <a:t> [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i="1" dirty="0"/>
              <a:t>x´</a:t>
            </a:r>
            <a:r>
              <a:rPr lang="en-US" altLang="en-US" dirty="0"/>
              <a:t>) </a:t>
            </a:r>
            <a:r>
              <a:rPr lang="en-US" altLang="en-US" dirty="0">
                <a:latin typeface="Times CE" pitchFamily="2" charset="0"/>
              </a:rPr>
              <a:t>≠ </a:t>
            </a:r>
            <a:r>
              <a:rPr lang="en-US" altLang="en-US" dirty="0"/>
              <a:t>0] </a:t>
            </a:r>
            <a:r>
              <a:rPr lang="en-US" altLang="en-US" dirty="0">
                <a:sym typeface="Symbol" pitchFamily="2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i="1" dirty="0"/>
              <a:t>m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2 or </a:t>
            </a:r>
            <a:r>
              <a:rPr lang="en-US" altLang="en-US" i="1" dirty="0"/>
              <a:t>m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</a:t>
            </a:r>
            <a:r>
              <a:rPr lang="en-US" altLang="en-US" dirty="0">
                <a:sym typeface="Symbol" pitchFamily="2" charset="2"/>
              </a:rPr>
              <a:t> undefined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If you can determine </a:t>
            </a:r>
            <a:r>
              <a:rPr lang="en-US" altLang="en-US" i="1" dirty="0"/>
              <a:t>m</a:t>
            </a:r>
            <a:r>
              <a:rPr lang="en-US" altLang="en-US" dirty="0"/>
              <a:t>, you can determine whether 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i="1" dirty="0"/>
              <a:t>x</a:t>
            </a:r>
            <a:r>
              <a:rPr lang="en-US" altLang="en-US" dirty="0"/>
              <a:t>) = 0 for all </a:t>
            </a:r>
            <a:r>
              <a:rPr lang="en-US" altLang="en-US" i="1" dirty="0"/>
              <a:t>x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Determines some information about input (is it 0?)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Contradicts constancy of </a:t>
            </a:r>
            <a:r>
              <a:rPr lang="en-US" altLang="en-US" i="1" dirty="0"/>
              <a:t>c</a:t>
            </a:r>
            <a:r>
              <a:rPr lang="en-US" alt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Therefore no such procedure exists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4F9EA70-166E-CA49-B166-E24611248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40DB1D98-E127-8B4B-8F0D-5C34CF0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329D22B-C5C9-AC4E-8604-E8C46C8CC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77915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FB25BF7-9CA2-0448-9DD5-CBFBD3CB0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Key Points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89420F8-7D29-974D-9521-CA9275A2E7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Policies describe </a:t>
            </a:r>
            <a:r>
              <a:rPr lang="en-US" i="1"/>
              <a:t>what</a:t>
            </a:r>
            <a:r>
              <a:rPr lang="en-US"/>
              <a:t> is allowed</a:t>
            </a:r>
          </a:p>
          <a:p>
            <a:pPr>
              <a:defRPr/>
            </a:pPr>
            <a:r>
              <a:rPr lang="en-US"/>
              <a:t>Mechanisms control </a:t>
            </a:r>
            <a:r>
              <a:rPr lang="en-US" i="1"/>
              <a:t>how</a:t>
            </a:r>
            <a:r>
              <a:rPr lang="en-US"/>
              <a:t> policies are enforced</a:t>
            </a:r>
          </a:p>
          <a:p>
            <a:pPr>
              <a:defRPr/>
            </a:pPr>
            <a:r>
              <a:rPr lang="en-US"/>
              <a:t>Trust underlies everything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4F9ACFE0-5697-F941-9765-4549D9EF9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902F74A-3DDE-3746-9A6B-978BF20B8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3A24567-6AE9-8241-B3F2-25350EF40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71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D8D52A94-A9E6-354B-8174-AE84104FB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Mechanisms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DCBA0CFD-6483-3042-9727-C388A7D5E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Entity or procedure that enforces some part of the security policy</a:t>
            </a:r>
          </a:p>
          <a:p>
            <a:pPr lvl="1">
              <a:defRPr/>
            </a:pPr>
            <a:r>
              <a:rPr lang="en-US"/>
              <a:t>Access controls (like bits to prevent someone from reading a homework file)</a:t>
            </a:r>
          </a:p>
          <a:p>
            <a:pPr lvl="1">
              <a:defRPr/>
            </a:pPr>
            <a:r>
              <a:rPr lang="en-US"/>
              <a:t>Disallowing people from bringing CDs and floppy disks into a computer facility to control what is placed on systems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6D466DB-AC1A-4048-BAF3-9FBF0C88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DAFDEC4-63B4-D147-9DB1-0FF632E17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22B31E4-D8D1-AB4B-B1B1-E77E0AE44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065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EC932AE0-6BAD-F94C-9713-9B4F1ED70D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/>
              <a:t>Question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8C214B59-20F1-154A-A4C2-DFBF766B7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dirty="0"/>
              <a:t>Policy disallows cheating</a:t>
            </a:r>
          </a:p>
          <a:p>
            <a:pPr lvl="1">
              <a:defRPr/>
            </a:pPr>
            <a:r>
              <a:rPr lang="en-US" dirty="0"/>
              <a:t>Includes copying homework, with or without permission</a:t>
            </a:r>
          </a:p>
          <a:p>
            <a:pPr>
              <a:defRPr/>
            </a:pPr>
            <a:r>
              <a:rPr lang="en-US" dirty="0"/>
              <a:t>CS class has students do homework on computer</a:t>
            </a:r>
          </a:p>
          <a:p>
            <a:pPr>
              <a:defRPr/>
            </a:pPr>
            <a:r>
              <a:rPr lang="en-US" dirty="0"/>
              <a:t>Anne forgets to read-protect her homework file</a:t>
            </a:r>
          </a:p>
          <a:p>
            <a:pPr>
              <a:defRPr/>
            </a:pPr>
            <a:r>
              <a:rPr lang="en-US" dirty="0"/>
              <a:t>Bill copies it</a:t>
            </a:r>
          </a:p>
          <a:p>
            <a:pPr>
              <a:defRPr/>
            </a:pPr>
            <a:r>
              <a:rPr lang="en-US" dirty="0"/>
              <a:t>Who breached security?</a:t>
            </a:r>
          </a:p>
          <a:p>
            <a:pPr lvl="1">
              <a:defRPr/>
            </a:pPr>
            <a:r>
              <a:rPr lang="en-US" dirty="0"/>
              <a:t>Anne, Bill, or both?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6B34E8D-705D-B242-826F-F9C4A5D3B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CD361046-BC62-2345-A5B7-9A0570C1C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 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9D7AFC1-D58F-BD41-9AEE-0ECD15911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4-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926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689074E4-9664-CC4F-88CF-D7D285C41DC5}" vid="{1478182D-427C-E249-8A47-06B9716126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4023</Words>
  <Application>Microsoft Macintosh PowerPoint</Application>
  <PresentationFormat>Widescreen</PresentationFormat>
  <Paragraphs>734</Paragraphs>
  <Slides>71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81" baseType="lpstr">
      <vt:lpstr>ＭＳ Ｐゴシック</vt:lpstr>
      <vt:lpstr>游ゴシック</vt:lpstr>
      <vt:lpstr>Arial</vt:lpstr>
      <vt:lpstr>Calibri</vt:lpstr>
      <vt:lpstr>Calibri Light</vt:lpstr>
      <vt:lpstr>Courier</vt:lpstr>
      <vt:lpstr>Symbol</vt:lpstr>
      <vt:lpstr>Times</vt:lpstr>
      <vt:lpstr>Times CE</vt:lpstr>
      <vt:lpstr>Office Theme</vt:lpstr>
      <vt:lpstr>Security Policies</vt:lpstr>
      <vt:lpstr>Overview</vt:lpstr>
      <vt:lpstr>Security Policy</vt:lpstr>
      <vt:lpstr>Confidentiality</vt:lpstr>
      <vt:lpstr>Integrity</vt:lpstr>
      <vt:lpstr>Availability</vt:lpstr>
      <vt:lpstr>Policy Models</vt:lpstr>
      <vt:lpstr>Mechanisms</vt:lpstr>
      <vt:lpstr>Question</vt:lpstr>
      <vt:lpstr>Answer Part 1</vt:lpstr>
      <vt:lpstr>Answer Part #2</vt:lpstr>
      <vt:lpstr>Types of Security Policies</vt:lpstr>
      <vt:lpstr>Integrity and Transactions</vt:lpstr>
      <vt:lpstr>Trust</vt:lpstr>
      <vt:lpstr>Trust in Formal Verification</vt:lpstr>
      <vt:lpstr>Trust in Formal Methods</vt:lpstr>
      <vt:lpstr>Types of Access Control</vt:lpstr>
      <vt:lpstr>Policy Languages</vt:lpstr>
      <vt:lpstr>High-Level Policy Languages</vt:lpstr>
      <vt:lpstr>Example: Ponder</vt:lpstr>
      <vt:lpstr>Entities</vt:lpstr>
      <vt:lpstr>Authorization Policies</vt:lpstr>
      <vt:lpstr>Authorization Policies</vt:lpstr>
      <vt:lpstr>Delegation Policies</vt:lpstr>
      <vt:lpstr>Information Filtering Policies</vt:lpstr>
      <vt:lpstr>Refrain Policies</vt:lpstr>
      <vt:lpstr>Obligation Policies</vt:lpstr>
      <vt:lpstr>Example</vt:lpstr>
      <vt:lpstr>DTEL</vt:lpstr>
      <vt:lpstr>Example</vt:lpstr>
      <vt:lpstr>Types</vt:lpstr>
      <vt:lpstr>Domain Representation</vt:lpstr>
      <vt:lpstr>d_daemon Domain</vt:lpstr>
      <vt:lpstr>d_admin Domain</vt:lpstr>
      <vt:lpstr>d_user Domain</vt:lpstr>
      <vt:lpstr>d_login Domain</vt:lpstr>
      <vt:lpstr>Set Up</vt:lpstr>
      <vt:lpstr>Add Log Type</vt:lpstr>
      <vt:lpstr>Fix Domain and Set-Up</vt:lpstr>
      <vt:lpstr>Low-Level Policy Languages</vt:lpstr>
      <vt:lpstr>Example: X Window System</vt:lpstr>
      <vt:lpstr>Example: tripwire</vt:lpstr>
      <vt:lpstr>Example Database Record</vt:lpstr>
      <vt:lpstr>Comments</vt:lpstr>
      <vt:lpstr>Example English Policy</vt:lpstr>
      <vt:lpstr>Background</vt:lpstr>
      <vt:lpstr>Electronic Communications Policy</vt:lpstr>
      <vt:lpstr>Use of Electronic Communications</vt:lpstr>
      <vt:lpstr>Allowable Uses</vt:lpstr>
      <vt:lpstr>Non-Allowable Uses</vt:lpstr>
      <vt:lpstr>Privacy, Confidentiality</vt:lpstr>
      <vt:lpstr>Privacy, Confidentiality</vt:lpstr>
      <vt:lpstr>Limits of Privacy</vt:lpstr>
      <vt:lpstr>Security Services, Practices</vt:lpstr>
      <vt:lpstr>User Advisories</vt:lpstr>
      <vt:lpstr>UC Davis Implementation</vt:lpstr>
      <vt:lpstr>UC Davis Implementation</vt:lpstr>
      <vt:lpstr>UC Davis Implementation</vt:lpstr>
      <vt:lpstr>UC Davis Implementation</vt:lpstr>
      <vt:lpstr>Exceptions Allowing Disclosure</vt:lpstr>
      <vt:lpstr>Secure, Precise Mechanisms</vt:lpstr>
      <vt:lpstr>Programs and Postulates</vt:lpstr>
      <vt:lpstr>Protection Mechanism</vt:lpstr>
      <vt:lpstr>Confidentiality Policy</vt:lpstr>
      <vt:lpstr>Examples</vt:lpstr>
      <vt:lpstr>Precision</vt:lpstr>
      <vt:lpstr>Combining Mechanisms</vt:lpstr>
      <vt:lpstr>Existence Theorem</vt:lpstr>
      <vt:lpstr>Lack of Effective Procedure</vt:lpstr>
      <vt:lpstr>Rest of Sketch</vt:lpstr>
      <vt:lpstr>Key Points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Security Policies</dc:title>
  <dc:creator>Matt Bishop</dc:creator>
  <cp:lastModifiedBy>Matt Bishop</cp:lastModifiedBy>
  <cp:revision>10</cp:revision>
  <dcterms:created xsi:type="dcterms:W3CDTF">2018-10-25T17:33:24Z</dcterms:created>
  <dcterms:modified xsi:type="dcterms:W3CDTF">2018-10-25T19:15:31Z</dcterms:modified>
</cp:coreProperties>
</file>