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0"/>
  </p:notesMasterIdLst>
  <p:sldIdLst>
    <p:sldId id="257" r:id="rId2"/>
    <p:sldId id="256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5" r:id="rId12"/>
    <p:sldId id="293" r:id="rId13"/>
    <p:sldId id="294" r:id="rId14"/>
    <p:sldId id="296" r:id="rId15"/>
    <p:sldId id="297" r:id="rId16"/>
    <p:sldId id="298" r:id="rId17"/>
    <p:sldId id="269" r:id="rId18"/>
    <p:sldId id="270" r:id="rId19"/>
    <p:sldId id="361" r:id="rId20"/>
    <p:sldId id="362" r:id="rId21"/>
    <p:sldId id="363" r:id="rId22"/>
    <p:sldId id="271" r:id="rId23"/>
    <p:sldId id="272" r:id="rId24"/>
    <p:sldId id="364" r:id="rId25"/>
    <p:sldId id="365" r:id="rId26"/>
    <p:sldId id="366" r:id="rId27"/>
    <p:sldId id="305" r:id="rId28"/>
    <p:sldId id="306" r:id="rId29"/>
    <p:sldId id="307" r:id="rId30"/>
    <p:sldId id="370" r:id="rId31"/>
    <p:sldId id="371" r:id="rId32"/>
    <p:sldId id="310" r:id="rId33"/>
    <p:sldId id="311" r:id="rId34"/>
    <p:sldId id="312" r:id="rId35"/>
    <p:sldId id="314" r:id="rId36"/>
    <p:sldId id="313" r:id="rId37"/>
    <p:sldId id="315" r:id="rId38"/>
    <p:sldId id="317" r:id="rId39"/>
    <p:sldId id="319" r:id="rId40"/>
    <p:sldId id="372" r:id="rId41"/>
    <p:sldId id="321" r:id="rId42"/>
    <p:sldId id="322" r:id="rId43"/>
    <p:sldId id="323" r:id="rId44"/>
    <p:sldId id="320" r:id="rId45"/>
    <p:sldId id="324" r:id="rId46"/>
    <p:sldId id="325" r:id="rId47"/>
    <p:sldId id="326" r:id="rId48"/>
    <p:sldId id="327" r:id="rId49"/>
    <p:sldId id="329" r:id="rId50"/>
    <p:sldId id="338" r:id="rId51"/>
    <p:sldId id="331" r:id="rId52"/>
    <p:sldId id="332" r:id="rId53"/>
    <p:sldId id="328" r:id="rId54"/>
    <p:sldId id="333" r:id="rId55"/>
    <p:sldId id="334" r:id="rId56"/>
    <p:sldId id="335" r:id="rId57"/>
    <p:sldId id="336" r:id="rId58"/>
    <p:sldId id="337" r:id="rId59"/>
    <p:sldId id="340" r:id="rId60"/>
    <p:sldId id="345" r:id="rId61"/>
    <p:sldId id="341" r:id="rId62"/>
    <p:sldId id="346" r:id="rId63"/>
    <p:sldId id="339" r:id="rId64"/>
    <p:sldId id="347" r:id="rId65"/>
    <p:sldId id="373" r:id="rId66"/>
    <p:sldId id="348" r:id="rId67"/>
    <p:sldId id="349" r:id="rId68"/>
    <p:sldId id="350" r:id="rId69"/>
    <p:sldId id="351" r:id="rId70"/>
    <p:sldId id="352" r:id="rId71"/>
    <p:sldId id="353" r:id="rId72"/>
    <p:sldId id="354" r:id="rId73"/>
    <p:sldId id="355" r:id="rId74"/>
    <p:sldId id="356" r:id="rId75"/>
    <p:sldId id="357" r:id="rId76"/>
    <p:sldId id="358" r:id="rId77"/>
    <p:sldId id="359" r:id="rId78"/>
    <p:sldId id="360" r:id="rId7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2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208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F782D2-A635-134D-9EEA-59B9616F50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DC009F-2ADB-CF4C-B382-F8D37E780E3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9E878418-A341-F343-BDBA-B581D8F884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3474E88-D76F-2B43-BFE4-2BD60DA305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77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178EA-C119-C747-9C63-4F82C2472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555E1FB1-EA24-4D46-89D8-ECF528D857EF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7D189-B596-E041-80CF-11BAF7C2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478E-24BF-7140-8454-C553CF119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55A98-4F41-DE49-82C8-267E76AAD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5-</a:t>
            </a:r>
            <a:fld id="{B6F1F068-E6D0-D140-A45A-4E71754C832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095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Confidentiality Policies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Chapter 5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2A4322-51DD-0D41-BB97-00E252C90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6ED3A3-A9A8-2647-99E5-AEDAAA8F7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44D3A-FAD3-584B-B802-684E2611E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F947172B-CDCB-2747-B495-AA465EFC3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Levels and Lattices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FF7E094A-E387-CF4A-ABA2-B24E29F789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i="1" dirty="0"/>
              <a:t>C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(</a:t>
            </a:r>
            <a:r>
              <a:rPr lang="en-US" altLang="en-US" i="1" dirty="0"/>
              <a:t>A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C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) </a:t>
            </a:r>
            <a:r>
              <a:rPr lang="en-US" altLang="en-US" dirty="0" err="1"/>
              <a:t>iff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≤ </a:t>
            </a:r>
            <a:r>
              <a:rPr lang="en-US" altLang="en-US" i="1" dirty="0"/>
              <a:t>A</a:t>
            </a:r>
            <a:r>
              <a:rPr lang="en-US" altLang="en-US" dirty="0"/>
              <a:t> and </a:t>
            </a:r>
            <a:r>
              <a:rPr lang="en-US" altLang="en-US" i="1" dirty="0"/>
              <a:t>C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/>
              <a:t>C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(Top Secret, {NUC, ASI}) </a:t>
            </a:r>
            <a:r>
              <a:rPr lang="en-US" altLang="en-US" i="1" dirty="0" err="1"/>
              <a:t>dom</a:t>
            </a:r>
            <a:r>
              <a:rPr lang="en-US" altLang="en-US" dirty="0"/>
              <a:t> (Secret, {NUC})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(Secret, {NUC, EUR}) </a:t>
            </a:r>
            <a:r>
              <a:rPr lang="en-US" altLang="en-US" i="1" dirty="0" err="1"/>
              <a:t>dom</a:t>
            </a:r>
            <a:r>
              <a:rPr lang="en-US" altLang="en-US" dirty="0"/>
              <a:t> (Confidential,{NUC, EUR})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(Top Secret, {NUC}) </a:t>
            </a:r>
            <a:r>
              <a:rPr lang="en-US" altLang="en-US" dirty="0">
                <a:sym typeface="Symbol" pitchFamily="2" charset="2"/>
              </a:rPr>
              <a:t></a:t>
            </a:r>
            <a:r>
              <a:rPr lang="en-US" altLang="en-US" i="1" dirty="0" err="1"/>
              <a:t>dom</a:t>
            </a:r>
            <a:r>
              <a:rPr lang="en-US" altLang="en-US" dirty="0"/>
              <a:t> (Confidential, {EUR})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i="1" dirty="0"/>
              <a:t>C</a:t>
            </a:r>
            <a:r>
              <a:rPr lang="en-US" altLang="en-US" dirty="0"/>
              <a:t> be set of classifications, </a:t>
            </a:r>
            <a:r>
              <a:rPr lang="en-US" altLang="en-US" i="1" dirty="0"/>
              <a:t>K</a:t>
            </a:r>
            <a:r>
              <a:rPr lang="en-US" altLang="en-US" dirty="0"/>
              <a:t> set of categories. Set of security levels </a:t>
            </a:r>
            <a:r>
              <a:rPr lang="en-US" altLang="en-US" i="1" dirty="0"/>
              <a:t>L = C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i="1" dirty="0"/>
              <a:t> K</a:t>
            </a:r>
            <a:r>
              <a:rPr lang="en-US" altLang="en-US" dirty="0"/>
              <a:t>, </a:t>
            </a:r>
            <a:r>
              <a:rPr lang="en-US" altLang="en-US" i="1" dirty="0" err="1"/>
              <a:t>dom</a:t>
            </a:r>
            <a:r>
              <a:rPr lang="en-US" altLang="en-US" dirty="0"/>
              <a:t> form lattice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lub</a:t>
            </a:r>
            <a:r>
              <a:rPr lang="en-US" altLang="en-US" dirty="0"/>
              <a:t>(</a:t>
            </a:r>
            <a:r>
              <a:rPr lang="en-US" altLang="en-US" i="1" dirty="0"/>
              <a:t>L</a:t>
            </a:r>
            <a:r>
              <a:rPr lang="en-US" altLang="en-US" dirty="0"/>
              <a:t>) = (</a:t>
            </a:r>
            <a:r>
              <a:rPr lang="en-US" altLang="en-US" i="1" dirty="0"/>
              <a:t>max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</a:t>
            </a:r>
            <a:r>
              <a:rPr lang="en-US" altLang="en-US" i="1" dirty="0"/>
              <a:t>,</a:t>
            </a:r>
            <a:r>
              <a:rPr lang="en-US" altLang="en-US" dirty="0"/>
              <a:t> </a:t>
            </a:r>
            <a:r>
              <a:rPr lang="en-US" altLang="en-US" i="1" dirty="0"/>
              <a:t>C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glb</a:t>
            </a:r>
            <a:r>
              <a:rPr lang="en-US" altLang="en-US" dirty="0"/>
              <a:t>(</a:t>
            </a:r>
            <a:r>
              <a:rPr lang="en-US" altLang="en-US" i="1" dirty="0"/>
              <a:t>L</a:t>
            </a:r>
            <a:r>
              <a:rPr lang="en-US" altLang="en-US" dirty="0"/>
              <a:t>) = (</a:t>
            </a:r>
            <a:r>
              <a:rPr lang="en-US" altLang="en-US" i="1" dirty="0"/>
              <a:t>min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), </a:t>
            </a:r>
            <a:r>
              <a:rPr lang="en-US" altLang="en-US" dirty="0">
                <a:sym typeface="Symbol" pitchFamily="2" charset="2"/>
              </a:rPr>
              <a:t>)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623354-E94F-5446-8A66-1F10B21A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0C044B-97FB-4B4F-9DF2-F5519E75C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CAF8E-FFCD-6C4E-8489-E551925F0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782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B0CCC975-F561-EF4A-8ECB-77E2D65EAD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Levels and Ordering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AFBAD1F0-FBA3-E24C-BC2B-B52628963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Security levels partially ordered</a:t>
            </a:r>
          </a:p>
          <a:p>
            <a:pPr lvl="1"/>
            <a:r>
              <a:rPr lang="en-US" altLang="en-US"/>
              <a:t>Any pair of security levels may (or may not) be related by </a:t>
            </a:r>
            <a:r>
              <a:rPr lang="en-US" altLang="en-US" i="1"/>
              <a:t>dom</a:t>
            </a:r>
            <a:endParaRPr lang="en-US" altLang="en-US"/>
          </a:p>
          <a:p>
            <a:r>
              <a:rPr lang="en-US" altLang="en-US"/>
              <a:t>“dominates” serves the role of “greater than” in step 1</a:t>
            </a:r>
          </a:p>
          <a:p>
            <a:pPr lvl="1"/>
            <a:r>
              <a:rPr lang="en-US" altLang="en-US"/>
              <a:t>“greater than” is a total ordering, though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CD683-4E32-DA4D-ADE9-096170F6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38CBC3-ECB5-CF44-9020-5B630E516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D319E-E4F2-C44D-B787-356778A1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439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B8106B39-E479-DA4F-9079-5E70C19A8D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Information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3C947C14-707F-EB4D-A148-4AA317F33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Information flows </a:t>
            </a:r>
            <a:r>
              <a:rPr lang="en-US" altLang="en-US" i="1"/>
              <a:t>up</a:t>
            </a:r>
            <a:r>
              <a:rPr lang="en-US" altLang="en-US"/>
              <a:t>, not </a:t>
            </a:r>
            <a:r>
              <a:rPr lang="en-US" altLang="en-US" i="1"/>
              <a:t>down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“Reads up” disallowed, “reads down” allowed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Simple Security Condition (Step 2)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Subject </a:t>
            </a:r>
            <a:r>
              <a:rPr lang="en-US" altLang="en-US" i="1"/>
              <a:t>s</a:t>
            </a:r>
            <a:r>
              <a:rPr lang="en-US" altLang="en-US"/>
              <a:t> can read object </a:t>
            </a:r>
            <a:r>
              <a:rPr lang="en-US" altLang="en-US" i="1"/>
              <a:t>o</a:t>
            </a:r>
            <a:r>
              <a:rPr lang="en-US" altLang="en-US"/>
              <a:t> iff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</a:t>
            </a:r>
            <a:r>
              <a:rPr lang="en-US" altLang="en-US" i="1"/>
              <a:t>dom</a:t>
            </a:r>
            <a:r>
              <a:rPr lang="en-US" altLang="en-US"/>
              <a:t>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o</a:t>
            </a:r>
            <a:r>
              <a:rPr lang="en-US" altLang="en-US"/>
              <a:t>) and </a:t>
            </a:r>
            <a:r>
              <a:rPr lang="en-US" altLang="en-US" i="1"/>
              <a:t>s</a:t>
            </a:r>
            <a:r>
              <a:rPr lang="en-US" altLang="en-US"/>
              <a:t> has permission to read </a:t>
            </a:r>
            <a:r>
              <a:rPr lang="en-US" altLang="en-US" i="1"/>
              <a:t>o</a:t>
            </a: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Note: combines mandatory control (relationship of security levels) and discretionary control (the required permission)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Sometimes called “no reads up” rule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83FB5B-A73D-574F-ACC7-1B8ACE95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0EBA0B-B96D-7544-9A56-84F3C6007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FF64E-EDD2-D04B-8300-257AB075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99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810C7057-CB97-874A-859A-F05095BC9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Writing Information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EB6E2497-C96F-4A4B-8A74-C0E77159F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Information flows up, not down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“Writes up” allowed, “writes down” disallowed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*-Property (Step 2)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Subject </a:t>
            </a:r>
            <a:r>
              <a:rPr lang="en-US" altLang="en-US" i="1"/>
              <a:t>s</a:t>
            </a:r>
            <a:r>
              <a:rPr lang="en-US" altLang="en-US"/>
              <a:t> can write object </a:t>
            </a:r>
            <a:r>
              <a:rPr lang="en-US" altLang="en-US" i="1"/>
              <a:t>o</a:t>
            </a:r>
            <a:r>
              <a:rPr lang="en-US" altLang="en-US"/>
              <a:t> iff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o</a:t>
            </a:r>
            <a:r>
              <a:rPr lang="en-US" altLang="en-US"/>
              <a:t>) </a:t>
            </a:r>
            <a:r>
              <a:rPr lang="en-US" altLang="en-US" i="1"/>
              <a:t>dom</a:t>
            </a:r>
            <a:r>
              <a:rPr lang="en-US" altLang="en-US"/>
              <a:t>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and </a:t>
            </a:r>
            <a:r>
              <a:rPr lang="en-US" altLang="en-US" i="1"/>
              <a:t>s</a:t>
            </a:r>
            <a:r>
              <a:rPr lang="en-US" altLang="en-US"/>
              <a:t> has permission to write </a:t>
            </a:r>
            <a:r>
              <a:rPr lang="en-US" altLang="en-US" i="1"/>
              <a:t>o</a:t>
            </a: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Note: combines mandatory control (relationship of security levels) and discretionary control (the required permission)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Sometimes called “no writes down” rule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FE036A-B040-4642-BB43-3A0092E8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EA5334-E0E3-2945-A5C8-D9E37CACE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D69DC-A5FF-394D-B35E-26F2BC74D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844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1026">
            <a:extLst>
              <a:ext uri="{FF2B5EF4-FFF2-40B4-BE49-F238E27FC236}">
                <a16:creationId xmlns:a16="http://schemas.microsoft.com/office/drawing/2014/main" id="{1F4DECD5-0ADD-8E42-8855-F4D984E319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Security Theorem, Step 2</a:t>
            </a:r>
          </a:p>
        </p:txBody>
      </p:sp>
      <p:sp>
        <p:nvSpPr>
          <p:cNvPr id="172035" name="Rectangle 1027">
            <a:extLst>
              <a:ext uri="{FF2B5EF4-FFF2-40B4-BE49-F238E27FC236}">
                <a16:creationId xmlns:a16="http://schemas.microsoft.com/office/drawing/2014/main" id="{146254EE-7A6D-9B49-9782-E76F48EEC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If a system is initially in a secure state, and every transition of the system satisfies the simple security condition, step 2, and the *-property, step 2, then every state of the system is secure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Proof: induct on the number of transitions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 actual Basic Security Theorem, discretionary access control treated as third property, and simple security property and *-property phrased to eliminate discretionary part of the definitions — but simpler to express the way done here.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3E8413-7904-0B42-A669-035109B02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F37434-38CE-3D4C-9F4A-F87C23247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25B70-F24E-FB43-9D81-195F558F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6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1026">
            <a:extLst>
              <a:ext uri="{FF2B5EF4-FFF2-40B4-BE49-F238E27FC236}">
                <a16:creationId xmlns:a16="http://schemas.microsoft.com/office/drawing/2014/main" id="{7D063267-77BA-444C-B6FB-A1DD736A5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</a:t>
            </a:r>
          </a:p>
        </p:txBody>
      </p:sp>
      <p:sp>
        <p:nvSpPr>
          <p:cNvPr id="173059" name="Rectangle 1027">
            <a:extLst>
              <a:ext uri="{FF2B5EF4-FFF2-40B4-BE49-F238E27FC236}">
                <a16:creationId xmlns:a16="http://schemas.microsoft.com/office/drawing/2014/main" id="{5CC57FC2-1362-2A41-AED8-130671DA8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Colonel has (Secret, {NUC, EUR}) clearance</a:t>
            </a:r>
          </a:p>
          <a:p>
            <a:r>
              <a:rPr lang="en-US" altLang="en-US"/>
              <a:t>Major has (Secret, {EUR}) clearance</a:t>
            </a:r>
          </a:p>
          <a:p>
            <a:pPr lvl="1"/>
            <a:r>
              <a:rPr lang="en-US" altLang="en-US"/>
              <a:t>Major can talk to colonel (“write up” or “read down”)</a:t>
            </a:r>
          </a:p>
          <a:p>
            <a:pPr lvl="1"/>
            <a:r>
              <a:rPr lang="en-US" altLang="en-US"/>
              <a:t>Colonel cannot talk to major (“read up” or “write down”)</a:t>
            </a:r>
          </a:p>
          <a:p>
            <a:r>
              <a:rPr lang="en-US" altLang="en-US"/>
              <a:t>Clearly absurd!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3D7E92-A13E-1741-B6FA-A0E7CB6F6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D2AAA-75EF-514E-A767-793949C5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080B4-0CEB-C145-98ED-F266FF6FC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161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1026">
            <a:extLst>
              <a:ext uri="{FF2B5EF4-FFF2-40B4-BE49-F238E27FC236}">
                <a16:creationId xmlns:a16="http://schemas.microsoft.com/office/drawing/2014/main" id="{C380E732-8618-F548-95A8-A3FE5B356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Solution</a:t>
            </a:r>
          </a:p>
        </p:txBody>
      </p:sp>
      <p:sp>
        <p:nvSpPr>
          <p:cNvPr id="174083" name="Rectangle 1027">
            <a:extLst>
              <a:ext uri="{FF2B5EF4-FFF2-40B4-BE49-F238E27FC236}">
                <a16:creationId xmlns:a16="http://schemas.microsoft.com/office/drawing/2014/main" id="{6188793A-9175-CD48-B61B-2F090B19E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Define maximum, current levels for subjects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maxlevel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</a:t>
            </a:r>
            <a:r>
              <a:rPr lang="en-US" altLang="en-US" i="1"/>
              <a:t>dom</a:t>
            </a:r>
            <a:r>
              <a:rPr lang="en-US" altLang="en-US"/>
              <a:t> </a:t>
            </a:r>
            <a:r>
              <a:rPr lang="en-US" altLang="en-US" i="1"/>
              <a:t>curlevel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Treat Major as an object (Colonel is writing to him/her)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Colonel has </a:t>
            </a:r>
            <a:r>
              <a:rPr lang="en-US" altLang="en-US" i="1"/>
              <a:t>maxlevel</a:t>
            </a:r>
            <a:r>
              <a:rPr lang="en-US" altLang="en-US"/>
              <a:t> (Secret, { NUC, EUR })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Colonel sets </a:t>
            </a:r>
            <a:r>
              <a:rPr lang="en-US" altLang="en-US" i="1"/>
              <a:t>curlevel</a:t>
            </a:r>
            <a:r>
              <a:rPr lang="en-US" altLang="en-US"/>
              <a:t> to (Secret, { EUR })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Now </a:t>
            </a:r>
            <a:r>
              <a:rPr lang="en-US" altLang="en-US" i="1"/>
              <a:t>L</a:t>
            </a:r>
            <a:r>
              <a:rPr lang="en-US" altLang="en-US"/>
              <a:t>(Major) </a:t>
            </a:r>
            <a:r>
              <a:rPr lang="en-US" altLang="en-US" i="1"/>
              <a:t>dom curlevel</a:t>
            </a:r>
            <a:r>
              <a:rPr lang="en-US" altLang="en-US"/>
              <a:t>(Colonel)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Colonel can write to Major without violating “no writes down”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Does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mean </a:t>
            </a:r>
            <a:r>
              <a:rPr lang="en-US" altLang="en-US" i="1"/>
              <a:t>curlevel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or </a:t>
            </a:r>
            <a:r>
              <a:rPr lang="en-US" altLang="en-US" i="1"/>
              <a:t>maxlevel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Formally, we need a more precise notation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A52A33-295A-E948-8784-9F89D194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6F5D67-C1E4-584B-A568-8A7585C1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8513E-3A62-1342-9CAF-EE7E9266E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0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EC750769-E063-E248-A210-D20D78233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Trusted Solaris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48616B42-EB67-B246-8FC5-41B3830A19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Provides mandatory access controls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Security level represented by </a:t>
            </a:r>
            <a:r>
              <a:rPr lang="en-US" altLang="en-US" i="1" dirty="0"/>
              <a:t>sensitivity label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Least upper bound of all sensitivity labels of a subject called </a:t>
            </a:r>
            <a:r>
              <a:rPr lang="en-US" altLang="en-US" i="1" dirty="0"/>
              <a:t>clearance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Default labels ADMIN_HIGH (dominates any other label) and ADMIN_LOW (dominated by any other label)</a:t>
            </a:r>
          </a:p>
          <a:p>
            <a:r>
              <a:rPr lang="en-US" altLang="en-US" i="1" dirty="0"/>
              <a:t>S</a:t>
            </a:r>
            <a:r>
              <a:rPr lang="en-US" altLang="en-US" dirty="0"/>
              <a:t> has controlling user </a:t>
            </a:r>
            <a:r>
              <a:rPr lang="en-US" altLang="en-US" i="1" dirty="0"/>
              <a:t>U</a:t>
            </a:r>
            <a:r>
              <a:rPr lang="en-US" altLang="en-US" i="1" baseline="-25000" dirty="0"/>
              <a:t>S</a:t>
            </a:r>
            <a:endParaRPr lang="en-US" altLang="en-US" baseline="-25000" dirty="0"/>
          </a:p>
          <a:p>
            <a:pPr lvl="1"/>
            <a:r>
              <a:rPr lang="en-US" altLang="en-US" i="1" dirty="0"/>
              <a:t>S</a:t>
            </a:r>
            <a:r>
              <a:rPr lang="en-US" altLang="en-US" i="1" baseline="-25000" dirty="0"/>
              <a:t>L</a:t>
            </a:r>
            <a:r>
              <a:rPr lang="en-US" altLang="en-US" i="1" dirty="0"/>
              <a:t> </a:t>
            </a:r>
            <a:r>
              <a:rPr lang="en-US" altLang="en-US" dirty="0"/>
              <a:t>sensitivity label of subject</a:t>
            </a:r>
          </a:p>
          <a:p>
            <a:pPr lvl="1"/>
            <a:r>
              <a:rPr lang="en-US" altLang="en-US" i="1" dirty="0"/>
              <a:t>privileged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true if </a:t>
            </a:r>
            <a:r>
              <a:rPr lang="en-US" altLang="en-US" i="1" dirty="0"/>
              <a:t>S</a:t>
            </a:r>
            <a:r>
              <a:rPr lang="en-US" altLang="en-US" dirty="0"/>
              <a:t> can override or bypass part of security policy </a:t>
            </a:r>
            <a:r>
              <a:rPr lang="en-US" altLang="en-US" i="1" dirty="0"/>
              <a:t>P</a:t>
            </a:r>
          </a:p>
          <a:p>
            <a:pPr lvl="1"/>
            <a:r>
              <a:rPr lang="en-US" altLang="en-US" i="1" dirty="0"/>
              <a:t>asserted</a:t>
            </a:r>
            <a:r>
              <a:rPr lang="en-US" altLang="en-US" dirty="0"/>
              <a:t>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true if </a:t>
            </a:r>
            <a:r>
              <a:rPr lang="en-US" altLang="en-US" i="1" dirty="0"/>
              <a:t>S</a:t>
            </a:r>
            <a:r>
              <a:rPr lang="en-US" altLang="en-US" dirty="0"/>
              <a:t> is doing so</a:t>
            </a:r>
            <a:endParaRPr lang="en-US" altLang="en-US" i="1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C8483B-AEAC-384F-8C62-494E1F56F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B3AA5B-5ED3-BB47-86CF-E3DCFAB7A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DB6EC-EA9E-044C-9873-7759E7A20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46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DC3CB693-329A-4F4B-98CD-8F43824BB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Rules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343BB29-94C2-EE44-9487-1866B066B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C</a:t>
            </a:r>
            <a:r>
              <a:rPr lang="en-US" i="1" baseline="-25000" dirty="0"/>
              <a:t>L</a:t>
            </a:r>
            <a:r>
              <a:rPr lang="en-US" dirty="0"/>
              <a:t> clearance of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 sensitivity label of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U</a:t>
            </a:r>
            <a:r>
              <a:rPr lang="en-US" i="1" baseline="-25000" dirty="0"/>
              <a:t>S</a:t>
            </a:r>
            <a:r>
              <a:rPr lang="en-US" dirty="0"/>
              <a:t> controlling user of </a:t>
            </a:r>
            <a:r>
              <a:rPr lang="en-US" i="1" dirty="0"/>
              <a:t>S</a:t>
            </a:r>
            <a:r>
              <a:rPr lang="en-US" dirty="0"/>
              <a:t>, and </a:t>
            </a:r>
            <a:r>
              <a:rPr lang="en-US" i="1" dirty="0"/>
              <a:t>O</a:t>
            </a:r>
            <a:r>
              <a:rPr lang="en-US" i="1" baseline="-25000" dirty="0"/>
              <a:t>L</a:t>
            </a:r>
            <a:r>
              <a:rPr lang="en-US" dirty="0"/>
              <a:t> sensitivity label of </a:t>
            </a:r>
            <a:r>
              <a:rPr lang="en-US" i="1" dirty="0"/>
              <a:t>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¬</a:t>
            </a:r>
            <a:r>
              <a:rPr lang="en-US" i="1" dirty="0"/>
              <a:t>privileged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, “change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”), then no sequence of operations can change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 to a value that it has not previously assumed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¬</a:t>
            </a:r>
            <a:r>
              <a:rPr lang="en-US" i="1" dirty="0"/>
              <a:t>privileged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, “change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”), then ¬</a:t>
            </a:r>
            <a:r>
              <a:rPr lang="en-US" i="1" dirty="0"/>
              <a:t>privileged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, “change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¬</a:t>
            </a:r>
            <a:r>
              <a:rPr lang="en-US" i="1" dirty="0"/>
              <a:t>privileged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, “change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”), then no value of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 can be outside the clearance of </a:t>
            </a:r>
            <a:r>
              <a:rPr lang="en-US" i="1" dirty="0"/>
              <a:t>U</a:t>
            </a:r>
            <a:r>
              <a:rPr lang="en-US" i="1" baseline="-25000" dirty="0"/>
              <a:t>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all subjects </a:t>
            </a:r>
            <a:r>
              <a:rPr lang="en-US" i="1" dirty="0"/>
              <a:t>S,</a:t>
            </a:r>
            <a:r>
              <a:rPr lang="en-US" dirty="0"/>
              <a:t> named objects </a:t>
            </a:r>
            <a:r>
              <a:rPr lang="en-US" i="1" dirty="0"/>
              <a:t>O</a:t>
            </a:r>
            <a:r>
              <a:rPr lang="en-US" dirty="0"/>
              <a:t>, if ¬</a:t>
            </a:r>
            <a:r>
              <a:rPr lang="en-US" i="1" dirty="0"/>
              <a:t>privileged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, “change </a:t>
            </a:r>
            <a:r>
              <a:rPr lang="en-US" i="1" dirty="0"/>
              <a:t>O</a:t>
            </a:r>
            <a:r>
              <a:rPr lang="en-US" i="1" baseline="-25000" dirty="0"/>
              <a:t>L</a:t>
            </a:r>
            <a:r>
              <a:rPr lang="en-US" dirty="0"/>
              <a:t>”), then no sequence of operations can change </a:t>
            </a:r>
            <a:r>
              <a:rPr lang="en-US" i="1" dirty="0"/>
              <a:t>O</a:t>
            </a:r>
            <a:r>
              <a:rPr lang="en-US" i="1" baseline="-25000" dirty="0"/>
              <a:t>L</a:t>
            </a:r>
            <a:r>
              <a:rPr lang="en-US" dirty="0"/>
              <a:t> to a value that it has not previously assumed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032655-68DF-5B41-8C94-9559D90F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4421B6-39F5-D643-8AEC-CE84F5C1A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0C36D-4562-FB47-A704-9B499B3B0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08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DC3CB693-329A-4F4B-98CD-8F43824BB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Rules (</a:t>
            </a:r>
            <a:r>
              <a:rPr lang="en-US" altLang="en-US" i="1" dirty="0" err="1"/>
              <a:t>con’t</a:t>
            </a:r>
            <a:r>
              <a:rPr lang="en-US" altLang="en-US" dirty="0"/>
              <a:t>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343BB29-94C2-EE44-9487-1866B066B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C</a:t>
            </a:r>
            <a:r>
              <a:rPr lang="en-US" i="1" baseline="-25000" dirty="0"/>
              <a:t>L</a:t>
            </a:r>
            <a:r>
              <a:rPr lang="en-US" dirty="0"/>
              <a:t> clearance of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 sensitivity label of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U</a:t>
            </a:r>
            <a:r>
              <a:rPr lang="en-US" i="1" baseline="-25000" dirty="0"/>
              <a:t>S</a:t>
            </a:r>
            <a:r>
              <a:rPr lang="en-US" dirty="0"/>
              <a:t> controlling user of </a:t>
            </a:r>
            <a:r>
              <a:rPr lang="en-US" i="1" dirty="0"/>
              <a:t>S</a:t>
            </a:r>
            <a:r>
              <a:rPr lang="en-US" dirty="0"/>
              <a:t>, and </a:t>
            </a:r>
            <a:r>
              <a:rPr lang="en-US" i="1" dirty="0"/>
              <a:t>O</a:t>
            </a:r>
            <a:r>
              <a:rPr lang="en-US" i="1" baseline="-25000" dirty="0"/>
              <a:t>L</a:t>
            </a:r>
            <a:r>
              <a:rPr lang="en-US" dirty="0"/>
              <a:t> sensitivity label of </a:t>
            </a:r>
            <a:r>
              <a:rPr lang="en-US" i="1" dirty="0"/>
              <a:t>O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For all subjects </a:t>
            </a:r>
            <a:r>
              <a:rPr lang="en-US" i="1" dirty="0"/>
              <a:t>S,</a:t>
            </a:r>
            <a:r>
              <a:rPr lang="en-US" dirty="0"/>
              <a:t> named objects </a:t>
            </a:r>
            <a:r>
              <a:rPr lang="en-US" i="1" dirty="0"/>
              <a:t>O</a:t>
            </a:r>
            <a:r>
              <a:rPr lang="en-US" dirty="0"/>
              <a:t>, if ¬</a:t>
            </a:r>
            <a:r>
              <a:rPr lang="en-US" i="1" dirty="0"/>
              <a:t>privileged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, “override </a:t>
            </a:r>
            <a:r>
              <a:rPr lang="en-US" i="1" dirty="0"/>
              <a:t>O</a:t>
            </a:r>
            <a:r>
              <a:rPr lang="en-US" dirty="0"/>
              <a:t>’s mandatory read access control”), then read access to </a:t>
            </a:r>
            <a:r>
              <a:rPr lang="en-US" i="1" dirty="0"/>
              <a:t>O</a:t>
            </a:r>
            <a:r>
              <a:rPr lang="en-US" dirty="0"/>
              <a:t> is granted only if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 </a:t>
            </a:r>
            <a:r>
              <a:rPr lang="en-US" i="1" dirty="0" err="1"/>
              <a:t>dom</a:t>
            </a:r>
            <a:r>
              <a:rPr lang="en-US" dirty="0"/>
              <a:t> </a:t>
            </a:r>
            <a:r>
              <a:rPr lang="en-US" i="1" dirty="0"/>
              <a:t>O</a:t>
            </a:r>
            <a:r>
              <a:rPr lang="en-US" i="1" baseline="-25000" dirty="0"/>
              <a:t>L</a:t>
            </a:r>
          </a:p>
          <a:p>
            <a:pPr marL="749300" lvl="1" indent="-230188"/>
            <a:r>
              <a:rPr lang="en-US" dirty="0"/>
              <a:t>Instantiation of simple security condition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For all subjects </a:t>
            </a:r>
            <a:r>
              <a:rPr lang="en-US" i="1" dirty="0"/>
              <a:t>S,</a:t>
            </a:r>
            <a:r>
              <a:rPr lang="en-US" dirty="0"/>
              <a:t> named objects </a:t>
            </a:r>
            <a:r>
              <a:rPr lang="en-US" i="1" dirty="0"/>
              <a:t>O</a:t>
            </a:r>
            <a:r>
              <a:rPr lang="en-US" dirty="0"/>
              <a:t>, if ¬</a:t>
            </a:r>
            <a:r>
              <a:rPr lang="en-US" i="1" dirty="0"/>
              <a:t>privileged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, “override </a:t>
            </a:r>
            <a:r>
              <a:rPr lang="en-US" i="1" dirty="0"/>
              <a:t>O</a:t>
            </a:r>
            <a:r>
              <a:rPr lang="en-US" dirty="0"/>
              <a:t>’s mandatory write access control”), then write access to </a:t>
            </a:r>
            <a:r>
              <a:rPr lang="en-US" i="1" dirty="0"/>
              <a:t>O</a:t>
            </a:r>
            <a:r>
              <a:rPr lang="en-US" dirty="0"/>
              <a:t> is granted only if </a:t>
            </a:r>
            <a:r>
              <a:rPr lang="en-US" i="1" dirty="0"/>
              <a:t>O</a:t>
            </a:r>
            <a:r>
              <a:rPr lang="en-US" i="1" baseline="-25000" dirty="0"/>
              <a:t>L</a:t>
            </a:r>
            <a:r>
              <a:rPr lang="en-US" dirty="0"/>
              <a:t> </a:t>
            </a:r>
            <a:r>
              <a:rPr lang="en-US" i="1" dirty="0" err="1"/>
              <a:t>dom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 and </a:t>
            </a:r>
            <a:r>
              <a:rPr lang="en-US" i="1" dirty="0"/>
              <a:t>C</a:t>
            </a:r>
            <a:r>
              <a:rPr lang="en-US" i="1" baseline="-25000" dirty="0"/>
              <a:t>L</a:t>
            </a:r>
            <a:r>
              <a:rPr lang="en-US" dirty="0"/>
              <a:t> </a:t>
            </a:r>
            <a:r>
              <a:rPr lang="en-US" i="1" dirty="0" err="1"/>
              <a:t>dom</a:t>
            </a:r>
            <a:r>
              <a:rPr lang="en-US" dirty="0"/>
              <a:t> </a:t>
            </a:r>
            <a:r>
              <a:rPr lang="en-US" i="1" dirty="0"/>
              <a:t>O</a:t>
            </a:r>
            <a:r>
              <a:rPr lang="en-US" i="1" baseline="-25000" dirty="0"/>
              <a:t>L</a:t>
            </a:r>
          </a:p>
          <a:p>
            <a:pPr marL="749300" lvl="1" indent="-230188"/>
            <a:r>
              <a:rPr lang="en-US" dirty="0"/>
              <a:t>Instantiation of *-property</a:t>
            </a:r>
            <a:endParaRPr lang="en-US" i="1" baseline="-25000" dirty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5E15E0-6724-6D4E-A0F0-BBB91580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88C880-D3F9-BE4F-830F-BF58DABA4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B564C-5E0D-324B-AF20-313BB8C3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893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FCBF040-A58F-C846-ADC0-8D6308397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F495EBB-86DE-F140-A1E2-E1DCEE675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4337050" algn="l"/>
                <a:tab pos="4630738" algn="l"/>
              </a:tabLst>
            </a:pPr>
            <a:r>
              <a:rPr lang="en-US" altLang="en-US" dirty="0"/>
              <a:t>Overview</a:t>
            </a:r>
          </a:p>
          <a:p>
            <a:pPr lvl="1">
              <a:tabLst>
                <a:tab pos="4337050" algn="l"/>
                <a:tab pos="4630738" algn="l"/>
              </a:tabLst>
            </a:pPr>
            <a:r>
              <a:rPr lang="en-US" altLang="en-US" dirty="0"/>
              <a:t>What is a confidentiality model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 dirty="0"/>
              <a:t>Bell-</a:t>
            </a:r>
            <a:r>
              <a:rPr lang="en-US" altLang="en-US" dirty="0" err="1"/>
              <a:t>LaPadula</a:t>
            </a:r>
            <a:r>
              <a:rPr lang="en-US" altLang="en-US" dirty="0"/>
              <a:t> Model</a:t>
            </a:r>
          </a:p>
          <a:p>
            <a:pPr lvl="1">
              <a:tabLst>
                <a:tab pos="4337050" algn="l"/>
                <a:tab pos="4630738" algn="l"/>
              </a:tabLst>
            </a:pPr>
            <a:r>
              <a:rPr lang="en-US" altLang="en-US" dirty="0"/>
              <a:t>General idea</a:t>
            </a:r>
          </a:p>
          <a:p>
            <a:pPr lvl="1">
              <a:tabLst>
                <a:tab pos="4337050" algn="l"/>
                <a:tab pos="4630738" algn="l"/>
              </a:tabLst>
            </a:pPr>
            <a:r>
              <a:rPr lang="en-US" altLang="en-US" dirty="0"/>
              <a:t>Informal description of rules</a:t>
            </a:r>
          </a:p>
          <a:p>
            <a:pPr lvl="1">
              <a:tabLst>
                <a:tab pos="4337050" algn="l"/>
                <a:tab pos="4630738" algn="l"/>
              </a:tabLst>
            </a:pPr>
            <a:r>
              <a:rPr lang="en-US" altLang="en-US" dirty="0"/>
              <a:t>Formal description of rules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 dirty="0"/>
              <a:t>Tranquility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 dirty="0"/>
              <a:t>Declassification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 dirty="0"/>
              <a:t>Controversy</a:t>
            </a:r>
          </a:p>
          <a:p>
            <a:pPr lvl="1">
              <a:tabLst>
                <a:tab pos="4337050" algn="l"/>
                <a:tab pos="4630738" algn="l"/>
              </a:tabLst>
            </a:pPr>
            <a:r>
              <a:rPr lang="en-US" altLang="en-US" dirty="0"/>
              <a:t>†-property</a:t>
            </a:r>
          </a:p>
          <a:p>
            <a:pPr lvl="1">
              <a:tabLst>
                <a:tab pos="4337050" algn="l"/>
                <a:tab pos="4630738" algn="l"/>
              </a:tabLst>
            </a:pPr>
            <a:r>
              <a:rPr lang="en-US" altLang="en-US" dirty="0"/>
              <a:t>System Z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11E0D0-6093-3343-9AEA-E4E933554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3AF93-D5C8-D54F-BB9B-1A9D2AB4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54E2-5355-E34B-A18C-A2D7D8ED2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29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094B2-B18B-C04B-8379-905006008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Assignment of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9F52A-0773-5947-94FF-4B72615A2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account is assigned a label range [clearance, minimum]</a:t>
            </a:r>
          </a:p>
          <a:p>
            <a:r>
              <a:rPr lang="en-US" dirty="0"/>
              <a:t>On login, Trusted Solaris determines if the session is single-level</a:t>
            </a:r>
          </a:p>
          <a:p>
            <a:pPr lvl="1"/>
            <a:r>
              <a:rPr lang="en-US" dirty="0"/>
              <a:t>If clearance = minimum, single level and session gets that label</a:t>
            </a:r>
          </a:p>
          <a:p>
            <a:pPr lvl="1"/>
            <a:r>
              <a:rPr lang="en-US" dirty="0"/>
              <a:t>If not, multi-level; user asked to specify clearance for session; must be in the label range</a:t>
            </a:r>
          </a:p>
          <a:p>
            <a:pPr lvl="1"/>
            <a:r>
              <a:rPr lang="en-US" dirty="0"/>
              <a:t>In multi-level session, can change to any label in the range of the session clearance to the minimum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D22826-FC49-3048-8F07-53DF3A05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20CF2D-223A-324D-933E-DC5A1F51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C5537-27C9-FB41-8700-2B427CC4A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26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93E03-CC6E-2A46-8E8C-C17144B06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36093-0B7C-6649-8E53-6E158BDDF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Allowed when subject, object labels are the same or file is in downgraded directory </a:t>
            </a:r>
            <a:r>
              <a:rPr lang="en-US" i="1" dirty="0"/>
              <a:t>D</a:t>
            </a:r>
            <a:r>
              <a:rPr lang="en-US" dirty="0"/>
              <a:t> with sensitivity label </a:t>
            </a:r>
            <a:r>
              <a:rPr lang="en-US" i="1" dirty="0"/>
              <a:t>D</a:t>
            </a:r>
            <a:r>
              <a:rPr lang="en-US" i="1" baseline="-25000" dirty="0"/>
              <a:t>L</a:t>
            </a:r>
            <a:r>
              <a:rPr lang="en-US" dirty="0"/>
              <a:t> and all the following hold:</a:t>
            </a:r>
          </a:p>
          <a:p>
            <a:pPr lvl="1"/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 </a:t>
            </a:r>
            <a:r>
              <a:rPr lang="en-US" i="1" dirty="0" err="1"/>
              <a:t>dom</a:t>
            </a:r>
            <a:r>
              <a:rPr lang="en-US" dirty="0"/>
              <a:t> </a:t>
            </a:r>
            <a:r>
              <a:rPr lang="en-US" i="1" dirty="0"/>
              <a:t>D</a:t>
            </a:r>
            <a:r>
              <a:rPr lang="en-US" i="1" baseline="-25000" dirty="0"/>
              <a:t>L</a:t>
            </a:r>
            <a:endParaRPr lang="en-US" dirty="0"/>
          </a:p>
          <a:p>
            <a:pPr lvl="1"/>
            <a:r>
              <a:rPr lang="en-US" i="1" dirty="0"/>
              <a:t>S</a:t>
            </a:r>
            <a:r>
              <a:rPr lang="en-US" dirty="0"/>
              <a:t> has discretionary read, search access to </a:t>
            </a:r>
            <a:r>
              <a:rPr lang="en-US" i="1" dirty="0"/>
              <a:t>D</a:t>
            </a:r>
          </a:p>
          <a:p>
            <a:pPr lvl="1"/>
            <a:r>
              <a:rPr lang="en-US" i="1" dirty="0"/>
              <a:t>O</a:t>
            </a:r>
            <a:r>
              <a:rPr lang="en-US" i="1" baseline="-25000" dirty="0"/>
              <a:t>L</a:t>
            </a:r>
            <a:r>
              <a:rPr lang="en-US" dirty="0"/>
              <a:t> </a:t>
            </a:r>
            <a:r>
              <a:rPr lang="en-US" i="1" dirty="0" err="1"/>
              <a:t>dom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r>
              <a:rPr lang="en-US" dirty="0"/>
              <a:t> and </a:t>
            </a:r>
            <a:r>
              <a:rPr lang="en-US" i="1" dirty="0"/>
              <a:t>O</a:t>
            </a:r>
            <a:r>
              <a:rPr lang="en-US" i="1" baseline="-25000" dirty="0"/>
              <a:t>L</a:t>
            </a:r>
            <a:r>
              <a:rPr lang="en-US" dirty="0"/>
              <a:t> ≠ </a:t>
            </a:r>
            <a:r>
              <a:rPr lang="en-US" i="1" dirty="0"/>
              <a:t>S</a:t>
            </a:r>
            <a:r>
              <a:rPr lang="en-US" i="1" baseline="-25000" dirty="0"/>
              <a:t>L</a:t>
            </a:r>
            <a:endParaRPr lang="en-US" dirty="0"/>
          </a:p>
          <a:p>
            <a:pPr lvl="1"/>
            <a:r>
              <a:rPr lang="en-US" i="1" dirty="0"/>
              <a:t>S</a:t>
            </a:r>
            <a:r>
              <a:rPr lang="en-US" dirty="0"/>
              <a:t> has discretionary write access to </a:t>
            </a:r>
            <a:r>
              <a:rPr lang="en-US" i="1" dirty="0"/>
              <a:t>O</a:t>
            </a:r>
          </a:p>
          <a:p>
            <a:pPr lvl="1"/>
            <a:r>
              <a:rPr lang="en-US" i="1" dirty="0"/>
              <a:t>C</a:t>
            </a:r>
            <a:r>
              <a:rPr lang="en-US" i="1" baseline="-25000" dirty="0"/>
              <a:t>L</a:t>
            </a:r>
            <a:r>
              <a:rPr lang="en-US" dirty="0"/>
              <a:t> </a:t>
            </a:r>
            <a:r>
              <a:rPr lang="en-US" i="1" dirty="0" err="1"/>
              <a:t>dom</a:t>
            </a:r>
            <a:r>
              <a:rPr lang="en-US" dirty="0"/>
              <a:t> </a:t>
            </a:r>
            <a:r>
              <a:rPr lang="en-US" i="1" dirty="0"/>
              <a:t>O</a:t>
            </a:r>
            <a:r>
              <a:rPr lang="en-US" i="1" baseline="-25000" dirty="0"/>
              <a:t>L</a:t>
            </a:r>
            <a:endParaRPr lang="en-US" dirty="0"/>
          </a:p>
          <a:p>
            <a:r>
              <a:rPr lang="en-US" dirty="0"/>
              <a:t>Note: subject cannot read object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E39556-BD54-294A-973A-9685A4E81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9AE30A-66D6-CF4C-8286-4E75155E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903872-F288-3A42-821B-340694390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74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EAAF72DF-D090-2643-B5D6-DC6DCA659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Directory Problem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975EF98-1549-CF4B-9056-A360D9DD36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Process </a:t>
            </a:r>
            <a:r>
              <a:rPr lang="en-US" altLang="en-US" i="1" dirty="0"/>
              <a:t>p</a:t>
            </a:r>
            <a:r>
              <a:rPr lang="en-US" altLang="en-US" dirty="0"/>
              <a:t> at MAC_A tries to create file </a:t>
            </a:r>
            <a:r>
              <a:rPr lang="en-US" altLang="en-US" i="1" dirty="0"/>
              <a:t>/</a:t>
            </a:r>
            <a:r>
              <a:rPr lang="en-US" altLang="en-US" i="1" dirty="0" err="1"/>
              <a:t>tmp</a:t>
            </a:r>
            <a:r>
              <a:rPr lang="en-US" altLang="en-US" i="1" dirty="0"/>
              <a:t>/x</a:t>
            </a:r>
            <a:endParaRPr lang="en-US" altLang="en-US" dirty="0"/>
          </a:p>
          <a:p>
            <a:r>
              <a:rPr lang="en-US" altLang="en-US" i="1" dirty="0"/>
              <a:t>/</a:t>
            </a:r>
            <a:r>
              <a:rPr lang="en-US" altLang="en-US" i="1" dirty="0" err="1"/>
              <a:t>tmp</a:t>
            </a:r>
            <a:r>
              <a:rPr lang="en-US" altLang="en-US" i="1" dirty="0"/>
              <a:t>/x</a:t>
            </a:r>
            <a:r>
              <a:rPr lang="en-US" altLang="en-US" dirty="0"/>
              <a:t> exists but has MAC label MAC_B</a:t>
            </a:r>
          </a:p>
          <a:p>
            <a:pPr lvl="1"/>
            <a:r>
              <a:rPr lang="en-US" altLang="en-US" dirty="0"/>
              <a:t>Assume MAC_B </a:t>
            </a:r>
            <a:r>
              <a:rPr lang="en-US" altLang="en-US" dirty="0" err="1"/>
              <a:t>dom</a:t>
            </a:r>
            <a:r>
              <a:rPr lang="en-US" altLang="en-US" dirty="0"/>
              <a:t> MAC_A</a:t>
            </a:r>
          </a:p>
          <a:p>
            <a:r>
              <a:rPr lang="en-US" altLang="en-US" dirty="0"/>
              <a:t>Create fails</a:t>
            </a:r>
          </a:p>
          <a:p>
            <a:pPr lvl="1"/>
            <a:r>
              <a:rPr lang="en-US" altLang="en-US" dirty="0"/>
              <a:t>Now </a:t>
            </a:r>
            <a:r>
              <a:rPr lang="en-US" altLang="en-US" i="1" dirty="0"/>
              <a:t>p</a:t>
            </a:r>
            <a:r>
              <a:rPr lang="en-US" altLang="en-US" dirty="0"/>
              <a:t> knows a file named </a:t>
            </a:r>
            <a:r>
              <a:rPr lang="en-US" altLang="en-US" i="1" dirty="0"/>
              <a:t>x</a:t>
            </a:r>
            <a:r>
              <a:rPr lang="en-US" altLang="en-US" dirty="0"/>
              <a:t> with a higher label exists</a:t>
            </a:r>
          </a:p>
          <a:p>
            <a:r>
              <a:rPr lang="en-US" altLang="en-US" dirty="0"/>
              <a:t>Fix: only programs with same MAC label as directory can create files in the directory</a:t>
            </a:r>
          </a:p>
          <a:p>
            <a:pPr lvl="1"/>
            <a:r>
              <a:rPr lang="en-US" altLang="en-US" dirty="0"/>
              <a:t>Now compilation won’t work, mail can’t be delivered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87AB58-C4C6-AC4F-B0ED-BA6594233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6E96D5-1DC3-2945-87A4-C2DFDB2C4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78153-1E0A-D549-A90C-FC31B5C4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08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0B852F19-E1A8-624D-BFFA-47D12D956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Multilevel Directory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336C609E-8E4D-9F4C-A298-7E9708618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Directory with a set of subdirectories, one per label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Not normally visible to user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 creating </a:t>
            </a:r>
            <a:r>
              <a:rPr lang="en-US" altLang="en-US" i="1" dirty="0"/>
              <a:t>/</a:t>
            </a:r>
            <a:r>
              <a:rPr lang="en-US" altLang="en-US" i="1" dirty="0" err="1"/>
              <a:t>tmp</a:t>
            </a:r>
            <a:r>
              <a:rPr lang="en-US" altLang="en-US" i="1" dirty="0"/>
              <a:t>/x</a:t>
            </a:r>
            <a:r>
              <a:rPr lang="en-US" altLang="en-US" dirty="0"/>
              <a:t> actually creates </a:t>
            </a:r>
            <a:r>
              <a:rPr lang="en-US" altLang="en-US" i="1" dirty="0"/>
              <a:t>/</a:t>
            </a:r>
            <a:r>
              <a:rPr lang="en-US" altLang="en-US" i="1" dirty="0" err="1"/>
              <a:t>tmp</a:t>
            </a:r>
            <a:r>
              <a:rPr lang="en-US" altLang="en-US" i="1" dirty="0"/>
              <a:t>/d/x</a:t>
            </a:r>
            <a:r>
              <a:rPr lang="en-US" altLang="en-US" dirty="0"/>
              <a:t> where </a:t>
            </a:r>
            <a:r>
              <a:rPr lang="en-US" altLang="en-US" i="1" dirty="0"/>
              <a:t>d</a:t>
            </a:r>
            <a:r>
              <a:rPr lang="en-US" altLang="en-US" dirty="0"/>
              <a:t> is directory corresponding to MAC_A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All </a:t>
            </a:r>
            <a:r>
              <a:rPr lang="en-US" altLang="en-US" i="1" dirty="0"/>
              <a:t>p</a:t>
            </a:r>
            <a:r>
              <a:rPr lang="en-US" altLang="en-US" dirty="0"/>
              <a:t>’s references to </a:t>
            </a:r>
            <a:r>
              <a:rPr lang="en-US" altLang="en-US" i="1" dirty="0"/>
              <a:t>/</a:t>
            </a:r>
            <a:r>
              <a:rPr lang="en-US" altLang="en-US" i="1" dirty="0" err="1"/>
              <a:t>tmp</a:t>
            </a:r>
            <a:r>
              <a:rPr lang="en-US" altLang="en-US" dirty="0"/>
              <a:t> go to </a:t>
            </a:r>
            <a:r>
              <a:rPr lang="en-US" altLang="en-US" i="1" dirty="0"/>
              <a:t>/</a:t>
            </a:r>
            <a:r>
              <a:rPr lang="en-US" altLang="en-US" i="1" dirty="0" err="1"/>
              <a:t>tmp</a:t>
            </a:r>
            <a:r>
              <a:rPr lang="en-US" altLang="en-US" i="1" dirty="0"/>
              <a:t>/d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 cd’s to </a:t>
            </a:r>
            <a:r>
              <a:rPr lang="en-US" altLang="en-US" i="1" dirty="0"/>
              <a:t>/</a:t>
            </a:r>
            <a:r>
              <a:rPr lang="en-US" altLang="en-US" i="1" dirty="0" err="1"/>
              <a:t>tmp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System call stat(“.”, &amp;</a:t>
            </a:r>
            <a:r>
              <a:rPr lang="en-US" altLang="en-US" dirty="0" err="1"/>
              <a:t>buf</a:t>
            </a:r>
            <a:r>
              <a:rPr lang="en-US" altLang="en-US" dirty="0"/>
              <a:t>) returns information about </a:t>
            </a:r>
            <a:r>
              <a:rPr lang="en-US" altLang="en-US" i="1" dirty="0"/>
              <a:t>/</a:t>
            </a:r>
            <a:r>
              <a:rPr lang="en-US" altLang="en-US" i="1" dirty="0" err="1"/>
              <a:t>tmp</a:t>
            </a:r>
            <a:r>
              <a:rPr lang="en-US" altLang="en-US" i="1" dirty="0"/>
              <a:t>/d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System call </a:t>
            </a:r>
            <a:r>
              <a:rPr lang="en-US" altLang="en-US" dirty="0" err="1"/>
              <a:t>mldstat</a:t>
            </a:r>
            <a:r>
              <a:rPr lang="en-US" altLang="en-US" dirty="0"/>
              <a:t>(“.”, &amp;</a:t>
            </a:r>
            <a:r>
              <a:rPr lang="en-US" altLang="en-US" dirty="0" err="1"/>
              <a:t>buf</a:t>
            </a:r>
            <a:r>
              <a:rPr lang="en-US" altLang="en-US" dirty="0"/>
              <a:t>) returns information about</a:t>
            </a:r>
            <a:r>
              <a:rPr lang="en-US" altLang="en-US" i="1" dirty="0"/>
              <a:t>/</a:t>
            </a:r>
            <a:r>
              <a:rPr lang="en-US" altLang="en-US" i="1" dirty="0" err="1"/>
              <a:t>tmp</a:t>
            </a:r>
            <a:endParaRPr lang="en-US" altLang="en-US" i="1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440A67-38DA-3549-99F3-F1DE4BA39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BCCE4C-DE31-A545-B73C-A652F9477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6AE71-E17C-CD45-8753-32BB74BF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42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79BCA-686E-7346-A73A-57AE57378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Labeled Zones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5DB43-CFF2-5941-B924-26EE5DB25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in Trusted Solaris Extensions, various flavors of Linux</a:t>
            </a:r>
          </a:p>
          <a:p>
            <a:r>
              <a:rPr lang="en-US" i="1" dirty="0"/>
              <a:t>Zone</a:t>
            </a:r>
            <a:r>
              <a:rPr lang="en-US" dirty="0"/>
              <a:t>: virtual environment tied to a unique label</a:t>
            </a:r>
          </a:p>
          <a:p>
            <a:pPr lvl="1"/>
            <a:r>
              <a:rPr lang="en-US" dirty="0"/>
              <a:t>Each process can only access objects in its zone</a:t>
            </a:r>
          </a:p>
          <a:p>
            <a:r>
              <a:rPr lang="en-US" i="1" dirty="0"/>
              <a:t>Global zone </a:t>
            </a:r>
            <a:r>
              <a:rPr lang="en-US" dirty="0"/>
              <a:t>encompasses everything on system</a:t>
            </a:r>
          </a:p>
          <a:p>
            <a:pPr lvl="1"/>
            <a:r>
              <a:rPr lang="en-US" dirty="0"/>
              <a:t>Its label is ADMIN_HIGH</a:t>
            </a:r>
          </a:p>
          <a:p>
            <a:pPr lvl="1"/>
            <a:r>
              <a:rPr lang="en-US" dirty="0"/>
              <a:t>Only system administrators can access this zone</a:t>
            </a:r>
          </a:p>
          <a:p>
            <a:r>
              <a:rPr lang="en-US" dirty="0"/>
              <a:t>Each zone has a unique root directory</a:t>
            </a:r>
          </a:p>
          <a:p>
            <a:pPr lvl="1"/>
            <a:r>
              <a:rPr lang="en-US" dirty="0"/>
              <a:t>All objects within the zone have that zone’s label</a:t>
            </a:r>
          </a:p>
          <a:p>
            <a:pPr lvl="1"/>
            <a:r>
              <a:rPr lang="en-US" dirty="0"/>
              <a:t>Each zone has a unique label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69C596-D4E7-FB44-8FA8-75E3FD1AE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74D92B-7321-EE47-AA71-D4AF05596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C9639B-DBEC-3543-8590-04FD0E5DB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59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23EA8-C82D-4B4E-ADFF-8AC6CFBEA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Zones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5B6A7-B78C-8F47-A7F9-B2534B11B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import (mount) file systems from other zones provided:</a:t>
            </a:r>
          </a:p>
          <a:p>
            <a:pPr lvl="1"/>
            <a:r>
              <a:rPr lang="en-US" dirty="0"/>
              <a:t>If importing </a:t>
            </a:r>
            <a:r>
              <a:rPr lang="en-US" i="1" dirty="0"/>
              <a:t>read-only</a:t>
            </a:r>
            <a:r>
              <a:rPr lang="en-US" dirty="0"/>
              <a:t>, importing zone’s label must dominate imported zone’s label</a:t>
            </a:r>
          </a:p>
          <a:p>
            <a:pPr lvl="1"/>
            <a:r>
              <a:rPr lang="en-US" dirty="0"/>
              <a:t>If importing </a:t>
            </a:r>
            <a:r>
              <a:rPr lang="en-US" i="1" dirty="0"/>
              <a:t>read-write</a:t>
            </a:r>
            <a:r>
              <a:rPr lang="en-US" dirty="0"/>
              <a:t>, importing zone’s label must equal imported zone’s label</a:t>
            </a:r>
          </a:p>
          <a:p>
            <a:pPr lvl="2"/>
            <a:r>
              <a:rPr lang="en-US" dirty="0"/>
              <a:t>So the zones are the same; import unnecessary</a:t>
            </a:r>
          </a:p>
          <a:p>
            <a:pPr lvl="1"/>
            <a:r>
              <a:rPr lang="en-US" dirty="0"/>
              <a:t>Labels checked at time of import</a:t>
            </a:r>
          </a:p>
          <a:p>
            <a:r>
              <a:rPr lang="en-US" dirty="0"/>
              <a:t>Objects in imported file system retain their labels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B138A1-8CB6-FF40-9CEA-C3B9C824D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7A5D39-BE64-764A-BB3C-EC684BB0A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849EB0-B262-6943-9305-7155243E5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61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A5BEC11B-7A6D-B247-9CF8-4063EDBB7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47D4A4-DBC4-3C40-AA24-63613875542B}"/>
              </a:ext>
            </a:extLst>
          </p:cNvPr>
          <p:cNvSpPr txBox="1"/>
          <p:nvPr/>
        </p:nvSpPr>
        <p:spPr>
          <a:xfrm>
            <a:off x="6096000" y="1690688"/>
            <a:ext cx="1306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/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26DD65-F65C-C94F-93D8-CEA70CCD6F52}"/>
              </a:ext>
            </a:extLst>
          </p:cNvPr>
          <p:cNvSpPr txBox="1"/>
          <p:nvPr/>
        </p:nvSpPr>
        <p:spPr>
          <a:xfrm>
            <a:off x="3581400" y="2519787"/>
            <a:ext cx="63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zone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D80973-739D-2942-AA86-4EB7AB474C52}"/>
              </a:ext>
            </a:extLst>
          </p:cNvPr>
          <p:cNvSpPr txBox="1"/>
          <p:nvPr/>
        </p:nvSpPr>
        <p:spPr>
          <a:xfrm>
            <a:off x="8610600" y="256823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usr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DDAB79-D54B-9C4B-8D85-8C1585B23A9D}"/>
              </a:ext>
            </a:extLst>
          </p:cNvPr>
          <p:cNvSpPr txBox="1"/>
          <p:nvPr/>
        </p:nvSpPr>
        <p:spPr>
          <a:xfrm>
            <a:off x="1668026" y="3295859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</a:t>
            </a:r>
            <a:r>
              <a:rPr lang="en-US" baseline="-25000" dirty="0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3B358B-E855-0A4F-BFD0-8B57FD6246C1}"/>
              </a:ext>
            </a:extLst>
          </p:cNvPr>
          <p:cNvSpPr txBox="1"/>
          <p:nvPr/>
        </p:nvSpPr>
        <p:spPr>
          <a:xfrm>
            <a:off x="3791764" y="3303669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</a:t>
            </a:r>
            <a:r>
              <a:rPr lang="en-US" i="1" baseline="-25000" dirty="0"/>
              <a:t>2</a:t>
            </a:r>
            <a:endParaRPr lang="en-US" baseline="-25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78CA56-250F-724C-8B90-F60B614E1E5A}"/>
              </a:ext>
            </a:extLst>
          </p:cNvPr>
          <p:cNvSpPr txBox="1"/>
          <p:nvPr/>
        </p:nvSpPr>
        <p:spPr>
          <a:xfrm>
            <a:off x="6252584" y="3409776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</a:t>
            </a:r>
            <a:r>
              <a:rPr lang="en-US" i="1" baseline="-25000" dirty="0"/>
              <a:t>3</a:t>
            </a:r>
            <a:endParaRPr lang="en-US" baseline="-25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4C5CD0-2A7A-E045-BD33-94AED6E49D95}"/>
              </a:ext>
            </a:extLst>
          </p:cNvPr>
          <p:cNvSpPr txBox="1"/>
          <p:nvPr/>
        </p:nvSpPr>
        <p:spPr>
          <a:xfrm>
            <a:off x="1557675" y="4087551"/>
            <a:ext cx="581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root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E7249D-5A8C-204F-BE2C-D34ABF8599ED}"/>
              </a:ext>
            </a:extLst>
          </p:cNvPr>
          <p:cNvSpPr txBox="1"/>
          <p:nvPr/>
        </p:nvSpPr>
        <p:spPr>
          <a:xfrm>
            <a:off x="573670" y="4641439"/>
            <a:ext cx="79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444EDD-908B-5E49-8459-24D9420050F6}"/>
              </a:ext>
            </a:extLst>
          </p:cNvPr>
          <p:cNvSpPr txBox="1"/>
          <p:nvPr/>
        </p:nvSpPr>
        <p:spPr>
          <a:xfrm>
            <a:off x="1510061" y="4658179"/>
            <a:ext cx="63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zone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E0A2F9-19C3-EA48-82A2-7668F9F6A4EA}"/>
              </a:ext>
            </a:extLst>
          </p:cNvPr>
          <p:cNvSpPr txBox="1"/>
          <p:nvPr/>
        </p:nvSpPr>
        <p:spPr>
          <a:xfrm>
            <a:off x="2267112" y="4641439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usr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8A6E521-ADCB-D145-8351-34380173836A}"/>
              </a:ext>
            </a:extLst>
          </p:cNvPr>
          <p:cNvSpPr txBox="1"/>
          <p:nvPr/>
        </p:nvSpPr>
        <p:spPr>
          <a:xfrm>
            <a:off x="1627922" y="5255115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</a:t>
            </a:r>
            <a:r>
              <a:rPr lang="en-US" i="1" baseline="-25000" dirty="0"/>
              <a:t>2</a:t>
            </a:r>
            <a:endParaRPr lang="en-US" baseline="-25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C60A0A-E499-EE44-AC15-48DE27E11665}"/>
              </a:ext>
            </a:extLst>
          </p:cNvPr>
          <p:cNvSpPr txBox="1"/>
          <p:nvPr/>
        </p:nvSpPr>
        <p:spPr>
          <a:xfrm>
            <a:off x="1447807" y="6006215"/>
            <a:ext cx="79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export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BA2142-08EB-2C4F-A690-6AE123D1D8CF}"/>
              </a:ext>
            </a:extLst>
          </p:cNvPr>
          <p:cNvSpPr txBox="1"/>
          <p:nvPr/>
        </p:nvSpPr>
        <p:spPr>
          <a:xfrm>
            <a:off x="3781177" y="4087551"/>
            <a:ext cx="581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root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824B16-BCB5-C943-8C10-28F11C1974C0}"/>
              </a:ext>
            </a:extLst>
          </p:cNvPr>
          <p:cNvSpPr txBox="1"/>
          <p:nvPr/>
        </p:nvSpPr>
        <p:spPr>
          <a:xfrm>
            <a:off x="2856681" y="4658179"/>
            <a:ext cx="79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export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DB4BFD-C982-874D-B7DE-2D199C0E0540}"/>
              </a:ext>
            </a:extLst>
          </p:cNvPr>
          <p:cNvSpPr txBox="1"/>
          <p:nvPr/>
        </p:nvSpPr>
        <p:spPr>
          <a:xfrm>
            <a:off x="3757004" y="4660636"/>
            <a:ext cx="63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zone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422C65E-006A-A044-BE1B-0ECD4C2CB453}"/>
              </a:ext>
            </a:extLst>
          </p:cNvPr>
          <p:cNvSpPr txBox="1"/>
          <p:nvPr/>
        </p:nvSpPr>
        <p:spPr>
          <a:xfrm>
            <a:off x="4490614" y="4641439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usr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27D5E5B-5626-7C42-A6F9-14822A064CDC}"/>
              </a:ext>
            </a:extLst>
          </p:cNvPr>
          <p:cNvSpPr txBox="1"/>
          <p:nvPr/>
        </p:nvSpPr>
        <p:spPr>
          <a:xfrm>
            <a:off x="6138720" y="4087551"/>
            <a:ext cx="581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root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37562BC-3AF1-CC49-8E59-89ED2469EB84}"/>
              </a:ext>
            </a:extLst>
          </p:cNvPr>
          <p:cNvSpPr txBox="1"/>
          <p:nvPr/>
        </p:nvSpPr>
        <p:spPr>
          <a:xfrm>
            <a:off x="5154715" y="4641439"/>
            <a:ext cx="79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export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40EF724-173E-4B43-8579-18668CDB72B8}"/>
              </a:ext>
            </a:extLst>
          </p:cNvPr>
          <p:cNvSpPr txBox="1"/>
          <p:nvPr/>
        </p:nvSpPr>
        <p:spPr>
          <a:xfrm>
            <a:off x="6114547" y="4660636"/>
            <a:ext cx="63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zone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9EE57E-26D2-604A-936A-1A0EBEB4EC0E}"/>
              </a:ext>
            </a:extLst>
          </p:cNvPr>
          <p:cNvSpPr txBox="1"/>
          <p:nvPr/>
        </p:nvSpPr>
        <p:spPr>
          <a:xfrm>
            <a:off x="6848157" y="4641439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usr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272C87-FA54-6746-8A63-319C41A19E24}"/>
              </a:ext>
            </a:extLst>
          </p:cNvPr>
          <p:cNvSpPr txBox="1"/>
          <p:nvPr/>
        </p:nvSpPr>
        <p:spPr>
          <a:xfrm>
            <a:off x="6294636" y="5262666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</a:t>
            </a:r>
            <a:r>
              <a:rPr lang="en-US" i="1" baseline="-25000" dirty="0"/>
              <a:t>2</a:t>
            </a:r>
            <a:endParaRPr lang="en-US" baseline="-25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B788A9-1966-E242-B492-554516D953A2}"/>
              </a:ext>
            </a:extLst>
          </p:cNvPr>
          <p:cNvSpPr txBox="1"/>
          <p:nvPr/>
        </p:nvSpPr>
        <p:spPr>
          <a:xfrm>
            <a:off x="6028852" y="6006215"/>
            <a:ext cx="79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export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C41EDD8-8F7B-4B41-A644-CF2C135C8762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3896422" y="1977287"/>
            <a:ext cx="2199578" cy="5425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A0434D6-1D1A-154E-A1B6-D325C2F9E5A7}"/>
              </a:ext>
            </a:extLst>
          </p:cNvPr>
          <p:cNvCxnSpPr>
            <a:cxnSpLocks/>
          </p:cNvCxnSpPr>
          <p:nvPr/>
        </p:nvCxnSpPr>
        <p:spPr>
          <a:xfrm flipH="1" flipV="1">
            <a:off x="6411022" y="2038326"/>
            <a:ext cx="2355292" cy="5511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C0D7446-1FD3-2A42-A7B5-D0D01467BF11}"/>
              </a:ext>
            </a:extLst>
          </p:cNvPr>
          <p:cNvCxnSpPr>
            <a:cxnSpLocks/>
          </p:cNvCxnSpPr>
          <p:nvPr/>
        </p:nvCxnSpPr>
        <p:spPr>
          <a:xfrm flipH="1" flipV="1">
            <a:off x="4141524" y="2816646"/>
            <a:ext cx="2210814" cy="6980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F5C672E-6264-8D40-96A4-970FF8FED937}"/>
              </a:ext>
            </a:extLst>
          </p:cNvPr>
          <p:cNvCxnSpPr>
            <a:cxnSpLocks/>
          </p:cNvCxnSpPr>
          <p:nvPr/>
        </p:nvCxnSpPr>
        <p:spPr>
          <a:xfrm flipH="1">
            <a:off x="1847851" y="2801431"/>
            <a:ext cx="1733549" cy="4653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82968E9-2840-5646-82C3-7A1C189655F4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3961025" y="2903307"/>
            <a:ext cx="11237" cy="4003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3A13E22-5E2A-264A-9AA2-7647E5EF53C6}"/>
              </a:ext>
            </a:extLst>
          </p:cNvPr>
          <p:cNvCxnSpPr>
            <a:cxnSpLocks/>
          </p:cNvCxnSpPr>
          <p:nvPr/>
        </p:nvCxnSpPr>
        <p:spPr>
          <a:xfrm>
            <a:off x="1812102" y="3673001"/>
            <a:ext cx="11237" cy="4003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69909B7-619A-0B4F-8BC0-C42DB870C0AF}"/>
              </a:ext>
            </a:extLst>
          </p:cNvPr>
          <p:cNvCxnSpPr>
            <a:cxnSpLocks/>
          </p:cNvCxnSpPr>
          <p:nvPr/>
        </p:nvCxnSpPr>
        <p:spPr>
          <a:xfrm>
            <a:off x="3953262" y="3693358"/>
            <a:ext cx="11237" cy="4003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F214BC7-F6D7-E44A-A800-944D0CEF2286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6433082" y="3779108"/>
            <a:ext cx="11236" cy="342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8B2B444-A6C3-B149-8EDF-06F76CD0EE6D}"/>
              </a:ext>
            </a:extLst>
          </p:cNvPr>
          <p:cNvCxnSpPr>
            <a:cxnSpLocks/>
          </p:cNvCxnSpPr>
          <p:nvPr/>
        </p:nvCxnSpPr>
        <p:spPr>
          <a:xfrm>
            <a:off x="1808420" y="4422028"/>
            <a:ext cx="7363" cy="2978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8D28B2A-4103-1740-9AF6-DE41EA26143E}"/>
              </a:ext>
            </a:extLst>
          </p:cNvPr>
          <p:cNvCxnSpPr>
            <a:cxnSpLocks/>
          </p:cNvCxnSpPr>
          <p:nvPr/>
        </p:nvCxnSpPr>
        <p:spPr>
          <a:xfrm>
            <a:off x="1801057" y="4992788"/>
            <a:ext cx="7363" cy="2978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4C267BE-43A6-C843-9FD6-66FBFCDFF853}"/>
              </a:ext>
            </a:extLst>
          </p:cNvPr>
          <p:cNvCxnSpPr>
            <a:cxnSpLocks/>
          </p:cNvCxnSpPr>
          <p:nvPr/>
        </p:nvCxnSpPr>
        <p:spPr>
          <a:xfrm>
            <a:off x="1787479" y="5624447"/>
            <a:ext cx="11237" cy="4003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61CD55C-778C-E240-8B0E-E8095E1BE0A9}"/>
              </a:ext>
            </a:extLst>
          </p:cNvPr>
          <p:cNvCxnSpPr>
            <a:cxnSpLocks/>
          </p:cNvCxnSpPr>
          <p:nvPr/>
        </p:nvCxnSpPr>
        <p:spPr>
          <a:xfrm flipH="1">
            <a:off x="992214" y="4422028"/>
            <a:ext cx="598259" cy="272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7052119-ED28-BF4D-8B46-E8B8376256B7}"/>
              </a:ext>
            </a:extLst>
          </p:cNvPr>
          <p:cNvCxnSpPr>
            <a:cxnSpLocks/>
          </p:cNvCxnSpPr>
          <p:nvPr/>
        </p:nvCxnSpPr>
        <p:spPr>
          <a:xfrm>
            <a:off x="2079423" y="4436329"/>
            <a:ext cx="431513" cy="2579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44C2C2D-1EB1-A045-AD7D-6C34406DDFED}"/>
              </a:ext>
            </a:extLst>
          </p:cNvPr>
          <p:cNvCxnSpPr>
            <a:cxnSpLocks/>
          </p:cNvCxnSpPr>
          <p:nvPr/>
        </p:nvCxnSpPr>
        <p:spPr>
          <a:xfrm>
            <a:off x="4042813" y="4416063"/>
            <a:ext cx="7363" cy="2978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1B50456-A29E-ED4F-8F83-B22445147608}"/>
              </a:ext>
            </a:extLst>
          </p:cNvPr>
          <p:cNvCxnSpPr>
            <a:cxnSpLocks/>
          </p:cNvCxnSpPr>
          <p:nvPr/>
        </p:nvCxnSpPr>
        <p:spPr>
          <a:xfrm flipH="1">
            <a:off x="3226607" y="4416063"/>
            <a:ext cx="598259" cy="272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AB4BD16-C411-1D47-8E07-E785F2816BFA}"/>
              </a:ext>
            </a:extLst>
          </p:cNvPr>
          <p:cNvCxnSpPr>
            <a:cxnSpLocks/>
          </p:cNvCxnSpPr>
          <p:nvPr/>
        </p:nvCxnSpPr>
        <p:spPr>
          <a:xfrm>
            <a:off x="4313816" y="4430364"/>
            <a:ext cx="431513" cy="2579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6E18F12-11BD-3040-A3CE-F2CC824E954D}"/>
              </a:ext>
            </a:extLst>
          </p:cNvPr>
          <p:cNvCxnSpPr>
            <a:cxnSpLocks/>
          </p:cNvCxnSpPr>
          <p:nvPr/>
        </p:nvCxnSpPr>
        <p:spPr>
          <a:xfrm>
            <a:off x="6448509" y="4398987"/>
            <a:ext cx="7363" cy="2978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831E81E-D64F-4E4C-B9E0-578C76F06794}"/>
              </a:ext>
            </a:extLst>
          </p:cNvPr>
          <p:cNvCxnSpPr>
            <a:cxnSpLocks/>
          </p:cNvCxnSpPr>
          <p:nvPr/>
        </p:nvCxnSpPr>
        <p:spPr>
          <a:xfrm flipH="1">
            <a:off x="5632303" y="4398987"/>
            <a:ext cx="598259" cy="272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4FD2BA6-176D-3148-9B4B-AF2CC4B6F3C7}"/>
              </a:ext>
            </a:extLst>
          </p:cNvPr>
          <p:cNvCxnSpPr>
            <a:cxnSpLocks/>
          </p:cNvCxnSpPr>
          <p:nvPr/>
        </p:nvCxnSpPr>
        <p:spPr>
          <a:xfrm>
            <a:off x="6719512" y="4413288"/>
            <a:ext cx="431513" cy="2579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81A9D36-6E32-8348-9801-632956023477}"/>
              </a:ext>
            </a:extLst>
          </p:cNvPr>
          <p:cNvCxnSpPr>
            <a:cxnSpLocks/>
          </p:cNvCxnSpPr>
          <p:nvPr/>
        </p:nvCxnSpPr>
        <p:spPr>
          <a:xfrm>
            <a:off x="6463831" y="4995016"/>
            <a:ext cx="7363" cy="2978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0DE932E-43E7-2A41-BC60-286ED145689A}"/>
              </a:ext>
            </a:extLst>
          </p:cNvPr>
          <p:cNvCxnSpPr>
            <a:cxnSpLocks/>
          </p:cNvCxnSpPr>
          <p:nvPr/>
        </p:nvCxnSpPr>
        <p:spPr>
          <a:xfrm>
            <a:off x="6450253" y="5626675"/>
            <a:ext cx="11237" cy="4003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88FCA805-D367-364B-8BD7-3F94722B4E08}"/>
              </a:ext>
            </a:extLst>
          </p:cNvPr>
          <p:cNvSpPr/>
          <p:nvPr/>
        </p:nvSpPr>
        <p:spPr>
          <a:xfrm>
            <a:off x="573654" y="3866321"/>
            <a:ext cx="2179461" cy="2490029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B2CB0F8-29D4-1A4C-81E5-26310903495C}"/>
              </a:ext>
            </a:extLst>
          </p:cNvPr>
          <p:cNvSpPr/>
          <p:nvPr/>
        </p:nvSpPr>
        <p:spPr>
          <a:xfrm>
            <a:off x="2872976" y="3875769"/>
            <a:ext cx="2179461" cy="2490029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E720EC3-4FF7-A74B-BF39-F8FF3DE0E988}"/>
              </a:ext>
            </a:extLst>
          </p:cNvPr>
          <p:cNvSpPr/>
          <p:nvPr/>
        </p:nvSpPr>
        <p:spPr>
          <a:xfrm>
            <a:off x="5202529" y="3875769"/>
            <a:ext cx="2179461" cy="2490029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BB803F9-163B-4945-857B-8095F2FFA3EA}"/>
              </a:ext>
            </a:extLst>
          </p:cNvPr>
          <p:cNvCxnSpPr>
            <a:cxnSpLocks/>
          </p:cNvCxnSpPr>
          <p:nvPr/>
        </p:nvCxnSpPr>
        <p:spPr>
          <a:xfrm flipH="1">
            <a:off x="2260860" y="5010771"/>
            <a:ext cx="781555" cy="1170511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98F3882-AD81-4147-AE2E-6021B97F3D47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3437120" y="5000417"/>
            <a:ext cx="2591732" cy="1190464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EB628F8-9DBB-3F43-B8CF-9E06A85E29CE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7245996" y="2937564"/>
            <a:ext cx="1602810" cy="181896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5CE8045-5F25-D343-9B9A-73623E050FBF}"/>
              </a:ext>
            </a:extLst>
          </p:cNvPr>
          <p:cNvCxnSpPr>
            <a:cxnSpLocks/>
          </p:cNvCxnSpPr>
          <p:nvPr/>
        </p:nvCxnSpPr>
        <p:spPr>
          <a:xfrm flipH="1">
            <a:off x="4843963" y="2894004"/>
            <a:ext cx="3847664" cy="1873715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BF35D03-1CC9-F64E-B992-FB38652B86FE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2661028" y="2752898"/>
            <a:ext cx="5949572" cy="192856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69057425-E360-6D47-BF4A-1619B056B67A}"/>
              </a:ext>
            </a:extLst>
          </p:cNvPr>
          <p:cNvSpPr txBox="1"/>
          <p:nvPr/>
        </p:nvSpPr>
        <p:spPr>
          <a:xfrm>
            <a:off x="8869880" y="1597365"/>
            <a:ext cx="282271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i="1" dirty="0" err="1"/>
              <a:t>dom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i="1" baseline="-25000" dirty="0"/>
              <a:t>2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L</a:t>
            </a:r>
            <a:r>
              <a:rPr lang="en-US" i="1" baseline="-25000" dirty="0"/>
              <a:t>3</a:t>
            </a:r>
            <a:r>
              <a:rPr lang="en-US" dirty="0"/>
              <a:t> </a:t>
            </a:r>
            <a:r>
              <a:rPr lang="en-US" i="1" dirty="0" err="1"/>
              <a:t>dom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i="1" baseline="-25000" dirty="0"/>
              <a:t>2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Process in 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can read any file in the export directory of </a:t>
            </a:r>
            <a:r>
              <a:rPr lang="en-US" i="1" dirty="0"/>
              <a:t>L</a:t>
            </a:r>
            <a:r>
              <a:rPr lang="en-US" i="1" baseline="-25000" dirty="0"/>
              <a:t>2</a:t>
            </a:r>
            <a:r>
              <a:rPr lang="en-US" dirty="0"/>
              <a:t> (assuming discretionary permissions allow it)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L</a:t>
            </a:r>
            <a:r>
              <a:rPr lang="en-US" i="1" baseline="-25000" dirty="0"/>
              <a:t>3</a:t>
            </a:r>
            <a:r>
              <a:rPr lang="en-US" dirty="0"/>
              <a:t> disjoint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Do not share any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System directories imported from global zone, at ADMIN_LOW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 can only be read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345900-DEFB-F046-942F-0E906F836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B7E96D-C79D-7740-B151-C9114F5D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35115-2327-E94C-9AB3-C1604C90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760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77D70543-BEF2-254F-A6EA-B41359552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Formal Model Definitions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8E9B20FC-0E20-D74E-924B-A91CB7F533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/>
              <a:t>S</a:t>
            </a:r>
            <a:r>
              <a:rPr lang="en-US" altLang="en-US"/>
              <a:t> subjects, </a:t>
            </a:r>
            <a:r>
              <a:rPr lang="en-US" altLang="en-US" i="1"/>
              <a:t>O</a:t>
            </a:r>
            <a:r>
              <a:rPr lang="en-US" altLang="en-US"/>
              <a:t> objects, </a:t>
            </a:r>
            <a:r>
              <a:rPr lang="en-US" altLang="en-US" i="1"/>
              <a:t>P</a:t>
            </a:r>
            <a:r>
              <a:rPr lang="en-US" altLang="en-US"/>
              <a:t> rights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Defined rights: </a:t>
            </a:r>
            <a:r>
              <a:rPr lang="en-US" altLang="en-US" u="sng"/>
              <a:t>r</a:t>
            </a:r>
            <a:r>
              <a:rPr lang="en-US" altLang="en-US"/>
              <a:t> read, </a:t>
            </a:r>
            <a:r>
              <a:rPr lang="en-US" altLang="en-US" u="sng"/>
              <a:t>a</a:t>
            </a:r>
            <a:r>
              <a:rPr lang="en-US" altLang="en-US"/>
              <a:t> write, </a:t>
            </a:r>
            <a:r>
              <a:rPr lang="en-US" altLang="en-US" u="sng"/>
              <a:t>w</a:t>
            </a:r>
            <a:r>
              <a:rPr lang="en-US" altLang="en-US"/>
              <a:t> read/write, </a:t>
            </a:r>
            <a:r>
              <a:rPr lang="en-US" altLang="en-US" u="sng"/>
              <a:t>e</a:t>
            </a:r>
            <a:r>
              <a:rPr lang="en-US" altLang="en-US"/>
              <a:t> empty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M</a:t>
            </a:r>
            <a:r>
              <a:rPr lang="en-US" altLang="en-US"/>
              <a:t> set of possible access control matrices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C</a:t>
            </a:r>
            <a:r>
              <a:rPr lang="en-US" altLang="en-US"/>
              <a:t> set of clearances/classifications, </a:t>
            </a:r>
            <a:r>
              <a:rPr lang="en-US" altLang="en-US" i="1"/>
              <a:t>K</a:t>
            </a:r>
            <a:r>
              <a:rPr lang="en-US" altLang="en-US"/>
              <a:t> set of categories, </a:t>
            </a:r>
            <a:r>
              <a:rPr lang="en-US" altLang="en-US" i="1"/>
              <a:t>L</a:t>
            </a:r>
            <a:r>
              <a:rPr lang="en-US" altLang="en-US"/>
              <a:t> = </a:t>
            </a:r>
            <a:r>
              <a:rPr lang="en-US" altLang="en-US" i="1"/>
              <a:t>C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</a:t>
            </a:r>
            <a:r>
              <a:rPr lang="en-US" altLang="en-US" i="1"/>
              <a:t>K</a:t>
            </a:r>
            <a:r>
              <a:rPr lang="en-US" altLang="en-US"/>
              <a:t> set of security levels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F</a:t>
            </a:r>
            <a:r>
              <a:rPr lang="en-US" altLang="en-US"/>
              <a:t>  = { ( </a:t>
            </a:r>
            <a:r>
              <a:rPr lang="en-US" altLang="en-US" i="1"/>
              <a:t>f</a:t>
            </a:r>
            <a:r>
              <a:rPr lang="en-US" altLang="en-US" i="1" baseline="-25000"/>
              <a:t>s</a:t>
            </a:r>
            <a:r>
              <a:rPr lang="en-US" altLang="en-US"/>
              <a:t>, </a:t>
            </a:r>
            <a:r>
              <a:rPr lang="en-US" altLang="en-US" i="1"/>
              <a:t>f</a:t>
            </a:r>
            <a:r>
              <a:rPr lang="en-US" altLang="en-US" i="1" baseline="-25000"/>
              <a:t>o</a:t>
            </a:r>
            <a:r>
              <a:rPr lang="en-US" altLang="en-US"/>
              <a:t>, </a:t>
            </a:r>
            <a:r>
              <a:rPr lang="en-US" altLang="en-US" i="1"/>
              <a:t>f</a:t>
            </a:r>
            <a:r>
              <a:rPr lang="en-US" altLang="en-US" i="1" baseline="-25000"/>
              <a:t>c</a:t>
            </a:r>
            <a:r>
              <a:rPr lang="en-US" altLang="en-US"/>
              <a:t>) }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f</a:t>
            </a:r>
            <a:r>
              <a:rPr lang="en-US" altLang="en-US" i="1" baseline="-25000"/>
              <a:t>s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maximum security level of subject </a:t>
            </a:r>
            <a:r>
              <a:rPr lang="en-US" altLang="en-US" i="1"/>
              <a:t>s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i="1"/>
              <a:t>f</a:t>
            </a:r>
            <a:r>
              <a:rPr lang="en-US" altLang="en-US" i="1" baseline="-25000"/>
              <a:t>c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current security level of subject </a:t>
            </a:r>
            <a:r>
              <a:rPr lang="en-US" altLang="en-US" i="1"/>
              <a:t>s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i="1"/>
              <a:t>f</a:t>
            </a:r>
            <a:r>
              <a:rPr lang="en-US" altLang="en-US" i="1" baseline="-25000"/>
              <a:t>o</a:t>
            </a:r>
            <a:r>
              <a:rPr lang="en-US" altLang="en-US"/>
              <a:t>(</a:t>
            </a:r>
            <a:r>
              <a:rPr lang="en-US" altLang="en-US" i="1"/>
              <a:t>o</a:t>
            </a:r>
            <a:r>
              <a:rPr lang="en-US" altLang="en-US"/>
              <a:t>) security level of object </a:t>
            </a:r>
            <a:r>
              <a:rPr lang="en-US" altLang="en-US" i="1"/>
              <a:t>o</a:t>
            </a:r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A8993B-9C01-D24A-9A19-906E75D8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1333D9-D7BC-0847-9315-75A4ABB29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8F879-9980-3642-88CE-DD3E8049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24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E36B51CA-9435-7444-94E3-21346A5A7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Definitions</a:t>
            </a:r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6EFEE90A-4C1A-384A-944B-8A247CC6AA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701130" cy="4351338"/>
          </a:xfrm>
        </p:spPr>
        <p:txBody>
          <a:bodyPr/>
          <a:lstStyle/>
          <a:p>
            <a:pPr marL="287338" indent="-287338"/>
            <a:r>
              <a:rPr lang="en-US" altLang="en-US" dirty="0"/>
              <a:t>Hierarchy functions </a:t>
            </a:r>
            <a:r>
              <a:rPr lang="en-US" altLang="en-US" i="1" dirty="0"/>
              <a:t>H</a:t>
            </a:r>
            <a:r>
              <a:rPr lang="en-US" altLang="en-US" dirty="0"/>
              <a:t>: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</a:t>
            </a:r>
          </a:p>
          <a:p>
            <a:pPr marL="287338" indent="-287338"/>
            <a:r>
              <a:rPr lang="en-US" altLang="en-US" dirty="0"/>
              <a:t>Requirements</a:t>
            </a:r>
          </a:p>
          <a:p>
            <a:pPr marL="574675" lvl="1" indent="-287338">
              <a:buFont typeface="Times" pitchFamily="2" charset="0"/>
              <a:buAutoNum type="arabicPeriod"/>
            </a:pP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i="1" baseline="-25000" dirty="0"/>
              <a:t>i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≠</a:t>
            </a:r>
            <a:r>
              <a:rPr lang="en-US" altLang="en-US" dirty="0"/>
              <a:t> </a:t>
            </a:r>
            <a:r>
              <a:rPr lang="en-US" altLang="en-US" i="1" dirty="0" err="1"/>
              <a:t>o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i="1" baseline="-25000" dirty="0"/>
              <a:t>i</a:t>
            </a:r>
            <a:r>
              <a:rPr lang="en-US" altLang="en-US" dirty="0"/>
              <a:t> ) </a:t>
            </a:r>
            <a:r>
              <a:rPr lang="en-US" altLang="en-US" dirty="0">
                <a:sym typeface="Symbol" pitchFamily="2" charset="2"/>
              </a:rPr>
              <a:t></a:t>
            </a:r>
            <a:r>
              <a:rPr lang="en-US" altLang="en-US" dirty="0"/>
              <a:t>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 err="1"/>
              <a:t>o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) = </a:t>
            </a:r>
            <a:r>
              <a:rPr lang="en-US" altLang="en-US" dirty="0">
                <a:sym typeface="Symbol" pitchFamily="2" charset="2"/>
              </a:rPr>
              <a:t></a:t>
            </a:r>
            <a:endParaRPr lang="en-US" altLang="en-US" dirty="0"/>
          </a:p>
          <a:p>
            <a:pPr marL="574675" lvl="1" indent="-287338">
              <a:buFont typeface="Times" pitchFamily="2" charset="0"/>
              <a:buAutoNum type="arabicPeriod"/>
            </a:pPr>
            <a:r>
              <a:rPr lang="en-US" altLang="en-US" dirty="0"/>
              <a:t> There is no set { </a:t>
            </a:r>
            <a:r>
              <a:rPr lang="en-US" altLang="en-US" i="1" dirty="0"/>
              <a:t>o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dirty="0"/>
              <a:t>o</a:t>
            </a:r>
            <a:r>
              <a:rPr lang="en-US" altLang="en-US" i="1" baseline="-25000" dirty="0"/>
              <a:t>k</a:t>
            </a:r>
            <a:r>
              <a:rPr lang="en-US" altLang="en-US" dirty="0"/>
              <a:t> }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/>
              <a:t> such that for </a:t>
            </a:r>
            <a:r>
              <a:rPr lang="en-US" altLang="en-US" i="1" dirty="0" err="1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= </a:t>
            </a:r>
            <a:r>
              <a:rPr lang="en-US" altLang="en-US" dirty="0"/>
              <a:t>1, …, </a:t>
            </a:r>
            <a:r>
              <a:rPr lang="en-US" altLang="en-US" i="1" dirty="0"/>
              <a:t>k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i="1" baseline="-25000" dirty="0"/>
              <a:t>i</a:t>
            </a:r>
            <a:r>
              <a:rPr lang="en-US" altLang="en-US" baseline="-25000" dirty="0"/>
              <a:t>+1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i="1" baseline="-25000" dirty="0"/>
              <a:t>i</a:t>
            </a:r>
            <a:r>
              <a:rPr lang="en-US" altLang="en-US" dirty="0"/>
              <a:t> ) and </a:t>
            </a:r>
            <a:r>
              <a:rPr lang="en-US" altLang="en-US" i="1" dirty="0"/>
              <a:t>o</a:t>
            </a:r>
            <a:r>
              <a:rPr lang="en-US" altLang="en-US" i="1" baseline="-25000" dirty="0"/>
              <a:t>k</a:t>
            </a:r>
            <a:r>
              <a:rPr lang="en-US" altLang="en-US" baseline="-25000" dirty="0"/>
              <a:t>+1</a:t>
            </a:r>
            <a:r>
              <a:rPr lang="en-US" altLang="en-US" dirty="0"/>
              <a:t> = </a:t>
            </a:r>
            <a:r>
              <a:rPr lang="en-US" altLang="en-US" i="1" dirty="0"/>
              <a:t>o</a:t>
            </a:r>
            <a:r>
              <a:rPr lang="en-US" altLang="en-US" baseline="-25000" dirty="0"/>
              <a:t>1</a:t>
            </a:r>
            <a:r>
              <a:rPr lang="en-US" altLang="en-US" dirty="0"/>
              <a:t>.</a:t>
            </a:r>
          </a:p>
          <a:p>
            <a:pPr marL="238125" indent="-238125"/>
            <a:r>
              <a:rPr lang="en-US" altLang="en-US" dirty="0"/>
              <a:t>Example</a:t>
            </a:r>
          </a:p>
          <a:p>
            <a:pPr marL="635000" lvl="1" indent="-347663"/>
            <a:r>
              <a:rPr lang="en-US" altLang="en-US" dirty="0"/>
              <a:t>Tree hierarchy; take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to be the set of children of </a:t>
            </a:r>
            <a:r>
              <a:rPr lang="en-US" altLang="en-US" i="1" dirty="0"/>
              <a:t>o</a:t>
            </a:r>
          </a:p>
          <a:p>
            <a:pPr marL="635000" lvl="1" indent="-347663"/>
            <a:r>
              <a:rPr lang="en-US" altLang="en-US" dirty="0"/>
              <a:t>No two objects have any common children (#1)</a:t>
            </a:r>
          </a:p>
          <a:p>
            <a:pPr marL="635000" lvl="1" indent="-347663"/>
            <a:r>
              <a:rPr lang="en-US" altLang="en-US" dirty="0"/>
              <a:t>There are no loops in the tree (#2)</a:t>
            </a:r>
          </a:p>
          <a:p>
            <a:pPr marL="914400" lvl="1" indent="-457200"/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C320EE-6C76-4442-B5C4-A0AD42ADC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2CBD1A-126B-1249-8B67-586728C6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D43BD-621E-9844-9EAD-AC60F8BEF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629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16F372C9-E489-894B-8827-E97B65585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States and Requests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23592585-A17A-BC42-A2C9-A44C765A4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/>
              <a:t>V</a:t>
            </a:r>
            <a:r>
              <a:rPr lang="en-US" altLang="en-US"/>
              <a:t> set of states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Each state is (</a:t>
            </a:r>
            <a:r>
              <a:rPr lang="en-US" altLang="en-US" i="1"/>
              <a:t>b</a:t>
            </a:r>
            <a:r>
              <a:rPr lang="en-US" altLang="en-US"/>
              <a:t>, </a:t>
            </a:r>
            <a:r>
              <a:rPr lang="en-US" altLang="en-US" i="1"/>
              <a:t>m</a:t>
            </a:r>
            <a:r>
              <a:rPr lang="en-US" altLang="en-US"/>
              <a:t>, </a:t>
            </a:r>
            <a:r>
              <a:rPr lang="en-US" altLang="en-US" i="1"/>
              <a:t>f</a:t>
            </a:r>
            <a:r>
              <a:rPr lang="en-US" altLang="en-US"/>
              <a:t>, </a:t>
            </a:r>
            <a:r>
              <a:rPr lang="en-US" altLang="en-US" i="1"/>
              <a:t>h</a:t>
            </a:r>
            <a:r>
              <a:rPr lang="en-US" altLang="en-US"/>
              <a:t>)</a:t>
            </a:r>
          </a:p>
          <a:p>
            <a:pPr lvl="2">
              <a:lnSpc>
                <a:spcPct val="90000"/>
              </a:lnSpc>
            </a:pPr>
            <a:r>
              <a:rPr lang="en-US" altLang="en-US" i="1"/>
              <a:t>b</a:t>
            </a:r>
            <a:r>
              <a:rPr lang="en-US" altLang="en-US"/>
              <a:t> is like </a:t>
            </a:r>
            <a:r>
              <a:rPr lang="en-US" altLang="en-US" i="1"/>
              <a:t>m</a:t>
            </a:r>
            <a:r>
              <a:rPr lang="en-US" altLang="en-US"/>
              <a:t>, but excludes rights not allowed by </a:t>
            </a:r>
            <a:r>
              <a:rPr lang="en-US" altLang="en-US" i="1"/>
              <a:t>f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i="1"/>
              <a:t>R</a:t>
            </a:r>
            <a:r>
              <a:rPr lang="en-US" altLang="en-US"/>
              <a:t> set of requests for access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D</a:t>
            </a:r>
            <a:r>
              <a:rPr lang="en-US" altLang="en-US"/>
              <a:t> set of outcomes</a:t>
            </a:r>
          </a:p>
          <a:p>
            <a:pPr lvl="1">
              <a:lnSpc>
                <a:spcPct val="90000"/>
              </a:lnSpc>
            </a:pPr>
            <a:r>
              <a:rPr lang="en-US" altLang="en-US" u="sng"/>
              <a:t>y</a:t>
            </a:r>
            <a:r>
              <a:rPr lang="en-US" altLang="en-US"/>
              <a:t> allowed, </a:t>
            </a:r>
            <a:r>
              <a:rPr lang="en-US" altLang="en-US" u="sng"/>
              <a:t>n</a:t>
            </a:r>
            <a:r>
              <a:rPr lang="en-US" altLang="en-US"/>
              <a:t> not allowed, </a:t>
            </a:r>
            <a:r>
              <a:rPr lang="en-US" altLang="en-US" u="sng"/>
              <a:t>i</a:t>
            </a:r>
            <a:r>
              <a:rPr lang="en-US" altLang="en-US"/>
              <a:t> illegal, </a:t>
            </a:r>
            <a:r>
              <a:rPr lang="en-US" altLang="en-US" u="sng"/>
              <a:t>o</a:t>
            </a:r>
            <a:r>
              <a:rPr lang="en-US" altLang="en-US"/>
              <a:t> error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W</a:t>
            </a:r>
            <a:r>
              <a:rPr lang="en-US" altLang="en-US"/>
              <a:t> set of actions of the system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W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</a:t>
            </a:r>
            <a:r>
              <a:rPr lang="en-US" altLang="en-US"/>
              <a:t> </a:t>
            </a:r>
            <a:r>
              <a:rPr lang="en-US" altLang="en-US" i="1"/>
              <a:t>R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</a:t>
            </a:r>
            <a:r>
              <a:rPr lang="en-US" altLang="en-US" i="1"/>
              <a:t>D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</a:t>
            </a:r>
            <a:r>
              <a:rPr lang="en-US" altLang="en-US" i="1"/>
              <a:t>V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</a:t>
            </a:r>
            <a:r>
              <a:rPr lang="en-US" altLang="en-US" i="1"/>
              <a:t>V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3956E6-DD9C-B74A-8BD8-1CA9CBB2E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C6D7DD-C1E5-454F-84FC-EEDD432D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0EE65-6B06-524C-8302-8A223D6CD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13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4580A3C9-25EF-0942-AEE8-BCF66B1D08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Confidentiality Policy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A8824971-7555-6148-ACA5-815E5B161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Goal: prevent the unauthorized disclosure of information</a:t>
            </a:r>
          </a:p>
          <a:p>
            <a:pPr lvl="1"/>
            <a:r>
              <a:rPr lang="en-US" altLang="en-US"/>
              <a:t>Deals with information flow</a:t>
            </a:r>
          </a:p>
          <a:p>
            <a:pPr lvl="1"/>
            <a:r>
              <a:rPr lang="en-US" altLang="en-US"/>
              <a:t>Integrity incidental</a:t>
            </a:r>
          </a:p>
          <a:p>
            <a:r>
              <a:rPr lang="en-US" altLang="en-US"/>
              <a:t>Multi-level security models are best-known examples</a:t>
            </a:r>
          </a:p>
          <a:p>
            <a:pPr lvl="1"/>
            <a:r>
              <a:rPr lang="en-US" altLang="en-US"/>
              <a:t>Bell-LaPadula Model basis for many, or most, of these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224FF0-CDEB-DD49-9E9E-B05BE2361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746F3-B3BA-AD47-9703-164E2EE7A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50BA0A-A983-5241-97FC-C50B8A37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15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8F842DBE-867A-A642-9656-4D0694B30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History</a:t>
            </a:r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39D9E8FB-0FB8-204A-B1D1-AFE66C7A4A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i="1" dirty="0"/>
              <a:t>X</a:t>
            </a:r>
            <a:r>
              <a:rPr lang="en-US" altLang="en-US" dirty="0"/>
              <a:t> = </a:t>
            </a:r>
            <a:r>
              <a:rPr lang="en-US" altLang="en-US" i="1" dirty="0"/>
              <a:t>R</a:t>
            </a:r>
            <a:r>
              <a:rPr lang="en-US" altLang="en-US" i="1" baseline="30000" dirty="0"/>
              <a:t>N</a:t>
            </a:r>
            <a:r>
              <a:rPr lang="en-US" altLang="en-US" dirty="0"/>
              <a:t> set of sequences of requests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Y</a:t>
            </a:r>
            <a:r>
              <a:rPr lang="en-US" altLang="en-US" dirty="0"/>
              <a:t> = </a:t>
            </a:r>
            <a:r>
              <a:rPr lang="en-US" altLang="en-US" i="1" dirty="0"/>
              <a:t>D</a:t>
            </a:r>
            <a:r>
              <a:rPr lang="en-US" altLang="en-US" i="1" baseline="30000" dirty="0"/>
              <a:t>N</a:t>
            </a:r>
            <a:r>
              <a:rPr lang="en-US" altLang="en-US" dirty="0"/>
              <a:t> set of sequences of decisions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Z</a:t>
            </a:r>
            <a:r>
              <a:rPr lang="en-US" altLang="en-US" dirty="0"/>
              <a:t> = </a:t>
            </a:r>
            <a:r>
              <a:rPr lang="en-US" altLang="en-US" i="1" dirty="0"/>
              <a:t>V</a:t>
            </a:r>
            <a:r>
              <a:rPr lang="en-US" altLang="en-US" i="1" baseline="30000" dirty="0"/>
              <a:t>N</a:t>
            </a:r>
            <a:r>
              <a:rPr lang="en-US" altLang="en-US" dirty="0"/>
              <a:t> set of sequences of states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Interpretation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At time </a:t>
            </a:r>
            <a:r>
              <a:rPr lang="en-US" altLang="en-US" i="1" dirty="0"/>
              <a:t>t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, system is in state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baseline="-25000" dirty="0"/>
              <a:t>–1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V</a:t>
            </a:r>
            <a:r>
              <a:rPr lang="en-US" altLang="en-US" dirty="0"/>
              <a:t>; request 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R</a:t>
            </a:r>
            <a:r>
              <a:rPr lang="en-US" altLang="en-US" dirty="0"/>
              <a:t> causes system to make decision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D</a:t>
            </a:r>
            <a:r>
              <a:rPr lang="en-US" altLang="en-US" dirty="0"/>
              <a:t>, transitioning the system into a (possibly new) state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V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System representation: </a:t>
            </a: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Z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) </a:t>
            </a:r>
            <a:r>
              <a:rPr lang="en-US" altLang="en-US" dirty="0" err="1"/>
              <a:t>iff</a:t>
            </a:r>
            <a:r>
              <a:rPr lang="en-US" altLang="en-US" dirty="0"/>
              <a:t> 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baseline="-25000" dirty="0"/>
              <a:t>–1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W</a:t>
            </a:r>
            <a:r>
              <a:rPr lang="en-US" altLang="en-US" dirty="0"/>
              <a:t> for all </a:t>
            </a:r>
            <a:r>
              <a:rPr lang="en-US" altLang="en-US" i="1" dirty="0"/>
              <a:t>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dirty="0"/>
              <a:t>)</a:t>
            </a:r>
            <a:r>
              <a:rPr lang="en-US" altLang="en-US" i="1" dirty="0"/>
              <a:t> </a:t>
            </a:r>
            <a:r>
              <a:rPr lang="en-US" altLang="en-US" dirty="0"/>
              <a:t>called an </a:t>
            </a:r>
            <a:r>
              <a:rPr lang="en-US" altLang="en-US" i="1" dirty="0"/>
              <a:t>appearance</a:t>
            </a:r>
            <a:r>
              <a:rPr lang="en-US" altLang="en-US" dirty="0"/>
              <a:t> of </a:t>
            </a: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)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E4C64-ED7C-0A46-B74C-E7DCBE872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6B05B-36B8-424D-BC33-C49C137ED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556E8-D4AF-7E40-8CD7-1F0E5F671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689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631FFC0E-4050-7340-9323-B221B5565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8E72C064-42B0-934F-9EE6-F6DD7E3251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S</a:t>
            </a:r>
            <a:r>
              <a:rPr lang="en-US" altLang="en-US"/>
              <a:t> = { </a:t>
            </a:r>
            <a:r>
              <a:rPr lang="en-US" altLang="en-US" i="1"/>
              <a:t>s</a:t>
            </a:r>
            <a:r>
              <a:rPr lang="en-US" altLang="en-US"/>
              <a:t> }, </a:t>
            </a:r>
            <a:r>
              <a:rPr lang="en-US" altLang="en-US" i="1"/>
              <a:t>O</a:t>
            </a:r>
            <a:r>
              <a:rPr lang="en-US" altLang="en-US"/>
              <a:t> = { </a:t>
            </a:r>
            <a:r>
              <a:rPr lang="en-US" altLang="en-US" i="1"/>
              <a:t>o</a:t>
            </a:r>
            <a:r>
              <a:rPr lang="en-US" altLang="en-US"/>
              <a:t> }, </a:t>
            </a:r>
            <a:r>
              <a:rPr lang="en-US" altLang="en-US" i="1"/>
              <a:t>P</a:t>
            </a:r>
            <a:r>
              <a:rPr lang="en-US" altLang="en-US"/>
              <a:t> = { </a:t>
            </a:r>
            <a:r>
              <a:rPr lang="en-US" altLang="en-US" u="sng"/>
              <a:t>r</a:t>
            </a:r>
            <a:r>
              <a:rPr lang="en-US" altLang="en-US"/>
              <a:t>, </a:t>
            </a:r>
            <a:r>
              <a:rPr lang="en-US" altLang="en-US" u="sng"/>
              <a:t>w</a:t>
            </a:r>
            <a:r>
              <a:rPr lang="en-US" altLang="en-US"/>
              <a:t> }</a:t>
            </a:r>
          </a:p>
          <a:p>
            <a:r>
              <a:rPr lang="en-US" altLang="en-US" i="1"/>
              <a:t>C</a:t>
            </a:r>
            <a:r>
              <a:rPr lang="en-US" altLang="en-US"/>
              <a:t> = { High, Low }, </a:t>
            </a:r>
            <a:r>
              <a:rPr lang="en-US" altLang="en-US" i="1"/>
              <a:t>K</a:t>
            </a:r>
            <a:r>
              <a:rPr lang="en-US" altLang="en-US"/>
              <a:t> = { All }</a:t>
            </a:r>
          </a:p>
          <a:p>
            <a:r>
              <a:rPr lang="en-US" altLang="en-US"/>
              <a:t>For every </a:t>
            </a:r>
            <a:r>
              <a:rPr lang="en-US" altLang="en-US" i="1"/>
              <a:t>f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F</a:t>
            </a:r>
            <a:r>
              <a:rPr lang="en-US" altLang="en-US"/>
              <a:t>, either  </a:t>
            </a:r>
            <a:r>
              <a:rPr lang="en-US" altLang="en-US" i="1"/>
              <a:t>f</a:t>
            </a:r>
            <a:r>
              <a:rPr lang="en-US" altLang="en-US" i="1" baseline="-25000"/>
              <a:t>c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= ( High, { All }) or </a:t>
            </a:r>
            <a:r>
              <a:rPr lang="en-US" altLang="en-US" i="1"/>
              <a:t>f</a:t>
            </a:r>
            <a:r>
              <a:rPr lang="en-US" altLang="en-US" i="1" baseline="-25000"/>
              <a:t>c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= ( Low, { All })</a:t>
            </a:r>
          </a:p>
          <a:p>
            <a:r>
              <a:rPr lang="en-US" altLang="en-US"/>
              <a:t>Initial State:</a:t>
            </a:r>
          </a:p>
          <a:p>
            <a:pPr lvl="1"/>
            <a:r>
              <a:rPr lang="en-US" altLang="en-US" i="1"/>
              <a:t>b</a:t>
            </a:r>
            <a:r>
              <a:rPr lang="en-US" altLang="en-US" baseline="-25000"/>
              <a:t>1</a:t>
            </a:r>
            <a:r>
              <a:rPr lang="en-US" altLang="en-US"/>
              <a:t> = { (</a:t>
            </a:r>
            <a:r>
              <a:rPr lang="en-US" altLang="en-US" i="1"/>
              <a:t>s</a:t>
            </a:r>
            <a:r>
              <a:rPr lang="en-US" altLang="en-US"/>
              <a:t>, </a:t>
            </a:r>
            <a:r>
              <a:rPr lang="en-US" altLang="en-US" i="1"/>
              <a:t>o</a:t>
            </a:r>
            <a:r>
              <a:rPr lang="en-US" altLang="en-US"/>
              <a:t>, </a:t>
            </a:r>
            <a:r>
              <a:rPr lang="en-US" altLang="en-US" u="sng"/>
              <a:t>r</a:t>
            </a:r>
            <a:r>
              <a:rPr lang="en-US" altLang="en-US"/>
              <a:t>) }, </a:t>
            </a:r>
            <a:r>
              <a:rPr lang="en-US" altLang="en-US" i="1"/>
              <a:t>m</a:t>
            </a:r>
            <a:r>
              <a:rPr lang="en-US" altLang="en-US" baseline="-25000"/>
              <a:t>1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M</a:t>
            </a:r>
            <a:r>
              <a:rPr lang="en-US" altLang="en-US"/>
              <a:t> gives </a:t>
            </a:r>
            <a:r>
              <a:rPr lang="en-US" altLang="en-US" i="1"/>
              <a:t>s</a:t>
            </a:r>
            <a:r>
              <a:rPr lang="en-US" altLang="en-US"/>
              <a:t> read access over </a:t>
            </a:r>
            <a:r>
              <a:rPr lang="en-US" altLang="en-US" i="1"/>
              <a:t>o</a:t>
            </a:r>
            <a:r>
              <a:rPr lang="en-US" altLang="en-US"/>
              <a:t>, and for </a:t>
            </a:r>
            <a:r>
              <a:rPr lang="en-US" altLang="en-US" i="1"/>
              <a:t>f</a:t>
            </a:r>
            <a:r>
              <a:rPr lang="en-US" altLang="en-US" baseline="-25000"/>
              <a:t>1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F</a:t>
            </a:r>
            <a:r>
              <a:rPr lang="en-US" altLang="en-US"/>
              <a:t>, </a:t>
            </a:r>
            <a:r>
              <a:rPr lang="en-US" altLang="en-US" i="1"/>
              <a:t>f</a:t>
            </a:r>
            <a:r>
              <a:rPr lang="en-US" altLang="en-US" i="1" baseline="-25000"/>
              <a:t>c</a:t>
            </a:r>
            <a:r>
              <a:rPr lang="en-US" altLang="en-US" baseline="-25000"/>
              <a:t>,1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= (High, {All}), </a:t>
            </a:r>
            <a:r>
              <a:rPr lang="en-US" altLang="en-US" i="1"/>
              <a:t>f</a:t>
            </a:r>
            <a:r>
              <a:rPr lang="en-US" altLang="en-US" i="1" baseline="-25000"/>
              <a:t>o</a:t>
            </a:r>
            <a:r>
              <a:rPr lang="en-US" altLang="en-US" baseline="-25000"/>
              <a:t>,1</a:t>
            </a:r>
            <a:r>
              <a:rPr lang="en-US" altLang="en-US"/>
              <a:t>(</a:t>
            </a:r>
            <a:r>
              <a:rPr lang="en-US" altLang="en-US" i="1"/>
              <a:t>o</a:t>
            </a:r>
            <a:r>
              <a:rPr lang="en-US" altLang="en-US"/>
              <a:t>) = (Low, {All})</a:t>
            </a:r>
          </a:p>
          <a:p>
            <a:pPr lvl="1"/>
            <a:r>
              <a:rPr lang="en-US" altLang="en-US"/>
              <a:t>Call this state </a:t>
            </a:r>
            <a:r>
              <a:rPr lang="en-US" altLang="en-US" i="1"/>
              <a:t>v</a:t>
            </a:r>
            <a:r>
              <a:rPr lang="en-US" altLang="en-US" baseline="-25000"/>
              <a:t>0</a:t>
            </a:r>
            <a:r>
              <a:rPr lang="en-US" altLang="en-US"/>
              <a:t> = (</a:t>
            </a:r>
            <a:r>
              <a:rPr lang="en-US" altLang="en-US" i="1"/>
              <a:t>b</a:t>
            </a:r>
            <a:r>
              <a:rPr lang="en-US" altLang="en-US" baseline="-25000"/>
              <a:t>1</a:t>
            </a:r>
            <a:r>
              <a:rPr lang="en-US" altLang="en-US"/>
              <a:t>, </a:t>
            </a:r>
            <a:r>
              <a:rPr lang="en-US" altLang="en-US" i="1"/>
              <a:t>m</a:t>
            </a:r>
            <a:r>
              <a:rPr lang="en-US" altLang="en-US" baseline="-25000"/>
              <a:t>1</a:t>
            </a:r>
            <a:r>
              <a:rPr lang="en-US" altLang="en-US"/>
              <a:t>, </a:t>
            </a:r>
            <a:r>
              <a:rPr lang="en-US" altLang="en-US" i="1"/>
              <a:t>f</a:t>
            </a:r>
            <a:r>
              <a:rPr lang="en-US" altLang="en-US" baseline="-25000"/>
              <a:t>1</a:t>
            </a:r>
            <a:r>
              <a:rPr lang="en-US" altLang="en-US"/>
              <a:t>, </a:t>
            </a:r>
            <a:r>
              <a:rPr lang="en-US" altLang="en-US" i="1"/>
              <a:t>h</a:t>
            </a:r>
            <a:r>
              <a:rPr lang="en-US" altLang="en-US" baseline="-25000"/>
              <a:t>1</a:t>
            </a:r>
            <a:r>
              <a:rPr lang="en-US" altLang="en-US"/>
              <a:t>)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V</a:t>
            </a:r>
            <a:r>
              <a:rPr lang="en-US" altLang="en-US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EB329-1E33-2A48-B4F9-893F85983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7AEF9-E5B3-7246-A492-31BDAE312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185AB-7F7E-A047-8BB3-C605305D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1665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4830CA41-28D2-A644-B7ED-D9E5902CFD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First Transition</a:t>
            </a:r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047A5768-F72B-354E-A803-4E756FE15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Now suppose in state </a:t>
            </a:r>
            <a:r>
              <a:rPr lang="en-US" altLang="en-US" i="1" dirty="0"/>
              <a:t>v</a:t>
            </a:r>
            <a:r>
              <a:rPr lang="en-US" altLang="en-US" baseline="-25000" dirty="0"/>
              <a:t>0</a:t>
            </a:r>
            <a:r>
              <a:rPr lang="en-US" altLang="en-US" dirty="0"/>
              <a:t>: </a:t>
            </a:r>
            <a:r>
              <a:rPr lang="en-US" altLang="en-US" i="1" dirty="0"/>
              <a:t>S</a:t>
            </a:r>
            <a:r>
              <a:rPr lang="en-US" altLang="en-US" dirty="0"/>
              <a:t> = { 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i="1" dirty="0">
                <a:sym typeface="Symbol" pitchFamily="2" charset="2"/>
              </a:rPr>
              <a:t> </a:t>
            </a:r>
            <a:r>
              <a:rPr lang="en-US" altLang="en-US" dirty="0"/>
              <a:t>}</a:t>
            </a:r>
          </a:p>
          <a:p>
            <a:r>
              <a:rPr lang="en-US" altLang="en-US" dirty="0"/>
              <a:t>Suppose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s</a:t>
            </a:r>
            <a:r>
              <a:rPr lang="en-US" altLang="en-US" baseline="-25000" dirty="0"/>
              <a:t>,1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= (Low, {All}), </a:t>
            </a:r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 gives </a:t>
            </a:r>
            <a:r>
              <a:rPr lang="en-US" altLang="en-US" i="1" dirty="0"/>
              <a:t>s</a:t>
            </a:r>
            <a:r>
              <a:rPr lang="en-US" altLang="en-US" dirty="0"/>
              <a:t> read access over </a:t>
            </a:r>
            <a:r>
              <a:rPr lang="en-US" altLang="en-US" i="1" dirty="0"/>
              <a:t>o </a:t>
            </a:r>
            <a:r>
              <a:rPr lang="en-US" altLang="en-US" dirty="0"/>
              <a:t>and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 write access to </a:t>
            </a:r>
            <a:r>
              <a:rPr lang="en-US" altLang="en-US" i="1" dirty="0">
                <a:sym typeface="Symbol" pitchFamily="2" charset="2"/>
              </a:rPr>
              <a:t>o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As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not written to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b</a:t>
            </a:r>
            <a:r>
              <a:rPr lang="en-US" altLang="en-US" baseline="-25000" dirty="0"/>
              <a:t>1</a:t>
            </a:r>
            <a:r>
              <a:rPr lang="en-US" altLang="en-US" dirty="0"/>
              <a:t> = {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}</a:t>
            </a:r>
          </a:p>
          <a:p>
            <a:r>
              <a:rPr lang="en-US" altLang="en-US" i="1" dirty="0"/>
              <a:t>r</a:t>
            </a:r>
            <a:r>
              <a:rPr lang="en-US" altLang="en-US" baseline="-25000" dirty="0"/>
              <a:t>1</a:t>
            </a:r>
            <a:r>
              <a:rPr lang="en-US" altLang="en-US" dirty="0"/>
              <a:t>: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requests to write to </a:t>
            </a:r>
            <a:r>
              <a:rPr lang="en-US" altLang="en-US" i="1" dirty="0"/>
              <a:t>o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/>
              <a:t>System decides </a:t>
            </a:r>
            <a:r>
              <a:rPr lang="en-US" altLang="en-US" i="1" dirty="0"/>
              <a:t>d</a:t>
            </a:r>
            <a:r>
              <a:rPr lang="en-US" altLang="en-US" baseline="-25000" dirty="0"/>
              <a:t>1</a:t>
            </a:r>
            <a:r>
              <a:rPr lang="en-US" altLang="en-US" dirty="0"/>
              <a:t> = </a:t>
            </a:r>
            <a:r>
              <a:rPr lang="en-US" altLang="en-US" u="sng" dirty="0"/>
              <a:t>y</a:t>
            </a:r>
            <a:r>
              <a:rPr lang="en-US" altLang="en-US" dirty="0"/>
              <a:t> (as m</a:t>
            </a:r>
            <a:r>
              <a:rPr lang="en-US" altLang="en-US" baseline="-25000" dirty="0"/>
              <a:t>1</a:t>
            </a:r>
            <a:r>
              <a:rPr lang="en-US" altLang="en-US" dirty="0"/>
              <a:t> gives it that right, and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s</a:t>
            </a:r>
            <a:r>
              <a:rPr lang="en-US" altLang="en-US" baseline="-25000" dirty="0"/>
              <a:t>,1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=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New state </a:t>
            </a:r>
            <a:r>
              <a:rPr lang="en-US" altLang="en-US" i="1" dirty="0"/>
              <a:t>v</a:t>
            </a:r>
            <a:r>
              <a:rPr lang="en-US" altLang="en-US" baseline="-25000" dirty="0"/>
              <a:t>1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baseline="-25000" dirty="0"/>
              <a:t>1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b</a:t>
            </a:r>
            <a:r>
              <a:rPr lang="en-US" altLang="en-US" baseline="-25000" dirty="0"/>
              <a:t>2</a:t>
            </a:r>
            <a:r>
              <a:rPr lang="en-US" altLang="en-US" dirty="0"/>
              <a:t> = {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), (</a:t>
            </a:r>
            <a:r>
              <a:rPr lang="en-US" altLang="en-US" i="1" dirty="0"/>
              <a:t>s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w</a:t>
            </a:r>
            <a:r>
              <a:rPr lang="en-US" altLang="en-US" dirty="0"/>
              <a:t>) }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Here, </a:t>
            </a:r>
            <a:r>
              <a:rPr lang="en-US" altLang="en-US" i="1" dirty="0"/>
              <a:t>x</a:t>
            </a:r>
            <a:r>
              <a:rPr lang="en-US" altLang="en-US" dirty="0"/>
              <a:t> = (</a:t>
            </a:r>
            <a:r>
              <a:rPr lang="en-US" altLang="en-US" i="1" dirty="0"/>
              <a:t>r</a:t>
            </a:r>
            <a:r>
              <a:rPr lang="en-US" altLang="en-US" baseline="-25000" dirty="0"/>
              <a:t>1</a:t>
            </a:r>
            <a:r>
              <a:rPr lang="en-US" altLang="en-US" dirty="0"/>
              <a:t>), </a:t>
            </a:r>
            <a:r>
              <a:rPr lang="en-US" altLang="en-US" i="1" dirty="0"/>
              <a:t>y</a:t>
            </a:r>
            <a:r>
              <a:rPr lang="en-US" altLang="en-US" dirty="0"/>
              <a:t> = (</a:t>
            </a:r>
            <a:r>
              <a:rPr lang="en-US" altLang="en-US" u="sng" dirty="0"/>
              <a:t>y</a:t>
            </a:r>
            <a:r>
              <a:rPr lang="en-US" altLang="en-US" dirty="0"/>
              <a:t>), </a:t>
            </a:r>
            <a:r>
              <a:rPr lang="en-US" altLang="en-US" i="1" dirty="0"/>
              <a:t>z</a:t>
            </a:r>
            <a:r>
              <a:rPr lang="en-US" altLang="en-US" dirty="0"/>
              <a:t> = (</a:t>
            </a:r>
            <a:r>
              <a:rPr lang="en-US" altLang="en-US" i="1" dirty="0"/>
              <a:t>v</a:t>
            </a:r>
            <a:r>
              <a:rPr lang="en-US" altLang="en-US" baseline="-25000" dirty="0"/>
              <a:t>0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baseline="-25000" dirty="0"/>
              <a:t>1</a:t>
            </a:r>
            <a:r>
              <a:rPr lang="en-US" altLang="en-US" dirty="0"/>
              <a:t>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55BAF-134E-2C45-B44E-415AF29A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5396C-D346-E842-96A8-8F5FFBB9D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5303B-3E4F-2344-A9EF-447A85DAB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887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08A8D7A2-896C-2C41-9911-987FA392B0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Second Transition</a:t>
            </a:r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2A097A14-057E-7241-AEB2-830EEF836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Current state </a:t>
            </a:r>
            <a:r>
              <a:rPr lang="en-US" altLang="en-US" i="1" dirty="0"/>
              <a:t>v</a:t>
            </a:r>
            <a:r>
              <a:rPr lang="en-US" altLang="en-US" baseline="-25000" dirty="0"/>
              <a:t>1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baseline="-25000" dirty="0"/>
              <a:t>1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</a:p>
          <a:p>
            <a:pPr lvl="1"/>
            <a:r>
              <a:rPr lang="en-US" altLang="en-US" i="1" dirty="0"/>
              <a:t>b</a:t>
            </a:r>
            <a:r>
              <a:rPr lang="en-US" altLang="en-US" baseline="-25000" dirty="0"/>
              <a:t>2</a:t>
            </a:r>
            <a:r>
              <a:rPr lang="en-US" altLang="en-US" dirty="0"/>
              <a:t> = {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), (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w</a:t>
            </a:r>
            <a:r>
              <a:rPr lang="en-US" altLang="en-US" dirty="0"/>
              <a:t>) }</a:t>
            </a:r>
          </a:p>
          <a:p>
            <a:pPr lvl="1"/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baseline="-25000" dirty="0"/>
              <a:t>,1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= (High, { All }),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o</a:t>
            </a:r>
            <a:r>
              <a:rPr lang="en-US" altLang="en-US" baseline="-25000" dirty="0"/>
              <a:t>,1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= (Low, { All })</a:t>
            </a:r>
            <a:endParaRPr lang="en-US" altLang="en-US" i="1" dirty="0"/>
          </a:p>
          <a:p>
            <a:r>
              <a:rPr lang="en-US" altLang="en-US" i="1" dirty="0"/>
              <a:t>r</a:t>
            </a:r>
            <a:r>
              <a:rPr lang="en-US" altLang="en-US" baseline="-25000" dirty="0"/>
              <a:t>2</a:t>
            </a:r>
            <a:r>
              <a:rPr lang="en-US" altLang="en-US" dirty="0"/>
              <a:t>: </a:t>
            </a:r>
            <a:r>
              <a:rPr lang="en-US" altLang="en-US" i="1" dirty="0"/>
              <a:t>s</a:t>
            </a:r>
            <a:r>
              <a:rPr lang="en-US" altLang="en-US" dirty="0"/>
              <a:t> requests to write to </a:t>
            </a:r>
            <a:r>
              <a:rPr lang="en-US" altLang="en-US" i="1" dirty="0"/>
              <a:t>o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/>
              <a:t>System decides </a:t>
            </a:r>
            <a:r>
              <a:rPr lang="en-US" altLang="en-US" i="1" dirty="0"/>
              <a:t>d</a:t>
            </a:r>
            <a:r>
              <a:rPr lang="en-US" altLang="en-US" baseline="-25000" dirty="0"/>
              <a:t>2</a:t>
            </a:r>
            <a:r>
              <a:rPr lang="en-US" altLang="en-US" dirty="0"/>
              <a:t> = </a:t>
            </a:r>
            <a:r>
              <a:rPr lang="en-US" altLang="en-US" u="sng" dirty="0"/>
              <a:t>n</a:t>
            </a:r>
            <a:r>
              <a:rPr lang="en-US" altLang="en-US" dirty="0"/>
              <a:t> (as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baseline="-25000" dirty="0"/>
              <a:t>,1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o</a:t>
            </a:r>
            <a:r>
              <a:rPr lang="en-US" altLang="en-US" baseline="-25000" dirty="0"/>
              <a:t>,1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))</a:t>
            </a:r>
          </a:p>
          <a:p>
            <a:pPr lvl="1"/>
            <a:r>
              <a:rPr lang="en-US" altLang="en-US" dirty="0"/>
              <a:t>New state </a:t>
            </a:r>
            <a:r>
              <a:rPr lang="en-US" altLang="en-US" i="1" dirty="0"/>
              <a:t>v</a:t>
            </a:r>
            <a:r>
              <a:rPr lang="en-US" altLang="en-US" baseline="-25000" dirty="0"/>
              <a:t>2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baseline="-25000" dirty="0"/>
              <a:t>1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endParaRPr lang="en-US" altLang="en-US" dirty="0"/>
          </a:p>
          <a:p>
            <a:pPr lvl="1"/>
            <a:r>
              <a:rPr lang="en-US" altLang="en-US" i="1" dirty="0"/>
              <a:t>b</a:t>
            </a:r>
            <a:r>
              <a:rPr lang="en-US" altLang="en-US" baseline="-25000" dirty="0"/>
              <a:t>2</a:t>
            </a:r>
            <a:r>
              <a:rPr lang="en-US" altLang="en-US" dirty="0"/>
              <a:t> = {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), (</a:t>
            </a:r>
            <a:r>
              <a:rPr lang="en-US" altLang="en-US" i="1" dirty="0"/>
              <a:t>s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w</a:t>
            </a:r>
            <a:r>
              <a:rPr lang="en-US" altLang="en-US" dirty="0"/>
              <a:t>) }</a:t>
            </a:r>
          </a:p>
          <a:p>
            <a:pPr lvl="1"/>
            <a:r>
              <a:rPr lang="en-US" altLang="en-US" dirty="0"/>
              <a:t>So, </a:t>
            </a:r>
            <a:r>
              <a:rPr lang="en-US" altLang="en-US" i="1" dirty="0"/>
              <a:t>x</a:t>
            </a:r>
            <a:r>
              <a:rPr lang="en-US" altLang="en-US" dirty="0"/>
              <a:t> = (</a:t>
            </a:r>
            <a:r>
              <a:rPr lang="en-US" altLang="en-US" i="1" dirty="0"/>
              <a:t>r</a:t>
            </a:r>
            <a:r>
              <a:rPr lang="en-US" altLang="en-US" baseline="-25000" dirty="0"/>
              <a:t>1</a:t>
            </a:r>
            <a:r>
              <a:rPr lang="en-US" altLang="en-US" i="1" dirty="0"/>
              <a:t>, r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),</a:t>
            </a:r>
            <a:r>
              <a:rPr lang="en-US" altLang="en-US" dirty="0"/>
              <a:t> </a:t>
            </a:r>
            <a:r>
              <a:rPr lang="en-US" altLang="en-US" i="1" dirty="0"/>
              <a:t>y</a:t>
            </a:r>
            <a:r>
              <a:rPr lang="en-US" altLang="en-US" dirty="0"/>
              <a:t> = (</a:t>
            </a:r>
            <a:r>
              <a:rPr lang="en-US" altLang="en-US" u="sng" dirty="0"/>
              <a:t>y</a:t>
            </a:r>
            <a:r>
              <a:rPr lang="en-US" altLang="en-US" dirty="0"/>
              <a:t>, </a:t>
            </a:r>
            <a:r>
              <a:rPr lang="en-US" altLang="en-US" u="sng" dirty="0"/>
              <a:t>n</a:t>
            </a:r>
            <a:r>
              <a:rPr lang="en-US" altLang="en-US" dirty="0"/>
              <a:t>), </a:t>
            </a:r>
            <a:r>
              <a:rPr lang="en-US" altLang="en-US" i="1" dirty="0"/>
              <a:t>z</a:t>
            </a:r>
            <a:r>
              <a:rPr lang="en-US" altLang="en-US" dirty="0"/>
              <a:t> = (</a:t>
            </a:r>
            <a:r>
              <a:rPr lang="en-US" altLang="en-US" i="1" dirty="0"/>
              <a:t>v</a:t>
            </a:r>
            <a:r>
              <a:rPr lang="en-US" altLang="en-US" baseline="-25000" dirty="0"/>
              <a:t>0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baseline="-25000" dirty="0"/>
              <a:t>2</a:t>
            </a:r>
            <a:r>
              <a:rPr lang="en-US" altLang="en-US" dirty="0"/>
              <a:t>), where </a:t>
            </a:r>
            <a:r>
              <a:rPr lang="en-US" altLang="en-US" i="1" dirty="0"/>
              <a:t>v</a:t>
            </a:r>
            <a:r>
              <a:rPr lang="en-US" altLang="en-US" baseline="-25000" dirty="0"/>
              <a:t>2</a:t>
            </a:r>
            <a:r>
              <a:rPr lang="en-US" altLang="en-US" dirty="0"/>
              <a:t> = </a:t>
            </a:r>
            <a:r>
              <a:rPr lang="en-US" altLang="en-US" i="1" dirty="0"/>
              <a:t>v</a:t>
            </a:r>
            <a:r>
              <a:rPr lang="en-US" altLang="en-US" baseline="-25000" dirty="0"/>
              <a:t>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F9C09-E7E0-A34A-8D8A-A00271AF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7C908-0CA1-5647-A70D-1695B7519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ACB30-FC5A-054B-BA4D-E00F4760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517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26EE12C8-DE2B-BF4E-950E-838EFF1E1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Security Theorem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EDDED2AB-D44B-5C4A-A1AC-BE8886DB3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Define action, secure formally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Using a bit of foreshadowing for “secure”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Restate properties formally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Simple security condition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*-property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Discretionary security property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State conditions for properties to hold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State Basic Security Theorem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37C0E-10D1-8848-8D65-2FA9351EB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A1D2C4-88D4-3A4F-B117-609F206C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B83E1-48C3-CF42-9D47-44FD9F12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305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CD78DDEB-67B4-3E45-8275-D64BF47B4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Action</a:t>
            </a:r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0C51C5AE-1E89-0F43-90F5-766E3B08C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10691192" cy="4351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A request and decision that causes the system to move from one state to another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Final state may be the same as initial state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D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 is an </a:t>
            </a:r>
            <a:r>
              <a:rPr lang="en-US" altLang="en-US" i="1" dirty="0"/>
              <a:t>action</a:t>
            </a:r>
            <a:r>
              <a:rPr lang="en-US" altLang="en-US" dirty="0"/>
              <a:t> of </a:t>
            </a: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) </a:t>
            </a:r>
            <a:r>
              <a:rPr lang="en-US" altLang="en-US" dirty="0" err="1"/>
              <a:t>iff</a:t>
            </a:r>
            <a:r>
              <a:rPr lang="en-US" altLang="en-US" dirty="0"/>
              <a:t> there is an</a:t>
            </a:r>
          </a:p>
          <a:p>
            <a:pPr marL="238125" indent="-238125">
              <a:buNone/>
            </a:pPr>
            <a:r>
              <a:rPr lang="en-US" altLang="en-US" dirty="0"/>
              <a:t>	(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) and a </a:t>
            </a:r>
            <a:r>
              <a:rPr lang="en-US" altLang="en-US" i="1" dirty="0"/>
              <a:t>t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N</a:t>
            </a:r>
            <a:r>
              <a:rPr lang="en-US" altLang="en-US" dirty="0"/>
              <a:t> such that 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= 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baseline="-25000" dirty="0"/>
              <a:t>–1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Request </a:t>
            </a:r>
            <a:r>
              <a:rPr lang="en-US" altLang="en-US" i="1" dirty="0"/>
              <a:t>r</a:t>
            </a:r>
            <a:r>
              <a:rPr lang="en-US" altLang="en-US" dirty="0"/>
              <a:t> made when system in state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; decision </a:t>
            </a:r>
            <a:r>
              <a:rPr lang="en-US" altLang="en-US" i="1" dirty="0"/>
              <a:t>d</a:t>
            </a:r>
            <a:r>
              <a:rPr lang="en-US" altLang="en-US" dirty="0"/>
              <a:t> moves system into (possibly the same) state </a:t>
            </a:r>
            <a:r>
              <a:rPr lang="en-US" altLang="en-US" i="1" dirty="0"/>
              <a:t>v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Correspondence with 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baseline="-25000" dirty="0"/>
              <a:t>–1</a:t>
            </a:r>
            <a:r>
              <a:rPr lang="en-US" altLang="en-US" dirty="0"/>
              <a:t>) makes states, requests, part of a sequence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27F85-8D28-324D-9967-5B48C5DF3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F90A7-463C-424E-857B-5D0AB5A5D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3474B-0F18-634A-B218-A04F7F41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081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7021771A-CB44-8145-8385-C0F8056C17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Security Condition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F3A8E71F-6517-FB4D-9FA2-FF1A1BE94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, </a:t>
            </a:r>
            <a:r>
              <a:rPr lang="en-US" altLang="en-US" i="1"/>
              <a:t>o</a:t>
            </a:r>
            <a:r>
              <a:rPr lang="en-US" altLang="en-US"/>
              <a:t>, </a:t>
            </a:r>
            <a:r>
              <a:rPr lang="en-US" altLang="en-US" i="1"/>
              <a:t>p</a:t>
            </a:r>
            <a:r>
              <a:rPr lang="en-US" altLang="en-US"/>
              <a:t>)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S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</a:t>
            </a:r>
            <a:r>
              <a:rPr lang="en-US" altLang="en-US" i="1"/>
              <a:t>O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</a:t>
            </a:r>
            <a:r>
              <a:rPr lang="en-US" altLang="en-US" i="1"/>
              <a:t>P</a:t>
            </a:r>
            <a:r>
              <a:rPr lang="en-US" altLang="en-US"/>
              <a:t> satisfies the simple security condition relative to </a:t>
            </a:r>
            <a:r>
              <a:rPr lang="en-US" altLang="en-US" i="1"/>
              <a:t>f</a:t>
            </a:r>
            <a:r>
              <a:rPr lang="en-US" altLang="en-US"/>
              <a:t> (written </a:t>
            </a:r>
            <a:r>
              <a:rPr lang="en-US" altLang="en-US" i="1"/>
              <a:t>ssc rel f</a:t>
            </a:r>
            <a:r>
              <a:rPr lang="en-US" altLang="en-US"/>
              <a:t>) iff one of the following holds:</a:t>
            </a:r>
          </a:p>
          <a:p>
            <a:pPr marL="1219200" lvl="1" indent="-533400">
              <a:buFont typeface="Times" pitchFamily="2" charset="0"/>
              <a:buAutoNum type="arabicPeriod"/>
            </a:pPr>
            <a:r>
              <a:rPr lang="en-US" altLang="en-US"/>
              <a:t> </a:t>
            </a:r>
            <a:r>
              <a:rPr lang="en-US" altLang="en-US" i="1"/>
              <a:t>p</a:t>
            </a:r>
            <a:r>
              <a:rPr lang="en-US" altLang="en-US"/>
              <a:t> = </a:t>
            </a:r>
            <a:r>
              <a:rPr lang="en-US" altLang="en-US" u="sng"/>
              <a:t>e</a:t>
            </a:r>
            <a:r>
              <a:rPr lang="en-US" altLang="en-US"/>
              <a:t> or </a:t>
            </a:r>
            <a:r>
              <a:rPr lang="en-US" altLang="en-US" i="1"/>
              <a:t>p</a:t>
            </a:r>
            <a:r>
              <a:rPr lang="en-US" altLang="en-US"/>
              <a:t> = </a:t>
            </a:r>
            <a:r>
              <a:rPr lang="en-US" altLang="en-US" u="sng"/>
              <a:t>a</a:t>
            </a:r>
            <a:endParaRPr lang="en-US" altLang="en-US"/>
          </a:p>
          <a:p>
            <a:pPr marL="1219200" lvl="1" indent="-533400">
              <a:buFont typeface="Times" pitchFamily="2" charset="0"/>
              <a:buAutoNum type="arabicPeriod"/>
            </a:pPr>
            <a:r>
              <a:rPr lang="en-US" altLang="en-US"/>
              <a:t> </a:t>
            </a:r>
            <a:r>
              <a:rPr lang="en-US" altLang="en-US" i="1"/>
              <a:t>p</a:t>
            </a:r>
            <a:r>
              <a:rPr lang="en-US" altLang="en-US"/>
              <a:t> = </a:t>
            </a:r>
            <a:r>
              <a:rPr lang="en-US" altLang="en-US" u="sng"/>
              <a:t>r</a:t>
            </a:r>
            <a:r>
              <a:rPr lang="en-US" altLang="en-US"/>
              <a:t> or </a:t>
            </a:r>
            <a:r>
              <a:rPr lang="en-US" altLang="en-US" i="1"/>
              <a:t>p</a:t>
            </a:r>
            <a:r>
              <a:rPr lang="en-US" altLang="en-US"/>
              <a:t> = </a:t>
            </a:r>
            <a:r>
              <a:rPr lang="en-US" altLang="en-US" u="sng"/>
              <a:t>w</a:t>
            </a:r>
            <a:r>
              <a:rPr lang="en-US" altLang="en-US"/>
              <a:t> and </a:t>
            </a:r>
            <a:r>
              <a:rPr lang="en-US" altLang="en-US" i="1"/>
              <a:t>f</a:t>
            </a:r>
            <a:r>
              <a:rPr lang="en-US" altLang="en-US" i="1" baseline="-25000"/>
              <a:t>s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</a:t>
            </a:r>
            <a:r>
              <a:rPr lang="en-US" altLang="en-US" i="1"/>
              <a:t>dom</a:t>
            </a:r>
            <a:r>
              <a:rPr lang="en-US" altLang="en-US"/>
              <a:t> </a:t>
            </a:r>
            <a:r>
              <a:rPr lang="en-US" altLang="en-US" i="1"/>
              <a:t>f</a:t>
            </a:r>
            <a:r>
              <a:rPr lang="en-US" altLang="en-US" i="1" baseline="-25000"/>
              <a:t>o</a:t>
            </a:r>
            <a:r>
              <a:rPr lang="en-US" altLang="en-US"/>
              <a:t>(</a:t>
            </a:r>
            <a:r>
              <a:rPr lang="en-US" altLang="en-US" i="1"/>
              <a:t>o</a:t>
            </a:r>
            <a:r>
              <a:rPr lang="en-US" altLang="en-US"/>
              <a:t>)</a:t>
            </a:r>
          </a:p>
          <a:p>
            <a:pPr marL="457200" indent="-457200"/>
            <a:r>
              <a:rPr lang="en-US" altLang="en-US"/>
              <a:t>Holds vacuously if rights do not involve reading</a:t>
            </a:r>
          </a:p>
          <a:p>
            <a:pPr marL="457200" indent="-457200"/>
            <a:r>
              <a:rPr lang="en-US" altLang="en-US"/>
              <a:t>If all elements of </a:t>
            </a:r>
            <a:r>
              <a:rPr lang="en-US" altLang="en-US" i="1"/>
              <a:t>b</a:t>
            </a:r>
            <a:r>
              <a:rPr lang="en-US" altLang="en-US"/>
              <a:t> satisfy </a:t>
            </a:r>
            <a:r>
              <a:rPr lang="en-US" altLang="en-US" i="1"/>
              <a:t>ssc rel f</a:t>
            </a:r>
            <a:r>
              <a:rPr lang="en-US" altLang="en-US"/>
              <a:t>, then state satisfies simple security condition</a:t>
            </a:r>
          </a:p>
          <a:p>
            <a:pPr marL="457200" indent="-457200"/>
            <a:r>
              <a:rPr lang="en-US" altLang="en-US"/>
              <a:t>If all states satisfy simple security condition, system satisfies simple security condition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55EAD-741A-1244-9117-63DE812EC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38F12-05ED-2443-983C-28896778D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A0E83-764B-BE4A-B8B5-581DE432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733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400CFE32-65AF-174C-9AF7-3F0F16DB3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Necessary and Sufficient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F9AD57F4-7DFC-AF4E-90A6-792EE45ED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) satisfies the simple security condition for any secure state </a:t>
            </a:r>
            <a:r>
              <a:rPr lang="en-US" altLang="en-US" i="1" dirty="0"/>
              <a:t>z</a:t>
            </a:r>
            <a:r>
              <a:rPr lang="en-US" altLang="en-US" baseline="-25000" dirty="0"/>
              <a:t>0 </a:t>
            </a:r>
            <a:r>
              <a:rPr lang="en-US" altLang="en-US" dirty="0" err="1"/>
              <a:t>iff</a:t>
            </a:r>
            <a:r>
              <a:rPr lang="en-US" altLang="en-US" dirty="0"/>
              <a:t> for every action 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(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), (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)), </a:t>
            </a:r>
            <a:r>
              <a:rPr lang="en-US" altLang="en-US" i="1" dirty="0"/>
              <a:t>W</a:t>
            </a:r>
            <a:r>
              <a:rPr lang="en-US" altLang="en-US" dirty="0"/>
              <a:t> satisfies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Every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r>
              <a:rPr lang="en-US" altLang="en-US" dirty="0"/>
              <a:t> –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</a:t>
            </a:r>
            <a:r>
              <a:rPr lang="en-US" altLang="en-US" i="1" dirty="0" err="1"/>
              <a:t>ssc</a:t>
            </a:r>
            <a:r>
              <a:rPr lang="en-US" altLang="en-US" i="1" dirty="0"/>
              <a:t> </a:t>
            </a:r>
            <a:r>
              <a:rPr lang="en-US" altLang="en-US" i="1" dirty="0" err="1"/>
              <a:t>rel</a:t>
            </a:r>
            <a:r>
              <a:rPr lang="en-US" altLang="en-US" i="1" dirty="0"/>
              <a:t> f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Every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 that does not satisfy </a:t>
            </a:r>
            <a:r>
              <a:rPr lang="en-US" altLang="en-US" i="1" dirty="0" err="1"/>
              <a:t>ssc</a:t>
            </a:r>
            <a:r>
              <a:rPr lang="en-US" altLang="en-US" i="1" dirty="0"/>
              <a:t> </a:t>
            </a:r>
            <a:r>
              <a:rPr lang="en-US" altLang="en-US" i="1" dirty="0" err="1"/>
              <a:t>rel</a:t>
            </a:r>
            <a:r>
              <a:rPr lang="en-US" altLang="en-US" i="1" dirty="0"/>
              <a:t> f</a:t>
            </a:r>
            <a:r>
              <a:rPr lang="en-US" altLang="en-US" dirty="0"/>
              <a:t> is not in </a:t>
            </a:r>
            <a:r>
              <a:rPr lang="en-US" altLang="en-US" i="1" dirty="0"/>
              <a:t>b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Note: “secure” means </a:t>
            </a:r>
            <a:r>
              <a:rPr lang="en-US" altLang="en-US" i="1" dirty="0"/>
              <a:t>z</a:t>
            </a:r>
            <a:r>
              <a:rPr lang="en-US" altLang="en-US" baseline="-25000" dirty="0"/>
              <a:t>0 </a:t>
            </a:r>
            <a:r>
              <a:rPr lang="en-US" altLang="en-US" dirty="0"/>
              <a:t>satisfies </a:t>
            </a:r>
            <a:r>
              <a:rPr lang="en-US" altLang="en-US" i="1" dirty="0" err="1"/>
              <a:t>ssc</a:t>
            </a:r>
            <a:r>
              <a:rPr lang="en-US" altLang="en-US" i="1" dirty="0"/>
              <a:t> </a:t>
            </a:r>
            <a:r>
              <a:rPr lang="en-US" altLang="en-US" i="1" dirty="0" err="1"/>
              <a:t>rel</a:t>
            </a:r>
            <a:r>
              <a:rPr lang="en-US" altLang="en-US" i="1" dirty="0"/>
              <a:t> f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First says every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added satisfies </a:t>
            </a:r>
            <a:r>
              <a:rPr lang="en-US" altLang="en-US" i="1" dirty="0" err="1"/>
              <a:t>ssc</a:t>
            </a:r>
            <a:r>
              <a:rPr lang="en-US" altLang="en-US" i="1" dirty="0"/>
              <a:t> </a:t>
            </a:r>
            <a:r>
              <a:rPr lang="en-US" altLang="en-US" i="1" dirty="0" err="1"/>
              <a:t>rel</a:t>
            </a:r>
            <a:r>
              <a:rPr lang="en-US" altLang="en-US" i="1" dirty="0"/>
              <a:t> f</a:t>
            </a:r>
            <a:r>
              <a:rPr lang="en-US" altLang="en-US" dirty="0"/>
              <a:t>; second says any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in </a:t>
            </a:r>
            <a:r>
              <a:rPr lang="en-US" altLang="en-US" i="1" dirty="0"/>
              <a:t>b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 that does not satisfy </a:t>
            </a:r>
            <a:r>
              <a:rPr lang="en-US" altLang="en-US" i="1" dirty="0" err="1"/>
              <a:t>ssc</a:t>
            </a:r>
            <a:r>
              <a:rPr lang="en-US" altLang="en-US" i="1" dirty="0"/>
              <a:t> </a:t>
            </a:r>
            <a:r>
              <a:rPr lang="en-US" altLang="en-US" i="1" dirty="0" err="1"/>
              <a:t>rel</a:t>
            </a:r>
            <a:r>
              <a:rPr lang="en-US" altLang="en-US" i="1" dirty="0"/>
              <a:t> f</a:t>
            </a:r>
            <a:r>
              <a:rPr lang="en-US" altLang="en-US" dirty="0"/>
              <a:t> is deleted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CC800-CC14-E84C-A260-D955F80FA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BA2E5-4F4C-5148-AD35-2AEAD27B8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B6E4C-B5B3-FD47-AA61-C6BE97F9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504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>
            <a:extLst>
              <a:ext uri="{FF2B5EF4-FFF2-40B4-BE49-F238E27FC236}">
                <a16:creationId xmlns:a16="http://schemas.microsoft.com/office/drawing/2014/main" id="{2B3672D3-5770-C543-8880-BF39E889CC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*-Property</a:t>
            </a:r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A1D80B7E-0D05-5B4B-B4E8-1301DA1215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altLang="en-US" sz="2400" i="1"/>
              <a:t>b</a:t>
            </a:r>
            <a:r>
              <a:rPr lang="en-US" altLang="en-US" sz="2400"/>
              <a:t>(</a:t>
            </a:r>
            <a:r>
              <a:rPr lang="en-US" altLang="en-US" sz="2400" i="1"/>
              <a:t>s</a:t>
            </a:r>
            <a:r>
              <a:rPr lang="en-US" altLang="en-US" sz="2400"/>
              <a:t>: </a:t>
            </a:r>
            <a:r>
              <a:rPr lang="en-US" altLang="en-US" sz="2400" i="1"/>
              <a:t>p</a:t>
            </a:r>
            <a:r>
              <a:rPr lang="en-US" altLang="en-US" sz="2400" baseline="-25000"/>
              <a:t>1</a:t>
            </a:r>
            <a:r>
              <a:rPr lang="en-US" altLang="en-US" sz="2400"/>
              <a:t>, …, </a:t>
            </a:r>
            <a:r>
              <a:rPr lang="en-US" altLang="en-US" sz="2400" i="1"/>
              <a:t>p</a:t>
            </a:r>
            <a:r>
              <a:rPr lang="en-US" altLang="en-US" sz="2400" i="1" baseline="-25000"/>
              <a:t>n</a:t>
            </a:r>
            <a:r>
              <a:rPr lang="en-US" altLang="en-US" sz="2400"/>
              <a:t>) set of all objects that </a:t>
            </a:r>
            <a:r>
              <a:rPr lang="en-US" altLang="en-US" sz="2400" i="1"/>
              <a:t>s</a:t>
            </a:r>
            <a:r>
              <a:rPr lang="en-US" altLang="en-US" sz="2400"/>
              <a:t> has </a:t>
            </a:r>
            <a:r>
              <a:rPr lang="en-US" altLang="en-US" sz="2400" i="1"/>
              <a:t>p</a:t>
            </a:r>
            <a:r>
              <a:rPr lang="en-US" altLang="en-US" sz="2400" baseline="-25000"/>
              <a:t>1</a:t>
            </a:r>
            <a:r>
              <a:rPr lang="en-US" altLang="en-US" sz="2400"/>
              <a:t>, …, </a:t>
            </a:r>
            <a:r>
              <a:rPr lang="en-US" altLang="en-US" sz="2400" i="1"/>
              <a:t>p</a:t>
            </a:r>
            <a:r>
              <a:rPr lang="en-US" altLang="en-US" sz="2400" i="1" baseline="-25000"/>
              <a:t>n</a:t>
            </a:r>
            <a:r>
              <a:rPr lang="en-US" altLang="en-US" sz="2400"/>
              <a:t> access to</a:t>
            </a:r>
          </a:p>
          <a:p>
            <a:pPr marL="533400" indent="-533400"/>
            <a:r>
              <a:rPr lang="en-US" altLang="en-US" sz="2400"/>
              <a:t>State (</a:t>
            </a:r>
            <a:r>
              <a:rPr lang="en-US" altLang="en-US" sz="2400" i="1"/>
              <a:t>b</a:t>
            </a:r>
            <a:r>
              <a:rPr lang="en-US" altLang="en-US" sz="2400"/>
              <a:t>, </a:t>
            </a:r>
            <a:r>
              <a:rPr lang="en-US" altLang="en-US" sz="2400" i="1"/>
              <a:t>m</a:t>
            </a:r>
            <a:r>
              <a:rPr lang="en-US" altLang="en-US" sz="2400"/>
              <a:t>, </a:t>
            </a:r>
            <a:r>
              <a:rPr lang="en-US" altLang="en-US" sz="2400" i="1"/>
              <a:t>f</a:t>
            </a:r>
            <a:r>
              <a:rPr lang="en-US" altLang="en-US" sz="2400"/>
              <a:t>, </a:t>
            </a:r>
            <a:r>
              <a:rPr lang="en-US" altLang="en-US" sz="2400" i="1"/>
              <a:t>h</a:t>
            </a:r>
            <a:r>
              <a:rPr lang="en-US" altLang="en-US" sz="2400"/>
              <a:t>) satisfies the *-property iff for each </a:t>
            </a:r>
            <a:r>
              <a:rPr lang="en-US" altLang="en-US" sz="2400" i="1"/>
              <a:t>s</a:t>
            </a:r>
            <a:r>
              <a:rPr lang="en-US" altLang="en-US" sz="2400"/>
              <a:t> </a:t>
            </a:r>
            <a:r>
              <a:rPr lang="en-US" altLang="en-US">
                <a:sym typeface="Symbol" pitchFamily="2" charset="2"/>
              </a:rPr>
              <a:t> </a:t>
            </a:r>
            <a:r>
              <a:rPr lang="en-US" altLang="en-US" sz="2400" i="1"/>
              <a:t>S </a:t>
            </a:r>
            <a:r>
              <a:rPr lang="en-US" altLang="en-US" sz="2400"/>
              <a:t>the following hold:</a:t>
            </a:r>
          </a:p>
          <a:p>
            <a:pPr marL="1219200" lvl="1" indent="-533400">
              <a:buFont typeface="Times" pitchFamily="2" charset="0"/>
              <a:buAutoNum type="arabicPeriod"/>
            </a:pPr>
            <a:r>
              <a:rPr lang="en-US" altLang="en-US" sz="2000"/>
              <a:t> 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a</a:t>
            </a:r>
            <a:r>
              <a:rPr lang="en-US" altLang="en-US" sz="2000"/>
              <a:t>) </a:t>
            </a:r>
            <a:r>
              <a:rPr lang="en-US" altLang="en-US" sz="2000">
                <a:latin typeface="Times New Roman" panose="02020603050405020304" pitchFamily="18" charset="0"/>
              </a:rPr>
              <a:t>≠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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</a:t>
            </a:r>
            <a:r>
              <a:rPr lang="en-US" altLang="en-US" sz="2000"/>
              <a:t> [</a:t>
            </a:r>
            <a:r>
              <a:rPr lang="en-US" altLang="en-US" sz="2000">
                <a:sym typeface="Symbol" pitchFamily="2" charset="2"/>
              </a:rPr>
              <a:t></a:t>
            </a:r>
            <a:r>
              <a:rPr lang="en-US" altLang="en-US" sz="2000" i="1"/>
              <a:t>o</a:t>
            </a:r>
            <a:r>
              <a:rPr lang="en-US" altLang="en-US" sz="2000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a</a:t>
            </a:r>
            <a:r>
              <a:rPr lang="en-US" altLang="en-US" sz="2000"/>
              <a:t>) [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o</a:t>
            </a:r>
            <a:r>
              <a:rPr lang="en-US" altLang="en-US" sz="2000"/>
              <a:t>(</a:t>
            </a:r>
            <a:r>
              <a:rPr lang="en-US" altLang="en-US" sz="2000" i="1"/>
              <a:t>o</a:t>
            </a:r>
            <a:r>
              <a:rPr lang="en-US" altLang="en-US" sz="2000"/>
              <a:t>) </a:t>
            </a:r>
            <a:r>
              <a:rPr lang="en-US" altLang="en-US" sz="2000" i="1"/>
              <a:t>dom</a:t>
            </a:r>
            <a:r>
              <a:rPr lang="en-US" altLang="en-US" sz="2000"/>
              <a:t>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c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) ] ]</a:t>
            </a:r>
          </a:p>
          <a:p>
            <a:pPr marL="1219200" lvl="1" indent="-533400">
              <a:buFont typeface="Times" pitchFamily="2" charset="0"/>
              <a:buAutoNum type="arabicPeriod"/>
            </a:pPr>
            <a:r>
              <a:rPr lang="en-US" altLang="en-US" sz="2000"/>
              <a:t> 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w</a:t>
            </a:r>
            <a:r>
              <a:rPr lang="en-US" altLang="en-US" sz="2000"/>
              <a:t>) </a:t>
            </a:r>
            <a:r>
              <a:rPr lang="en-US" altLang="en-US" sz="2000">
                <a:latin typeface="Times New Roman" panose="02020603050405020304" pitchFamily="18" charset="0"/>
              </a:rPr>
              <a:t>≠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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</a:t>
            </a:r>
            <a:r>
              <a:rPr lang="en-US" altLang="en-US" sz="2000"/>
              <a:t> [</a:t>
            </a:r>
            <a:r>
              <a:rPr lang="en-US" altLang="en-US" sz="2000">
                <a:sym typeface="Symbol" pitchFamily="2" charset="2"/>
              </a:rPr>
              <a:t></a:t>
            </a:r>
            <a:r>
              <a:rPr lang="en-US" altLang="en-US" sz="2000" i="1"/>
              <a:t>o</a:t>
            </a:r>
            <a:r>
              <a:rPr lang="en-US" altLang="en-US" sz="2000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w</a:t>
            </a:r>
            <a:r>
              <a:rPr lang="en-US" altLang="en-US" sz="2000"/>
              <a:t>) [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o</a:t>
            </a:r>
            <a:r>
              <a:rPr lang="en-US" altLang="en-US" sz="2000"/>
              <a:t>(</a:t>
            </a:r>
            <a:r>
              <a:rPr lang="en-US" altLang="en-US" sz="2000" i="1"/>
              <a:t>o</a:t>
            </a:r>
            <a:r>
              <a:rPr lang="en-US" altLang="en-US" sz="2000"/>
              <a:t>) </a:t>
            </a:r>
            <a:r>
              <a:rPr lang="en-US" altLang="en-US" sz="2000" i="1"/>
              <a:t>=</a:t>
            </a:r>
            <a:r>
              <a:rPr lang="en-US" altLang="en-US" sz="2000"/>
              <a:t>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c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) ] ]</a:t>
            </a:r>
          </a:p>
          <a:p>
            <a:pPr marL="1219200" lvl="1" indent="-533400">
              <a:buFont typeface="Times" pitchFamily="2" charset="0"/>
              <a:buAutoNum type="arabicPeriod"/>
            </a:pPr>
            <a:r>
              <a:rPr lang="en-US" altLang="en-US" sz="2000"/>
              <a:t> 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r</a:t>
            </a:r>
            <a:r>
              <a:rPr lang="en-US" altLang="en-US" sz="2000"/>
              <a:t>) </a:t>
            </a:r>
            <a:r>
              <a:rPr lang="en-US" altLang="en-US" sz="2000">
                <a:latin typeface="Times New Roman" panose="02020603050405020304" pitchFamily="18" charset="0"/>
              </a:rPr>
              <a:t>≠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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</a:t>
            </a:r>
            <a:r>
              <a:rPr lang="en-US" altLang="en-US" sz="2000"/>
              <a:t> [</a:t>
            </a:r>
            <a:r>
              <a:rPr lang="en-US" altLang="en-US" sz="2000">
                <a:sym typeface="Symbol" pitchFamily="2" charset="2"/>
              </a:rPr>
              <a:t></a:t>
            </a:r>
            <a:r>
              <a:rPr lang="en-US" altLang="en-US" sz="2000" i="1"/>
              <a:t>o</a:t>
            </a:r>
            <a:r>
              <a:rPr lang="en-US" altLang="en-US" sz="2000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r</a:t>
            </a:r>
            <a:r>
              <a:rPr lang="en-US" altLang="en-US" sz="2000"/>
              <a:t>) [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c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) </a:t>
            </a:r>
            <a:r>
              <a:rPr lang="en-US" altLang="en-US" sz="2000" i="1"/>
              <a:t>dom</a:t>
            </a:r>
            <a:r>
              <a:rPr lang="en-US" altLang="en-US" sz="2000"/>
              <a:t>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o</a:t>
            </a:r>
            <a:r>
              <a:rPr lang="en-US" altLang="en-US" sz="2000"/>
              <a:t>(</a:t>
            </a:r>
            <a:r>
              <a:rPr lang="en-US" altLang="en-US" sz="2000" i="1"/>
              <a:t>o</a:t>
            </a:r>
            <a:r>
              <a:rPr lang="en-US" altLang="en-US" sz="2000"/>
              <a:t>) ] ]</a:t>
            </a:r>
          </a:p>
          <a:p>
            <a:pPr marL="533400" indent="-533400"/>
            <a:r>
              <a:rPr lang="en-US" altLang="en-US" sz="2400"/>
              <a:t>Idea: for writing, object dominates subject; for reading, subject dominates object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0EEB4-298A-3A44-8670-CB7D5013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7C8FB-A0CF-854B-92FB-AACC2D3D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F2722E-BA1E-5D42-B0A4-A2D521B21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051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>
            <a:extLst>
              <a:ext uri="{FF2B5EF4-FFF2-40B4-BE49-F238E27FC236}">
                <a16:creationId xmlns:a16="http://schemas.microsoft.com/office/drawing/2014/main" id="{808850EA-BA46-194C-9E62-BBB7ABC00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*-Property</a:t>
            </a:r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36CAEF5B-F726-3A4F-B116-06DBA1DE4F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all states satisfy simple security condition, system satisfies simple security condition</a:t>
            </a:r>
          </a:p>
          <a:p>
            <a:r>
              <a:rPr lang="en-US" altLang="en-US"/>
              <a:t>If a subset </a:t>
            </a:r>
            <a:r>
              <a:rPr lang="en-US" altLang="en-US" i="1"/>
              <a:t>S</a:t>
            </a:r>
            <a:r>
              <a:rPr lang="en-US" altLang="en-US" i="1">
                <a:sym typeface="Symbol" pitchFamily="2" charset="2"/>
              </a:rPr>
              <a:t></a:t>
            </a:r>
            <a:r>
              <a:rPr lang="en-US" altLang="en-US"/>
              <a:t> of subjects satisfy *-property, then *-property satisfied relative to </a:t>
            </a:r>
            <a:r>
              <a:rPr lang="en-US" altLang="en-US" i="1"/>
              <a:t>S</a:t>
            </a:r>
            <a:r>
              <a:rPr lang="en-US" altLang="en-US" i="1">
                <a:sym typeface="Symbol" pitchFamily="2" charset="2"/>
              </a:rPr>
              <a:t>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</a:t>
            </a:r>
            <a:r>
              <a:rPr lang="en-US" altLang="en-US"/>
              <a:t> </a:t>
            </a:r>
            <a:r>
              <a:rPr lang="en-US" altLang="en-US" i="1"/>
              <a:t>S</a:t>
            </a:r>
            <a:r>
              <a:rPr lang="en-US" altLang="en-US"/>
              <a:t> </a:t>
            </a:r>
          </a:p>
          <a:p>
            <a:r>
              <a:rPr lang="en-US" altLang="en-US"/>
              <a:t>Note: tempting to conclude that *-property includes simple security condition, but this is false</a:t>
            </a:r>
          </a:p>
          <a:p>
            <a:pPr lvl="1"/>
            <a:r>
              <a:rPr lang="en-US" altLang="en-US"/>
              <a:t>See condition placed on </a:t>
            </a:r>
            <a:r>
              <a:rPr lang="en-US" altLang="en-US" u="sng"/>
              <a:t>w</a:t>
            </a:r>
            <a:r>
              <a:rPr lang="en-US" altLang="en-US"/>
              <a:t> right for each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8C5D6-B0CF-0049-BD9D-220FE2F34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FB55CA-4D21-8441-859C-FED63906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A4D95-C4F5-844F-BD43-36972F92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88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A6FC714C-AFEF-C945-8D59-7B90344E6D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Bell-LaPadula Model, Step 1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7F8BD3A0-3F93-4849-980A-FE3F2F20B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Security levels arranged in linear ordering</a:t>
            </a:r>
          </a:p>
          <a:p>
            <a:pPr lvl="1"/>
            <a:r>
              <a:rPr lang="en-US" altLang="en-US" dirty="0"/>
              <a:t>Top Secret: highest</a:t>
            </a:r>
          </a:p>
          <a:p>
            <a:pPr lvl="1"/>
            <a:r>
              <a:rPr lang="en-US" altLang="en-US" dirty="0"/>
              <a:t>Secret</a:t>
            </a:r>
          </a:p>
          <a:p>
            <a:pPr lvl="1"/>
            <a:r>
              <a:rPr lang="en-US" altLang="en-US" dirty="0"/>
              <a:t>Confidential</a:t>
            </a:r>
          </a:p>
          <a:p>
            <a:pPr lvl="1"/>
            <a:r>
              <a:rPr lang="en-US" altLang="en-US" dirty="0"/>
              <a:t>Unclassified: lowest</a:t>
            </a:r>
          </a:p>
          <a:p>
            <a:r>
              <a:rPr lang="en-US" altLang="en-US" dirty="0"/>
              <a:t>Levels consist are called </a:t>
            </a:r>
            <a:r>
              <a:rPr lang="en-US" altLang="en-US" i="1" dirty="0"/>
              <a:t>security clearance 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for subjects and </a:t>
            </a:r>
            <a:r>
              <a:rPr lang="en-US" altLang="en-US" i="1" dirty="0"/>
              <a:t>security classification 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for objects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00F094-BC21-7C4C-AF8D-32FDAF14C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51F035-0DD3-464B-A120-4B831B04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74690-95E9-6E41-9214-06F8D91C7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090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ABEE8548-5F63-BD45-B54A-1DABEAC004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Necessary and Sufficient</a:t>
            </a:r>
          </a:p>
        </p:txBody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4CE54ABF-C00B-DA4D-A4C4-26160CD0B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sym typeface="Symbol" pitchFamily="2" charset="2"/>
              </a:rPr>
              <a:t></a:t>
            </a:r>
            <a:r>
              <a:rPr lang="en-US" altLang="en-US" sz="2400" dirty="0"/>
              <a:t>(</a:t>
            </a:r>
            <a:r>
              <a:rPr lang="en-US" altLang="en-US" sz="2400" i="1" dirty="0"/>
              <a:t>R</a:t>
            </a:r>
            <a:r>
              <a:rPr lang="en-US" altLang="en-US" sz="2400" dirty="0"/>
              <a:t>, </a:t>
            </a:r>
            <a:r>
              <a:rPr lang="en-US" altLang="en-US" sz="2400" i="1" dirty="0"/>
              <a:t>D</a:t>
            </a:r>
            <a:r>
              <a:rPr lang="en-US" altLang="en-US" sz="2400" dirty="0"/>
              <a:t>, </a:t>
            </a:r>
            <a:r>
              <a:rPr lang="en-US" altLang="en-US" sz="2400" i="1" dirty="0"/>
              <a:t>W</a:t>
            </a:r>
            <a:r>
              <a:rPr lang="en-US" altLang="en-US" sz="2400" dirty="0"/>
              <a:t>, </a:t>
            </a:r>
            <a:r>
              <a:rPr lang="en-US" altLang="en-US" sz="2400" i="1" dirty="0"/>
              <a:t>z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) satisfies the *-property relative to </a:t>
            </a:r>
            <a:r>
              <a:rPr lang="en-US" altLang="en-US" sz="2400" i="1" dirty="0"/>
              <a:t>S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i="1" dirty="0">
                <a:sym typeface="Symbol" pitchFamily="2" charset="2"/>
              </a:rPr>
              <a:t> </a:t>
            </a:r>
            <a:r>
              <a:rPr lang="en-US" altLang="en-US" sz="2400" dirty="0">
                <a:sym typeface="Symbol" pitchFamily="2" charset="2"/>
              </a:rPr>
              <a:t> </a:t>
            </a:r>
            <a:r>
              <a:rPr lang="en-US" altLang="en-US" sz="2400" i="1" dirty="0">
                <a:sym typeface="Symbol" pitchFamily="2" charset="2"/>
              </a:rPr>
              <a:t>S</a:t>
            </a:r>
            <a:r>
              <a:rPr lang="en-US" altLang="en-US" sz="2400" dirty="0"/>
              <a:t> for any secure state </a:t>
            </a:r>
            <a:r>
              <a:rPr lang="en-US" altLang="en-US" sz="2400" i="1" dirty="0"/>
              <a:t>z</a:t>
            </a:r>
            <a:r>
              <a:rPr lang="en-US" altLang="en-US" sz="2400" baseline="-25000" dirty="0"/>
              <a:t>0 </a:t>
            </a:r>
            <a:r>
              <a:rPr lang="en-US" altLang="en-US" sz="2400" dirty="0" err="1"/>
              <a:t>iff</a:t>
            </a:r>
            <a:r>
              <a:rPr lang="en-US" altLang="en-US" sz="2400" dirty="0"/>
              <a:t> for every action (</a:t>
            </a:r>
            <a:r>
              <a:rPr lang="en-US" altLang="en-US" sz="2400" i="1" dirty="0"/>
              <a:t>r</a:t>
            </a:r>
            <a:r>
              <a:rPr lang="en-US" altLang="en-US" sz="2400" dirty="0"/>
              <a:t>, </a:t>
            </a:r>
            <a:r>
              <a:rPr lang="en-US" altLang="en-US" sz="2400" i="1" dirty="0"/>
              <a:t>d</a:t>
            </a:r>
            <a:r>
              <a:rPr lang="en-US" altLang="en-US" sz="2400" dirty="0"/>
              <a:t>, (</a:t>
            </a:r>
            <a:r>
              <a:rPr lang="en-US" altLang="en-US" sz="2400" i="1" dirty="0"/>
              <a:t>b</a:t>
            </a:r>
            <a:r>
              <a:rPr lang="en-US" altLang="en-US" sz="2400" dirty="0"/>
              <a:t>, </a:t>
            </a:r>
            <a:r>
              <a:rPr lang="en-US" altLang="en-US" sz="2400" i="1" dirty="0"/>
              <a:t>m</a:t>
            </a:r>
            <a:r>
              <a:rPr lang="en-US" altLang="en-US" sz="2400" dirty="0"/>
              <a:t>, </a:t>
            </a:r>
            <a:r>
              <a:rPr lang="en-US" altLang="en-US" sz="2400" i="1" dirty="0"/>
              <a:t>f</a:t>
            </a:r>
            <a:r>
              <a:rPr lang="en-US" altLang="en-US" sz="2400" dirty="0"/>
              <a:t>, </a:t>
            </a:r>
            <a:r>
              <a:rPr lang="en-US" altLang="en-US" sz="2400" i="1" dirty="0"/>
              <a:t>h</a:t>
            </a:r>
            <a:r>
              <a:rPr lang="en-US" altLang="en-US" sz="2400" dirty="0"/>
              <a:t>), (</a:t>
            </a:r>
            <a:r>
              <a:rPr lang="en-US" altLang="en-US" sz="2400" i="1" dirty="0"/>
              <a:t>b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, </a:t>
            </a:r>
            <a:r>
              <a:rPr lang="en-US" altLang="en-US" sz="2400" i="1" dirty="0"/>
              <a:t>m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, </a:t>
            </a:r>
            <a:r>
              <a:rPr lang="en-US" altLang="en-US" sz="2400" i="1" dirty="0"/>
              <a:t>f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, </a:t>
            </a:r>
            <a:r>
              <a:rPr lang="en-US" altLang="en-US" sz="2400" i="1" dirty="0"/>
              <a:t>h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)), </a:t>
            </a:r>
            <a:r>
              <a:rPr lang="en-US" altLang="en-US" sz="2400" i="1" dirty="0"/>
              <a:t>W</a:t>
            </a:r>
            <a:r>
              <a:rPr lang="en-US" altLang="en-US" sz="2400" dirty="0"/>
              <a:t> satisfies the following for every </a:t>
            </a:r>
            <a:r>
              <a:rPr lang="en-US" altLang="en-US" sz="2400" i="1" dirty="0"/>
              <a:t>s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itchFamily="2" charset="2"/>
              </a:rPr>
              <a:t> </a:t>
            </a:r>
            <a:r>
              <a:rPr lang="en-US" altLang="en-US" sz="2400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Every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r>
              <a:rPr lang="en-US" altLang="en-US" dirty="0"/>
              <a:t> – </a:t>
            </a:r>
            <a:r>
              <a:rPr lang="en-US" altLang="en-US" i="1" dirty="0"/>
              <a:t>b</a:t>
            </a:r>
            <a:r>
              <a:rPr lang="en-US" altLang="en-US" dirty="0"/>
              <a:t>´ satisfies the *-property relative to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Every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r>
              <a:rPr lang="en-US" altLang="en-US" dirty="0"/>
              <a:t>´ that does not satisfy the *-property relative to 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i="1" dirty="0">
                <a:sym typeface="Symbol" pitchFamily="2" charset="2"/>
              </a:rPr>
              <a:t> </a:t>
            </a:r>
            <a:r>
              <a:rPr lang="en-US" altLang="en-US" dirty="0"/>
              <a:t>is not in </a:t>
            </a:r>
            <a:r>
              <a:rPr lang="en-US" altLang="en-US" i="1" dirty="0"/>
              <a:t>b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Note: “secure” means </a:t>
            </a:r>
            <a:r>
              <a:rPr lang="en-US" altLang="en-US" sz="2400" i="1" dirty="0"/>
              <a:t>z</a:t>
            </a:r>
            <a:r>
              <a:rPr lang="en-US" altLang="en-US" sz="2400" baseline="-25000" dirty="0"/>
              <a:t>0 </a:t>
            </a:r>
            <a:r>
              <a:rPr lang="en-US" altLang="en-US" sz="2400" dirty="0"/>
              <a:t>satisfies *-property relative to </a:t>
            </a:r>
            <a:r>
              <a:rPr lang="en-US" altLang="en-US" sz="2400" i="1" dirty="0"/>
              <a:t>S</a:t>
            </a:r>
            <a:r>
              <a:rPr lang="en-US" altLang="en-US" sz="2400" dirty="0">
                <a:sym typeface="Symbol" pitchFamily="2" charset="2"/>
              </a:rPr>
              <a:t>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First says every (</a:t>
            </a:r>
            <a:r>
              <a:rPr lang="en-US" altLang="en-US" sz="2400" i="1" dirty="0"/>
              <a:t>s</a:t>
            </a:r>
            <a:r>
              <a:rPr lang="en-US" altLang="en-US" sz="2400" dirty="0"/>
              <a:t>, </a:t>
            </a:r>
            <a:r>
              <a:rPr lang="en-US" altLang="en-US" sz="2400" i="1" dirty="0"/>
              <a:t>o</a:t>
            </a:r>
            <a:r>
              <a:rPr lang="en-US" altLang="en-US" sz="2400" dirty="0"/>
              <a:t>, </a:t>
            </a:r>
            <a:r>
              <a:rPr lang="en-US" altLang="en-US" sz="2400" i="1" dirty="0"/>
              <a:t>p</a:t>
            </a:r>
            <a:r>
              <a:rPr lang="en-US" altLang="en-US" sz="2400" dirty="0"/>
              <a:t>) added satisfies the *-property relative to </a:t>
            </a:r>
            <a:r>
              <a:rPr lang="en-US" altLang="en-US" sz="2400" i="1" dirty="0"/>
              <a:t>S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; second says any (</a:t>
            </a:r>
            <a:r>
              <a:rPr lang="en-US" altLang="en-US" sz="2400" i="1" dirty="0"/>
              <a:t>s</a:t>
            </a:r>
            <a:r>
              <a:rPr lang="en-US" altLang="en-US" sz="2400" dirty="0"/>
              <a:t>, </a:t>
            </a:r>
            <a:r>
              <a:rPr lang="en-US" altLang="en-US" sz="2400" i="1" dirty="0"/>
              <a:t>o</a:t>
            </a:r>
            <a:r>
              <a:rPr lang="en-US" altLang="en-US" sz="2400" dirty="0"/>
              <a:t>, </a:t>
            </a:r>
            <a:r>
              <a:rPr lang="en-US" altLang="en-US" sz="2400" i="1" dirty="0"/>
              <a:t>p</a:t>
            </a:r>
            <a:r>
              <a:rPr lang="en-US" altLang="en-US" sz="2400" dirty="0"/>
              <a:t>) in </a:t>
            </a:r>
            <a:r>
              <a:rPr lang="en-US" altLang="en-US" sz="2400" i="1" dirty="0"/>
              <a:t>b</a:t>
            </a:r>
            <a:r>
              <a:rPr lang="en-US" altLang="en-US" sz="2400" i="1" dirty="0">
                <a:sym typeface="Symbol" pitchFamily="2" charset="2"/>
              </a:rPr>
              <a:t></a:t>
            </a:r>
            <a:r>
              <a:rPr lang="en-US" altLang="en-US" sz="2400" dirty="0"/>
              <a:t> that does not satisfy the *-property relative to </a:t>
            </a:r>
            <a:r>
              <a:rPr lang="en-US" altLang="en-US" sz="2400" i="1" dirty="0"/>
              <a:t>S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 is deleted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5912A-3480-B34D-85BE-1E9531D3D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2970E-1013-7645-AC67-E36F5E130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D1133-C948-8346-A69D-C2188EE65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580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D61162A4-A990-7A43-BAFE-FBCE052A4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Discretionary Security Property</a:t>
            </a:r>
          </a:p>
        </p:txBody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95699316-E435-014E-A7E3-72B9B66FC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8125" indent="-238125"/>
            <a:r>
              <a:rPr lang="en-US" altLang="en-US" dirty="0"/>
              <a:t>State (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 satisfies the discretionary security property </a:t>
            </a:r>
            <a:r>
              <a:rPr lang="en-US" altLang="en-US" dirty="0" err="1"/>
              <a:t>iff</a:t>
            </a:r>
            <a:r>
              <a:rPr lang="en-US" altLang="en-US" dirty="0"/>
              <a:t>, for each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r>
              <a:rPr lang="en-US" altLang="en-US" dirty="0"/>
              <a:t>, then</a:t>
            </a:r>
            <a:r>
              <a:rPr lang="en-US" altLang="en-US" i="1" dirty="0"/>
              <a:t> p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</a:t>
            </a:r>
          </a:p>
          <a:p>
            <a:pPr marL="238125" indent="-238125"/>
            <a:r>
              <a:rPr lang="en-US" altLang="en-US" dirty="0"/>
              <a:t>Idea: if </a:t>
            </a:r>
            <a:r>
              <a:rPr lang="en-US" altLang="en-US" i="1" dirty="0"/>
              <a:t>s</a:t>
            </a:r>
            <a:r>
              <a:rPr lang="en-US" altLang="en-US" dirty="0"/>
              <a:t> can read </a:t>
            </a:r>
            <a:r>
              <a:rPr lang="en-US" altLang="en-US" i="1" dirty="0"/>
              <a:t>o</a:t>
            </a:r>
            <a:r>
              <a:rPr lang="en-US" altLang="en-US" dirty="0"/>
              <a:t>, then it must have rights to do so in the access control matrix </a:t>
            </a:r>
            <a:r>
              <a:rPr lang="en-US" altLang="en-US" i="1" dirty="0"/>
              <a:t>m</a:t>
            </a:r>
            <a:endParaRPr lang="en-US" altLang="en-US" dirty="0"/>
          </a:p>
          <a:p>
            <a:pPr marL="238125" indent="-238125"/>
            <a:r>
              <a:rPr lang="en-US" altLang="en-US" dirty="0"/>
              <a:t>This is the discretionary access control part of the model</a:t>
            </a:r>
          </a:p>
          <a:p>
            <a:pPr marL="465138" lvl="1" indent="-227013"/>
            <a:r>
              <a:rPr lang="en-US" altLang="en-US" dirty="0"/>
              <a:t>The other two properties are the mandatory access control parts of the model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81618-114A-024A-B2A6-6379EB8B1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325B0-5C1A-8442-8DAA-FF1112B7F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949F3-631C-A946-8E28-49E959E29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7980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DF0CE716-C72B-CE4E-96D9-D50DB4BD1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Necessary and Sufficient</a:t>
            </a:r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BA8D8351-81E4-6241-A783-FA40B5D30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) satisfies the ds-property for any secure state </a:t>
            </a:r>
            <a:r>
              <a:rPr lang="en-US" altLang="en-US" i="1" dirty="0"/>
              <a:t>z</a:t>
            </a:r>
            <a:r>
              <a:rPr lang="en-US" altLang="en-US" baseline="-25000" dirty="0"/>
              <a:t>0 </a:t>
            </a:r>
            <a:r>
              <a:rPr lang="en-US" altLang="en-US" dirty="0" err="1"/>
              <a:t>iff</a:t>
            </a:r>
            <a:r>
              <a:rPr lang="en-US" altLang="en-US" dirty="0"/>
              <a:t>, for every action 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(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), (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)), </a:t>
            </a:r>
            <a:r>
              <a:rPr lang="en-US" altLang="en-US" i="1" dirty="0"/>
              <a:t>W</a:t>
            </a:r>
            <a:r>
              <a:rPr lang="en-US" altLang="en-US" dirty="0"/>
              <a:t> satisfies: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Every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r>
              <a:rPr lang="en-US" altLang="en-US" dirty="0"/>
              <a:t> –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the ds-property</a:t>
            </a:r>
            <a:endParaRPr lang="en-US" altLang="en-US" i="1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Every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that does not satisfy the ds-property is not in </a:t>
            </a:r>
            <a:r>
              <a:rPr lang="en-US" altLang="en-US" i="1" dirty="0"/>
              <a:t>b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Note: “secure” means </a:t>
            </a:r>
            <a:r>
              <a:rPr lang="en-US" altLang="en-US" i="1" dirty="0"/>
              <a:t>z</a:t>
            </a:r>
            <a:r>
              <a:rPr lang="en-US" altLang="en-US" baseline="-25000" dirty="0"/>
              <a:t>0 </a:t>
            </a:r>
            <a:r>
              <a:rPr lang="en-US" altLang="en-US" dirty="0"/>
              <a:t>satisfies ds-property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First says every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added satisfies the ds-property; second says any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in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that does not satisfy the *-property is deleted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AF3B-CE2F-074A-B9DF-3E7B166D1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E53981-BDDC-4243-B2D3-B7020D2BA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8F2DA-C225-C74F-920A-667F380E3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4195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id="{B234C704-58B6-7C47-BCEB-527F24A25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Secure</a:t>
            </a:r>
          </a:p>
        </p:txBody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27052A17-37B2-B84B-B48E-1E01FF238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system is secure iff it satisfies:</a:t>
            </a:r>
          </a:p>
          <a:p>
            <a:pPr lvl="1"/>
            <a:r>
              <a:rPr lang="en-US" altLang="en-US"/>
              <a:t>Simple security condition</a:t>
            </a:r>
          </a:p>
          <a:p>
            <a:pPr lvl="1"/>
            <a:r>
              <a:rPr lang="en-US" altLang="en-US"/>
              <a:t>*-property</a:t>
            </a:r>
          </a:p>
          <a:p>
            <a:pPr lvl="1"/>
            <a:r>
              <a:rPr lang="en-US" altLang="en-US"/>
              <a:t>Discretionary security property</a:t>
            </a:r>
          </a:p>
          <a:p>
            <a:r>
              <a:rPr lang="en-US" altLang="en-US"/>
              <a:t>A state meeting these three properties is also said to be secure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5ADC0-B252-5A45-89F2-D4ABC7BBE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0B875-55A0-8D49-BD73-9C23640D6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B32C4-30F9-B046-A424-C39BC2E1A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5077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A28A7561-718E-E84C-A046-D8E2DD7CA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Security Theorem</a:t>
            </a:r>
          </a:p>
        </p:txBody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924F0360-9E7F-5146-AE11-AB52E42F2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ym typeface="Symbol" pitchFamily="2" charset="2"/>
              </a:rPr>
              <a:t></a:t>
            </a:r>
            <a:r>
              <a:rPr lang="en-US" altLang="en-US"/>
              <a:t>(</a:t>
            </a:r>
            <a:r>
              <a:rPr lang="en-US" altLang="en-US" i="1"/>
              <a:t>R</a:t>
            </a:r>
            <a:r>
              <a:rPr lang="en-US" altLang="en-US"/>
              <a:t>, </a:t>
            </a:r>
            <a:r>
              <a:rPr lang="en-US" altLang="en-US" i="1"/>
              <a:t>D</a:t>
            </a:r>
            <a:r>
              <a:rPr lang="en-US" altLang="en-US"/>
              <a:t>, </a:t>
            </a:r>
            <a:r>
              <a:rPr lang="en-US" altLang="en-US" i="1"/>
              <a:t>W</a:t>
            </a:r>
            <a:r>
              <a:rPr lang="en-US" altLang="en-US"/>
              <a:t>, </a:t>
            </a:r>
            <a:r>
              <a:rPr lang="en-US" altLang="en-US" i="1"/>
              <a:t>z</a:t>
            </a:r>
            <a:r>
              <a:rPr lang="en-US" altLang="en-US" baseline="-25000"/>
              <a:t>0</a:t>
            </a:r>
            <a:r>
              <a:rPr lang="en-US" altLang="en-US"/>
              <a:t>) is a secure system if </a:t>
            </a:r>
            <a:r>
              <a:rPr lang="en-US" altLang="en-US" i="1"/>
              <a:t>z</a:t>
            </a:r>
            <a:r>
              <a:rPr lang="en-US" altLang="en-US" baseline="-25000"/>
              <a:t>0 </a:t>
            </a:r>
            <a:r>
              <a:rPr lang="en-US" altLang="en-US"/>
              <a:t>is a secure state and </a:t>
            </a:r>
            <a:r>
              <a:rPr lang="en-US" altLang="en-US" i="1"/>
              <a:t>W</a:t>
            </a:r>
            <a:r>
              <a:rPr lang="en-US" altLang="en-US"/>
              <a:t> satisfies the conditions for the preceding three theorems</a:t>
            </a:r>
          </a:p>
          <a:p>
            <a:pPr lvl="1"/>
            <a:r>
              <a:rPr lang="en-US" altLang="en-US"/>
              <a:t>The theorems are on the slides titled “Necessary and Sufficient”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C67ED7-B450-6140-91CD-41A65B509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96160-F6B5-E64E-B8E3-6212FDE92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00003-C295-7248-9204-DA0F65886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3137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4672882E-A818-314D-B313-7335237A7C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Rule</a:t>
            </a:r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E5956DF3-8B09-6645-9655-9C3E2BC589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dirty="0"/>
              <a:t>: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D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endParaRPr lang="en-US" altLang="en-US" dirty="0"/>
          </a:p>
          <a:p>
            <a:r>
              <a:rPr lang="en-US" altLang="en-US" dirty="0"/>
              <a:t>Takes a state and a request, returns a decision and a (possibly new) state</a:t>
            </a:r>
          </a:p>
          <a:p>
            <a:r>
              <a:rPr lang="en-US" altLang="en-US" dirty="0"/>
              <a:t>Rule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dirty="0"/>
              <a:t> </a:t>
            </a:r>
            <a:r>
              <a:rPr lang="en-US" altLang="en-US" i="1" dirty="0" err="1"/>
              <a:t>ssc</a:t>
            </a:r>
            <a:r>
              <a:rPr lang="en-US" altLang="en-US" i="1" dirty="0"/>
              <a:t>-preserving</a:t>
            </a:r>
            <a:r>
              <a:rPr lang="en-US" altLang="en-US" dirty="0"/>
              <a:t> if for all 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 and </a:t>
            </a:r>
            <a:r>
              <a:rPr lang="en-US" altLang="en-US" i="1" dirty="0"/>
              <a:t>v</a:t>
            </a:r>
            <a:r>
              <a:rPr lang="en-US" altLang="en-US" dirty="0"/>
              <a:t> satisfying </a:t>
            </a:r>
            <a:r>
              <a:rPr lang="en-US" altLang="en-US" i="1" dirty="0" err="1"/>
              <a:t>ssc</a:t>
            </a:r>
            <a:r>
              <a:rPr lang="en-US" altLang="en-US" i="1" dirty="0"/>
              <a:t> </a:t>
            </a:r>
            <a:r>
              <a:rPr lang="en-US" altLang="en-US" i="1" dirty="0" err="1"/>
              <a:t>rel</a:t>
            </a:r>
            <a:r>
              <a:rPr lang="en-US" altLang="en-US" i="1" dirty="0"/>
              <a:t> f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means that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</a:t>
            </a:r>
            <a:r>
              <a:rPr lang="en-US" altLang="en-US" i="1" dirty="0" err="1"/>
              <a:t>ssc</a:t>
            </a:r>
            <a:r>
              <a:rPr lang="en-US" altLang="en-US" i="1" dirty="0"/>
              <a:t> </a:t>
            </a:r>
            <a:r>
              <a:rPr lang="en-US" altLang="en-US" i="1" dirty="0" err="1"/>
              <a:t>rel</a:t>
            </a:r>
            <a:r>
              <a:rPr lang="en-US" altLang="en-US" i="1" dirty="0"/>
              <a:t> f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Similar definitions for *-property, ds-property</a:t>
            </a:r>
          </a:p>
          <a:p>
            <a:pPr lvl="1"/>
            <a:r>
              <a:rPr lang="en-US" altLang="en-US" dirty="0"/>
              <a:t>If rule meets all 3 conditions, it is </a:t>
            </a:r>
            <a:r>
              <a:rPr lang="en-US" altLang="en-US" i="1" dirty="0"/>
              <a:t>security-preserving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7E078-63D0-6A42-95AA-A54AC692A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B9892-21D2-E645-ACD7-813CEA9F2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F5F6F-4157-034A-AE28-BD0CF08D6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607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BFCF57D6-11F3-C14E-A619-0454C791D8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Unambiguous Rule Selection</a:t>
            </a:r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AB1322DF-40BA-6349-BBAB-2F2F2EEED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Problem: multiple rules may apply to a request in a state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two rules act on a read request in state </a:t>
            </a:r>
            <a:r>
              <a:rPr lang="en-US" altLang="en-US" i="1" dirty="0"/>
              <a:t>v …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Solution: define relation </a:t>
            </a:r>
            <a:r>
              <a:rPr lang="en-US" altLang="en-US" i="1" dirty="0"/>
              <a:t>W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) for a set of rules 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 = {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i="1" baseline="-25000" dirty="0"/>
              <a:t>m</a:t>
            </a:r>
            <a:r>
              <a:rPr lang="en-US" altLang="en-US" dirty="0"/>
              <a:t> } such that a state 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i="1" dirty="0"/>
              <a:t>W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) </a:t>
            </a:r>
            <a:r>
              <a:rPr lang="en-US" altLang="en-US" dirty="0" err="1"/>
              <a:t>iff</a:t>
            </a:r>
            <a:r>
              <a:rPr lang="en-US" altLang="en-US" dirty="0"/>
              <a:t> either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d</a:t>
            </a:r>
            <a:r>
              <a:rPr lang="en-US" altLang="en-US" dirty="0"/>
              <a:t> = </a:t>
            </a:r>
            <a:r>
              <a:rPr lang="en-US" altLang="en-US" u="sng" dirty="0" err="1"/>
              <a:t>i</a:t>
            </a:r>
            <a:r>
              <a:rPr lang="en-US" altLang="en-US" dirty="0"/>
              <a:t>; or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exactly one integer </a:t>
            </a:r>
            <a:r>
              <a:rPr lang="en-US" altLang="en-US" i="1" dirty="0"/>
              <a:t>j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i="1" baseline="-25000" dirty="0"/>
              <a:t>j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Either request is illegal, or only one rule applies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BAECB-DC95-054C-B64A-006087616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D8023-1A23-CF42-94A4-3A9FC909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3EDAF-B514-E54A-A3F3-D3009A8A5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1348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F8B2F35D-9ED7-AC41-B5E9-0A87906DE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Rules Preserving </a:t>
            </a:r>
            <a:r>
              <a:rPr lang="en-US" altLang="en-US" i="1"/>
              <a:t>SSC</a:t>
            </a:r>
            <a:endParaRPr lang="en-US" altLang="en-US"/>
          </a:p>
        </p:txBody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8C24D794-A4BF-5D44-8179-2FC9461F4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 be set of </a:t>
            </a:r>
            <a:r>
              <a:rPr lang="en-US" altLang="en-US" i="1" dirty="0" err="1"/>
              <a:t>ssc</a:t>
            </a:r>
            <a:r>
              <a:rPr lang="en-US" altLang="en-US" dirty="0"/>
              <a:t>-preserving rules. Let state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 satisfy simple security condition. Then </a:t>
            </a: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),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 ) satisfies simple security condition</a:t>
            </a:r>
          </a:p>
          <a:p>
            <a:pPr marL="242888" indent="-242888">
              <a:lnSpc>
                <a:spcPct val="90000"/>
              </a:lnSpc>
              <a:buNone/>
            </a:pPr>
            <a:r>
              <a:rPr lang="en-US" altLang="en-US" dirty="0"/>
              <a:t>	Proof: by contradiction.</a:t>
            </a:r>
          </a:p>
          <a:p>
            <a:pPr lvl="1"/>
            <a:r>
              <a:rPr lang="en-US" altLang="en-US" dirty="0"/>
              <a:t>Choose (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),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) as state not satisfying simple security condition; then choose </a:t>
            </a:r>
            <a:r>
              <a:rPr lang="en-US" altLang="en-US" i="1" dirty="0"/>
              <a:t>t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N</a:t>
            </a:r>
            <a:r>
              <a:rPr lang="en-US" altLang="en-US" dirty="0"/>
              <a:t> such that 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 is first appearance not meeting simple security condition</a:t>
            </a:r>
          </a:p>
          <a:p>
            <a:pPr lvl="1"/>
            <a:r>
              <a:rPr lang="en-US" altLang="en-US" dirty="0"/>
              <a:t>As 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baseline="-25000" dirty="0"/>
              <a:t>–1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W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), there is unique rule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</a:t>
            </a:r>
            <a:r>
              <a:rPr lang="en-US" altLang="en-US" dirty="0"/>
              <a:t> such that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baseline="-25000" dirty="0"/>
              <a:t>–1</a:t>
            </a:r>
            <a:r>
              <a:rPr lang="en-US" altLang="en-US" dirty="0"/>
              <a:t>) = (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 and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≠</a:t>
            </a:r>
            <a:r>
              <a:rPr lang="en-US" altLang="en-US" dirty="0"/>
              <a:t> </a:t>
            </a:r>
            <a:r>
              <a:rPr lang="en-US" altLang="en-US" u="sng" dirty="0" err="1"/>
              <a:t>i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As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dirty="0"/>
              <a:t> </a:t>
            </a:r>
            <a:r>
              <a:rPr lang="en-US" altLang="en-US" dirty="0" err="1"/>
              <a:t>ssc</a:t>
            </a:r>
            <a:r>
              <a:rPr lang="en-US" altLang="en-US" dirty="0"/>
              <a:t>-preserving, and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baseline="-25000" dirty="0"/>
              <a:t>–1</a:t>
            </a:r>
            <a:r>
              <a:rPr lang="en-US" altLang="en-US" dirty="0"/>
              <a:t> satisfies simple security condition, then 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i="1" baseline="-25000" dirty="0"/>
              <a:t> </a:t>
            </a:r>
            <a:r>
              <a:rPr lang="en-US" altLang="en-US" dirty="0"/>
              <a:t>meets simple security condition, contradiction.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D9BA7-C187-5B40-B138-987F05F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74518-6725-CF4E-8C4A-1F4C684E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D76E3-D957-8B4C-9E3A-4357F47DF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949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19EC431E-7732-8C48-A1F2-ECD947B67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Adding States Preserving </a:t>
            </a:r>
            <a:r>
              <a:rPr lang="en-US" altLang="en-US" i="1"/>
              <a:t>SSC</a:t>
            </a:r>
            <a:endParaRPr lang="en-US" altLang="en-US"/>
          </a:p>
        </p:txBody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13CE5189-558F-AE44-91A9-E6683C754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Let </a:t>
            </a:r>
            <a:r>
              <a:rPr lang="en-US" altLang="en-US" i="1" dirty="0"/>
              <a:t>v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 satisfy simple security condition. Let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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</a:t>
            </a:r>
            <a:r>
              <a:rPr lang="en-US" altLang="en-US" dirty="0"/>
              <a:t> {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}, and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). Then </a:t>
            </a:r>
            <a:r>
              <a:rPr lang="en-US" altLang="en-US" i="1" dirty="0"/>
              <a:t>v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 satisfies simple security condition </a:t>
            </a:r>
            <a:r>
              <a:rPr lang="en-US" altLang="en-US" dirty="0" err="1"/>
              <a:t>iff</a:t>
            </a:r>
            <a:r>
              <a:rPr lang="en-US" altLang="en-US" dirty="0"/>
              <a:t>:</a:t>
            </a:r>
          </a:p>
          <a:p>
            <a:pPr marL="800100" lvl="1" indent="-279400">
              <a:buFontTx/>
              <a:buAutoNum type="arabicPeriod"/>
            </a:pPr>
            <a:r>
              <a:rPr lang="en-US" altLang="en-US" sz="2800" dirty="0"/>
              <a:t>Either </a:t>
            </a:r>
            <a:r>
              <a:rPr lang="en-US" altLang="en-US" sz="2800" i="1" dirty="0"/>
              <a:t>p</a:t>
            </a:r>
            <a:r>
              <a:rPr lang="en-US" altLang="en-US" sz="2800" dirty="0"/>
              <a:t> = </a:t>
            </a:r>
            <a:r>
              <a:rPr lang="en-US" altLang="en-US" sz="2800" u="sng" dirty="0"/>
              <a:t>e</a:t>
            </a:r>
            <a:r>
              <a:rPr lang="en-US" altLang="en-US" sz="2800" dirty="0"/>
              <a:t> or </a:t>
            </a:r>
            <a:r>
              <a:rPr lang="en-US" altLang="en-US" sz="2800" i="1" dirty="0"/>
              <a:t>p</a:t>
            </a:r>
            <a:r>
              <a:rPr lang="en-US" altLang="en-US" sz="2800" dirty="0"/>
              <a:t> = </a:t>
            </a:r>
            <a:r>
              <a:rPr lang="en-US" altLang="en-US" sz="2800" u="sng" dirty="0"/>
              <a:t>a</a:t>
            </a:r>
            <a:r>
              <a:rPr lang="en-US" altLang="en-US" sz="2800" dirty="0"/>
              <a:t>; or</a:t>
            </a:r>
          </a:p>
          <a:p>
            <a:pPr marL="800100" lvl="1" indent="-279400">
              <a:buFontTx/>
              <a:buAutoNum type="arabicPeriod"/>
            </a:pPr>
            <a:r>
              <a:rPr lang="en-US" altLang="en-US" sz="2800" dirty="0"/>
              <a:t>Either </a:t>
            </a:r>
            <a:r>
              <a:rPr lang="en-US" altLang="en-US" sz="2800" i="1" dirty="0"/>
              <a:t>p</a:t>
            </a:r>
            <a:r>
              <a:rPr lang="en-US" altLang="en-US" sz="2800" dirty="0"/>
              <a:t> = </a:t>
            </a:r>
            <a:r>
              <a:rPr lang="en-US" altLang="en-US" sz="2800" u="sng" dirty="0"/>
              <a:t>r</a:t>
            </a:r>
            <a:r>
              <a:rPr lang="en-US" altLang="en-US" sz="2800" dirty="0"/>
              <a:t> or </a:t>
            </a:r>
            <a:r>
              <a:rPr lang="en-US" altLang="en-US" sz="2800" i="1" dirty="0"/>
              <a:t>p</a:t>
            </a:r>
            <a:r>
              <a:rPr lang="en-US" altLang="en-US" sz="2800" dirty="0"/>
              <a:t> = </a:t>
            </a:r>
            <a:r>
              <a:rPr lang="en-US" altLang="en-US" sz="2800" u="sng" dirty="0"/>
              <a:t>w</a:t>
            </a:r>
            <a:r>
              <a:rPr lang="en-US" altLang="en-US" sz="2800" dirty="0"/>
              <a:t>, and </a:t>
            </a:r>
            <a:r>
              <a:rPr lang="en-US" altLang="en-US" sz="2800" i="1" dirty="0"/>
              <a:t>f</a:t>
            </a:r>
            <a:r>
              <a:rPr lang="en-US" altLang="en-US" sz="2800" i="1" baseline="-25000" dirty="0"/>
              <a:t>c</a:t>
            </a:r>
            <a:r>
              <a:rPr lang="en-US" altLang="en-US" sz="2800" dirty="0"/>
              <a:t>(</a:t>
            </a:r>
            <a:r>
              <a:rPr lang="en-US" altLang="en-US" sz="2800" i="1" dirty="0"/>
              <a:t>s</a:t>
            </a:r>
            <a:r>
              <a:rPr lang="en-US" altLang="en-US" sz="2800" dirty="0"/>
              <a:t>) </a:t>
            </a:r>
            <a:r>
              <a:rPr lang="en-US" altLang="en-US" sz="2800" i="1" dirty="0" err="1"/>
              <a:t>dom</a:t>
            </a:r>
            <a:r>
              <a:rPr lang="en-US" altLang="en-US" sz="2800" dirty="0"/>
              <a:t> </a:t>
            </a:r>
            <a:r>
              <a:rPr lang="en-US" altLang="en-US" sz="2800" i="1" dirty="0" err="1"/>
              <a:t>f</a:t>
            </a:r>
            <a:r>
              <a:rPr lang="en-US" altLang="en-US" sz="2800" i="1" baseline="-25000" dirty="0" err="1"/>
              <a:t>o</a:t>
            </a:r>
            <a:r>
              <a:rPr lang="en-US" altLang="en-US" sz="2800" dirty="0"/>
              <a:t>(</a:t>
            </a:r>
            <a:r>
              <a:rPr lang="en-US" altLang="en-US" sz="2800" i="1" dirty="0"/>
              <a:t>o</a:t>
            </a:r>
            <a:r>
              <a:rPr lang="en-US" altLang="en-US" sz="2800" dirty="0"/>
              <a:t>)</a:t>
            </a:r>
          </a:p>
          <a:p>
            <a:pPr marL="242888" lvl="1" indent="0">
              <a:buNone/>
            </a:pPr>
            <a:r>
              <a:rPr lang="en-US" altLang="en-US" sz="2800" dirty="0"/>
              <a:t>Proof:</a:t>
            </a:r>
          </a:p>
          <a:p>
            <a:pPr marL="920750" lvl="2" indent="-347663">
              <a:buFont typeface="Times" pitchFamily="2" charset="0"/>
              <a:buAutoNum type="arabicPeriod"/>
            </a:pPr>
            <a:r>
              <a:rPr lang="en-US" altLang="en-US" sz="2400" dirty="0"/>
              <a:t>Immediate from definition of simple security condition and </a:t>
            </a:r>
            <a:r>
              <a:rPr lang="en-US" altLang="en-US" sz="2400" i="1" dirty="0"/>
              <a:t>v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 satisfying </a:t>
            </a:r>
            <a:r>
              <a:rPr lang="en-US" altLang="en-US" sz="2400" i="1" dirty="0" err="1"/>
              <a:t>ssc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rel</a:t>
            </a:r>
            <a:r>
              <a:rPr lang="en-US" altLang="en-US" sz="2400" i="1" dirty="0"/>
              <a:t> f</a:t>
            </a:r>
            <a:endParaRPr lang="en-US" altLang="en-US" sz="2400" dirty="0"/>
          </a:p>
          <a:p>
            <a:pPr marL="920750" lvl="2" indent="-347663">
              <a:buFont typeface="Times" pitchFamily="2" charset="0"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i="1" dirty="0"/>
              <a:t>v</a:t>
            </a:r>
            <a:r>
              <a:rPr lang="en-US" altLang="en-US" sz="2400" i="1" dirty="0">
                <a:sym typeface="Symbol" pitchFamily="2" charset="2"/>
              </a:rPr>
              <a:t></a:t>
            </a:r>
            <a:r>
              <a:rPr lang="en-US" altLang="en-US" sz="2400" dirty="0"/>
              <a:t> satisfies simple security condition means </a:t>
            </a:r>
            <a:r>
              <a:rPr lang="en-US" altLang="en-US" sz="2400" i="1" dirty="0"/>
              <a:t>f</a:t>
            </a:r>
            <a:r>
              <a:rPr lang="en-US" altLang="en-US" sz="2400" i="1" baseline="-25000" dirty="0"/>
              <a:t>c</a:t>
            </a:r>
            <a:r>
              <a:rPr lang="en-US" altLang="en-US" sz="2400" dirty="0"/>
              <a:t>(</a:t>
            </a:r>
            <a:r>
              <a:rPr lang="en-US" altLang="en-US" sz="2400" i="1" dirty="0"/>
              <a:t>s</a:t>
            </a:r>
            <a:r>
              <a:rPr lang="en-US" altLang="en-US" sz="2400" dirty="0"/>
              <a:t>) </a:t>
            </a:r>
            <a:r>
              <a:rPr lang="en-US" altLang="en-US" sz="2400" i="1" dirty="0" err="1"/>
              <a:t>dom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f</a:t>
            </a:r>
            <a:r>
              <a:rPr lang="en-US" altLang="en-US" sz="2400" i="1" baseline="-25000" dirty="0" err="1"/>
              <a:t>o</a:t>
            </a:r>
            <a:r>
              <a:rPr lang="en-US" altLang="en-US" sz="2400" dirty="0"/>
              <a:t>(</a:t>
            </a:r>
            <a:r>
              <a:rPr lang="en-US" altLang="en-US" sz="2400" i="1" dirty="0"/>
              <a:t>o</a:t>
            </a:r>
            <a:r>
              <a:rPr lang="en-US" altLang="en-US" sz="2400" dirty="0"/>
              <a:t>), and for converse, (</a:t>
            </a:r>
            <a:r>
              <a:rPr lang="en-US" altLang="en-US" sz="2400" i="1" dirty="0"/>
              <a:t>s</a:t>
            </a:r>
            <a:r>
              <a:rPr lang="en-US" altLang="en-US" sz="2400" dirty="0"/>
              <a:t>, </a:t>
            </a:r>
            <a:r>
              <a:rPr lang="en-US" altLang="en-US" sz="2400" i="1" dirty="0"/>
              <a:t>o</a:t>
            </a:r>
            <a:r>
              <a:rPr lang="en-US" altLang="en-US" sz="2400" dirty="0"/>
              <a:t>, </a:t>
            </a:r>
            <a:r>
              <a:rPr lang="en-US" altLang="en-US" sz="2400" i="1" dirty="0"/>
              <a:t>p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itchFamily="2" charset="2"/>
              </a:rPr>
              <a:t></a:t>
            </a:r>
            <a:r>
              <a:rPr lang="en-US" altLang="en-US" sz="2400" dirty="0"/>
              <a:t> </a:t>
            </a:r>
            <a:r>
              <a:rPr lang="en-US" altLang="en-US" sz="2400" i="1" dirty="0"/>
              <a:t>b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 satisfies </a:t>
            </a:r>
            <a:r>
              <a:rPr lang="en-US" altLang="en-US" sz="2400" i="1" dirty="0" err="1"/>
              <a:t>ssc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rel</a:t>
            </a:r>
            <a:r>
              <a:rPr lang="en-US" altLang="en-US" sz="2400" i="1" dirty="0"/>
              <a:t> f</a:t>
            </a:r>
            <a:r>
              <a:rPr lang="en-US" altLang="en-US" sz="2400" dirty="0"/>
              <a:t>, so </a:t>
            </a:r>
            <a:r>
              <a:rPr lang="en-US" altLang="en-US" sz="2400" i="1" dirty="0"/>
              <a:t>v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 satisfies simple security condition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E541A-E658-5C48-A2E8-5D3373A0F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83FFC-3EA9-7847-881D-A9576816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3A066-10D1-9B43-A89F-264F3B58A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061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4D1F4DA7-9196-B640-AFAD-0E5215A7E6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Rules, States Preserving *-Property</a:t>
            </a:r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7EE6EC92-0EEA-AC4F-9ECF-945D70876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8125" indent="-238125"/>
            <a:r>
              <a:rPr lang="en-US" altLang="en-US" dirty="0"/>
              <a:t>Let 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 be set of *-property-preserving rules, state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 satisfies the *-property. Then </a:t>
            </a: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),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 ) satisfies *-property</a:t>
            </a:r>
          </a:p>
          <a:p>
            <a:pPr marL="238125" indent="-238125"/>
            <a:r>
              <a:rPr lang="en-US" altLang="en-US" dirty="0"/>
              <a:t>Let </a:t>
            </a:r>
            <a:r>
              <a:rPr lang="en-US" altLang="en-US" i="1" dirty="0"/>
              <a:t>v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 satisfy *-property. Let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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b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</a:t>
            </a:r>
            <a:r>
              <a:rPr lang="en-US" altLang="en-US" dirty="0"/>
              <a:t> {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}, and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). Then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*-property </a:t>
            </a:r>
            <a:r>
              <a:rPr lang="en-US" altLang="en-US" dirty="0" err="1"/>
              <a:t>iff</a:t>
            </a:r>
            <a:r>
              <a:rPr lang="en-US" altLang="en-US" dirty="0"/>
              <a:t> one of the following holds:</a:t>
            </a:r>
          </a:p>
          <a:p>
            <a:pPr marL="1219200" lvl="1" indent="-533400">
              <a:buFontTx/>
              <a:buAutoNum type="arabicPeriod"/>
            </a:pP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= </a:t>
            </a:r>
            <a:r>
              <a:rPr lang="en-US" altLang="en-US" u="sng" dirty="0"/>
              <a:t>a</a:t>
            </a:r>
            <a:r>
              <a:rPr lang="en-US" altLang="en-US" dirty="0"/>
              <a:t> and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</a:t>
            </a:r>
          </a:p>
          <a:p>
            <a:pPr marL="1219200" lvl="1" indent="-533400">
              <a:buFontTx/>
              <a:buAutoNum type="arabicPeriod"/>
            </a:pP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= </a:t>
            </a:r>
            <a:r>
              <a:rPr lang="en-US" altLang="en-US" u="sng" dirty="0"/>
              <a:t>w</a:t>
            </a:r>
            <a:r>
              <a:rPr lang="en-US" altLang="en-US" dirty="0"/>
              <a:t> and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=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</a:t>
            </a:r>
          </a:p>
          <a:p>
            <a:pPr marL="1219200" lvl="1" indent="-533400">
              <a:buFontTx/>
              <a:buAutoNum type="arabicPeriod"/>
            </a:pP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= </a:t>
            </a:r>
            <a:r>
              <a:rPr lang="en-US" altLang="en-US" u="sng" dirty="0"/>
              <a:t>r</a:t>
            </a:r>
            <a:r>
              <a:rPr lang="en-US" altLang="en-US" dirty="0"/>
              <a:t> and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E5C9E3-536C-2143-BEFD-F5DE5714A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2B325-B394-B345-8047-3EF9D415C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1F861-6CCC-6144-83B0-B8BE5A26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1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853928DB-86D5-6540-B96F-621A0A103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graphicFrame>
        <p:nvGraphicFramePr>
          <p:cNvPr id="161874" name="Group 82">
            <a:extLst>
              <a:ext uri="{FF2B5EF4-FFF2-40B4-BE49-F238E27FC236}">
                <a16:creationId xmlns:a16="http://schemas.microsoft.com/office/drawing/2014/main" id="{3B2EED83-266B-8E42-B934-69A68A4A7E2F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71708139"/>
              </p:ext>
            </p:extLst>
          </p:nvPr>
        </p:nvGraphicFramePr>
        <p:xfrm>
          <a:off x="2438400" y="1981200"/>
          <a:ext cx="7543800" cy="2971801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365034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33427329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400300783"/>
                    </a:ext>
                  </a:extLst>
                </a:gridCol>
              </a:tblGrid>
              <a:tr h="5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security 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913087"/>
                  </a:ext>
                </a:extLst>
              </a:tr>
              <a:tr h="595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Top Secret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Tamara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Personnel Files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955743"/>
                  </a:ext>
                </a:extLst>
              </a:tr>
              <a:tr h="5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Secret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Samuel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E-Mail Files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396484"/>
                  </a:ext>
                </a:extLst>
              </a:tr>
              <a:tr h="595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Confidential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Claire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Activity Logs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105527"/>
                  </a:ext>
                </a:extLst>
              </a:tr>
              <a:tr h="5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Unclassified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Ulaley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Telephone Lists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276993"/>
                  </a:ext>
                </a:extLst>
              </a:tr>
            </a:tbl>
          </a:graphicData>
        </a:graphic>
      </p:graphicFrame>
      <p:sp>
        <p:nvSpPr>
          <p:cNvPr id="161840" name="Text Box 48">
            <a:extLst>
              <a:ext uri="{FF2B5EF4-FFF2-40B4-BE49-F238E27FC236}">
                <a16:creationId xmlns:a16="http://schemas.microsoft.com/office/drawing/2014/main" id="{C6E21FE5-D7DE-754A-8916-9C86A13A3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1" y="5105400"/>
            <a:ext cx="7521575" cy="126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2250" indent="-222250"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+mn-lt"/>
              </a:rPr>
              <a:t>Tamara can read all files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+mn-lt"/>
              </a:rPr>
              <a:t>Claire cannot read Personnel or E-Mail Files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 err="1">
                <a:latin typeface="+mn-lt"/>
              </a:rPr>
              <a:t>Ulaley</a:t>
            </a:r>
            <a:r>
              <a:rPr lang="en-US" altLang="en-US" dirty="0">
                <a:latin typeface="+mn-lt"/>
              </a:rPr>
              <a:t> can only read Telephone Lists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8162DC-3E27-144D-8950-836A3C77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F1F872-B3BA-B143-B0E5-DE712C8A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5769B-1D20-E946-A595-08417BF4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5-</a:t>
            </a:r>
            <a:fld id="{B6F1F068-E6D0-D140-A45A-4E71754C832A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71874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483E8290-1738-AD4A-AB81-F15FB08BE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Rules, States Preserving ds-Property</a:t>
            </a:r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5120B39D-8C9B-D547-B637-19D8438B6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 be set of ds-property-preserving rules, state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 satisfies ds-property. Then </a:t>
            </a: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W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</a:t>
            </a:r>
            <a:r>
              <a:rPr lang="en-US" altLang="en-US" dirty="0"/>
              <a:t>), </a:t>
            </a:r>
            <a:r>
              <a:rPr lang="en-US" altLang="en-US" i="1" dirty="0"/>
              <a:t>z</a:t>
            </a:r>
            <a:r>
              <a:rPr lang="en-US" altLang="en-US" baseline="-25000" dirty="0"/>
              <a:t>0</a:t>
            </a:r>
            <a:r>
              <a:rPr lang="en-US" altLang="en-US" dirty="0"/>
              <a:t> ) satisfies ds-property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i="1" dirty="0"/>
              <a:t>v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 satisfy ds-property. Let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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</a:t>
            </a:r>
            <a:r>
              <a:rPr lang="en-US" altLang="en-US" dirty="0"/>
              <a:t> {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) }, and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). Then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ds-property </a:t>
            </a:r>
            <a:r>
              <a:rPr lang="en-US" altLang="en-US" dirty="0" err="1"/>
              <a:t>iff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471A2-4F54-6A48-B9FB-B20007863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332ED-982B-3A43-804D-059BD7EA8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9C54C-7B94-4C4A-BC22-D5E35C2E6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961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D6DD83AC-000A-DA43-9B5E-D2F917032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Combining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718437AC-53DB-404E-B21E-E7718F959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7663" indent="-347663"/>
            <a:r>
              <a:rPr lang="en-US" altLang="en-US" dirty="0"/>
              <a:t>Let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dirty="0"/>
              <a:t> be a rule and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), where </a:t>
            </a:r>
            <a:r>
              <a:rPr lang="en-US" altLang="en-US" i="1" dirty="0"/>
              <a:t>v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 and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(</a:t>
            </a:r>
            <a:r>
              <a:rPr lang="en-US" altLang="en-US" i="1" dirty="0"/>
              <a:t>b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). Then:</a:t>
            </a:r>
          </a:p>
          <a:p>
            <a:pPr marL="800100" lvl="1" indent="-349250">
              <a:buFont typeface="Times" pitchFamily="2" charset="0"/>
              <a:buAutoNum type="arabicPeriod"/>
            </a:pPr>
            <a:r>
              <a:rPr lang="en-US" altLang="en-US" dirty="0"/>
              <a:t>If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f</a:t>
            </a:r>
            <a:r>
              <a:rPr lang="en-US" altLang="en-US" dirty="0"/>
              <a:t>, and </a:t>
            </a:r>
            <a:r>
              <a:rPr lang="en-US" altLang="en-US" i="1" dirty="0"/>
              <a:t>v</a:t>
            </a:r>
            <a:r>
              <a:rPr lang="en-US" altLang="en-US" dirty="0"/>
              <a:t> satisfies the simple security condition, then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the simple security condition</a:t>
            </a:r>
          </a:p>
          <a:p>
            <a:pPr marL="800100" lvl="1" indent="-349250">
              <a:buFont typeface="Times" pitchFamily="2" charset="0"/>
              <a:buAutoNum type="arabicPeriod"/>
            </a:pPr>
            <a:r>
              <a:rPr lang="en-US" altLang="en-US" dirty="0"/>
              <a:t>If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 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f</a:t>
            </a:r>
            <a:r>
              <a:rPr lang="en-US" altLang="en-US" dirty="0"/>
              <a:t>, and </a:t>
            </a:r>
            <a:r>
              <a:rPr lang="en-US" altLang="en-US" i="1" dirty="0"/>
              <a:t>v</a:t>
            </a:r>
            <a:r>
              <a:rPr lang="en-US" altLang="en-US" dirty="0"/>
              <a:t> satisfies the *-property, then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the *-property</a:t>
            </a:r>
          </a:p>
          <a:p>
            <a:pPr marL="800100" lvl="1" indent="-349250">
              <a:buFont typeface="Times" pitchFamily="2" charset="0"/>
              <a:buAutoNum type="arabicPeriod"/>
            </a:pPr>
            <a:r>
              <a:rPr lang="en-US" altLang="en-US" dirty="0"/>
              <a:t>If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 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</a:t>
            </a:r>
            <a:r>
              <a:rPr lang="en-US" altLang="en-US" dirty="0">
                <a:sym typeface="Symbol" pitchFamily="2" charset="2"/>
              </a:rPr>
              <a:t> </a:t>
            </a:r>
            <a:r>
              <a:rPr lang="en-US" altLang="en-US" i="1" dirty="0"/>
              <a:t>m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for all 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/>
              <a:t> and </a:t>
            </a: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O</a:t>
            </a:r>
            <a:r>
              <a:rPr lang="en-US" altLang="en-US" dirty="0"/>
              <a:t>, and </a:t>
            </a:r>
            <a:r>
              <a:rPr lang="en-US" altLang="en-US" i="1" dirty="0"/>
              <a:t>v</a:t>
            </a:r>
            <a:r>
              <a:rPr lang="en-US" altLang="en-US" dirty="0"/>
              <a:t> satisfies the ds-property, then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the ds-property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48661-F9B2-CD4E-8785-F8F63B82C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E040CF-B01C-F545-A74B-FF7816FE8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D2B8A-DC4F-1646-AA08-3E4118F60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588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CB414971-7A9D-134D-9004-D53D16269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Proof</a:t>
            </a: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82D91A46-43A5-AD47-8731-D5D85B690B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347663" indent="-347663">
              <a:buFont typeface="Times" pitchFamily="2" charset="0"/>
              <a:buAutoNum type="arabicPeriod"/>
            </a:pPr>
            <a:r>
              <a:rPr lang="en-US" altLang="en-US" dirty="0"/>
              <a:t>Suppose </a:t>
            </a:r>
            <a:r>
              <a:rPr lang="en-US" altLang="en-US" i="1" dirty="0"/>
              <a:t>v</a:t>
            </a:r>
            <a:r>
              <a:rPr lang="en-US" altLang="en-US" dirty="0"/>
              <a:t> satisfies simple security property.</a:t>
            </a:r>
          </a:p>
          <a:p>
            <a:pPr marL="920750" lvl="1" indent="-400050">
              <a:buFont typeface="Times" pitchFamily="2" charset="0"/>
              <a:buAutoNum type="alphaLcParenR"/>
            </a:pP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´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 and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implies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endParaRPr lang="en-US" altLang="en-US" dirty="0"/>
          </a:p>
          <a:p>
            <a:pPr marL="920750" lvl="1" indent="-400050">
              <a:buFont typeface="Times" pitchFamily="2" charset="0"/>
              <a:buAutoNum type="alphaLcParenR"/>
            </a:pP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´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/>
              <a:t>b </a:t>
            </a:r>
            <a:r>
              <a:rPr lang="en-US" altLang="en-US" dirty="0"/>
              <a:t>and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w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implies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w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b</a:t>
            </a:r>
            <a:endParaRPr lang="en-US" altLang="en-US" dirty="0"/>
          </a:p>
          <a:p>
            <a:pPr marL="920750" lvl="1" indent="-400050">
              <a:buFont typeface="Times" pitchFamily="2" charset="0"/>
              <a:buAutoNum type="alphaLcParenR"/>
            </a:pPr>
            <a:r>
              <a:rPr lang="en-US" altLang="en-US" dirty="0"/>
              <a:t>So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</a:t>
            </a:r>
          </a:p>
          <a:p>
            <a:pPr marL="920750" lvl="1" indent="-400050">
              <a:buFont typeface="Times" pitchFamily="2" charset="0"/>
              <a:buAutoNum type="alphaLcParenR"/>
            </a:pPr>
            <a:r>
              <a:rPr lang="en-US" altLang="en-US" dirty="0"/>
              <a:t>But </a:t>
            </a:r>
            <a:r>
              <a:rPr lang="en-US" altLang="en-US" i="1" dirty="0"/>
              <a:t>f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f</a:t>
            </a:r>
          </a:p>
          <a:p>
            <a:pPr marL="920750" lvl="1" indent="-400050">
              <a:buFont typeface="Times" pitchFamily="2" charset="0"/>
              <a:buAutoNum type="alphaLcParenR"/>
            </a:pPr>
            <a:r>
              <a:rPr lang="en-US" altLang="en-US" dirty="0"/>
              <a:t>Hence </a:t>
            </a:r>
            <a:r>
              <a:rPr lang="en-US" altLang="en-US" i="1" dirty="0" err="1"/>
              <a:t>f</a:t>
            </a:r>
            <a:r>
              <a:rPr lang="en-US" altLang="en-US" dirty="0" err="1">
                <a:sym typeface="Symbol" pitchFamily="2" charset="2"/>
              </a:rPr>
              <a:t></a:t>
            </a:r>
            <a:r>
              <a:rPr lang="en-US" altLang="en-US" i="1" baseline="-25000" dirty="0" err="1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 err="1"/>
              <a:t>f</a:t>
            </a:r>
            <a:r>
              <a:rPr lang="en-US" altLang="en-US" dirty="0" err="1">
                <a:sym typeface="Symbol" pitchFamily="2" charset="2"/>
              </a:rPr>
              <a:t>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</a:t>
            </a:r>
          </a:p>
          <a:p>
            <a:pPr marL="920750" lvl="1" indent="-400050">
              <a:buFont typeface="Times" pitchFamily="2" charset="0"/>
              <a:buAutoNum type="alphaLcParenR"/>
            </a:pPr>
            <a:r>
              <a:rPr lang="en-US" altLang="en-US" dirty="0"/>
              <a:t>So </a:t>
            </a:r>
            <a:r>
              <a:rPr lang="en-US" altLang="en-US" i="1" dirty="0"/>
              <a:t>v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 satisfies simple security condition</a:t>
            </a:r>
          </a:p>
          <a:p>
            <a:pPr marL="609600" indent="-609600">
              <a:buNone/>
            </a:pPr>
            <a:r>
              <a:rPr lang="en-US" altLang="en-US" dirty="0"/>
              <a:t>2, 3 proved similarly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29E5B-8F36-764B-97AE-C3CB54EB1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0DC0E-5078-914F-B844-0A02DF8EC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B3D39-DAA4-784D-92DF-46A38A67B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47687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C9DC6A6C-AFC1-AA42-BD8E-063FCDAE6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Instantiation: Multics</a:t>
            </a:r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64FF6AAC-363F-CF4A-9040-296E886C0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11 rules affect rights: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set to request, release access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set to give, remove access to different subject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set to create, reclassify objects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set to remove objects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set to change subject security level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Set of “trusted” subjects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T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*-property not enforced; subjects trusted not to violate it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ym typeface="Symbol" pitchFamily="2" charset="2"/>
              </a:rPr>
              <a:t>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dirty="0"/>
              <a:t>) domain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determines if components of request are valid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84F38-4DBE-B247-AA88-3F74696C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E1BCE-0FE3-BC48-9030-D70364D9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8A0CC-A504-9247-8373-1ED5A4B9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493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>
            <a:extLst>
              <a:ext uri="{FF2B5EF4-FFF2-40B4-BE49-F238E27FC236}">
                <a16:creationId xmlns:a16="http://schemas.microsoft.com/office/drawing/2014/main" id="{5BC94C66-7246-DC48-87DF-006320E16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get-read</a:t>
            </a:r>
            <a:r>
              <a:rPr lang="en-US" altLang="en-US"/>
              <a:t> Rule</a:t>
            </a:r>
            <a:endParaRPr lang="en-US" altLang="en-US" i="1"/>
          </a:p>
        </p:txBody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E4F432CD-C721-084E-814A-5B34EF468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Request </a:t>
            </a:r>
            <a:r>
              <a:rPr lang="en-US" altLang="en-US" i="1" dirty="0"/>
              <a:t>r</a:t>
            </a:r>
            <a:r>
              <a:rPr lang="en-US" altLang="en-US" dirty="0"/>
              <a:t> = (</a:t>
            </a:r>
            <a:r>
              <a:rPr lang="en-US" altLang="en-US" i="1" dirty="0"/>
              <a:t>get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i="1" dirty="0"/>
              <a:t>s</a:t>
            </a:r>
            <a:r>
              <a:rPr lang="en-US" altLang="en-US" dirty="0"/>
              <a:t> gets (requests) the right to read </a:t>
            </a:r>
            <a:r>
              <a:rPr lang="en-US" altLang="en-US" i="1" dirty="0"/>
              <a:t>o</a:t>
            </a:r>
          </a:p>
          <a:p>
            <a:r>
              <a:rPr lang="en-US" altLang="en-US" dirty="0"/>
              <a:t>Rule is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):</a:t>
            </a:r>
          </a:p>
          <a:p>
            <a:pPr lvl="1">
              <a:buFontTx/>
              <a:buNone/>
            </a:pPr>
            <a:r>
              <a:rPr lang="en-US" altLang="en-US" b="1" dirty="0"/>
              <a:t>if</a:t>
            </a:r>
            <a:r>
              <a:rPr lang="en-US" altLang="en-US" dirty="0"/>
              <a:t> (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≠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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1</a:t>
            </a:r>
            <a:r>
              <a:rPr lang="en-US" altLang="en-US" dirty="0"/>
              <a:t>)) </a:t>
            </a:r>
            <a:r>
              <a:rPr lang="en-US" altLang="en-US" b="1" dirty="0"/>
              <a:t>then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u="sng" dirty="0" err="1"/>
              <a:t>i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);</a:t>
            </a:r>
          </a:p>
          <a:p>
            <a:pPr lvl="1">
              <a:buFontTx/>
              <a:buNone/>
            </a:pPr>
            <a:r>
              <a:rPr lang="en-US" altLang="en-US" b="1" dirty="0"/>
              <a:t>else if</a:t>
            </a:r>
            <a:r>
              <a:rPr lang="en-US" altLang="en-US" dirty="0"/>
              <a:t> (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s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b="1" dirty="0"/>
              <a:t>and</a:t>
            </a:r>
            <a:r>
              <a:rPr lang="en-US" altLang="en-US" dirty="0"/>
              <a:t> [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T</a:t>
            </a:r>
            <a:r>
              <a:rPr lang="en-US" altLang="en-US" dirty="0"/>
              <a:t> </a:t>
            </a:r>
            <a:r>
              <a:rPr lang="en-US" altLang="en-US" b="1" dirty="0"/>
              <a:t>or</a:t>
            </a:r>
            <a:r>
              <a:rPr lang="en-US" altLang="en-US" dirty="0"/>
              <a:t>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)] </a:t>
            </a:r>
            <a:r>
              <a:rPr lang="en-US" altLang="en-US" b="1" dirty="0"/>
              <a:t>and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])</a:t>
            </a:r>
          </a:p>
          <a:p>
            <a:pPr lvl="1">
              <a:buFontTx/>
              <a:buNone/>
            </a:pPr>
            <a:r>
              <a:rPr lang="en-US" altLang="en-US" dirty="0"/>
              <a:t>		  </a:t>
            </a:r>
            <a:r>
              <a:rPr lang="en-US" altLang="en-US" b="1" dirty="0"/>
              <a:t>then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i="1" dirty="0"/>
              <a:t>y</a:t>
            </a:r>
            <a:r>
              <a:rPr lang="en-US" altLang="en-US" dirty="0"/>
              <a:t>, (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</a:t>
            </a:r>
            <a:r>
              <a:rPr lang="en-US" altLang="en-US" dirty="0"/>
              <a:t> {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},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));</a:t>
            </a:r>
          </a:p>
          <a:p>
            <a:pPr lvl="1">
              <a:buFontTx/>
              <a:buNone/>
            </a:pPr>
            <a:r>
              <a:rPr lang="en-US" altLang="en-US" b="1" dirty="0"/>
              <a:t>else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u="sng" dirty="0"/>
              <a:t>n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);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9C9BC-0CEE-9749-829C-10AC751B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0CCF05-623C-024A-91EE-9A656F41B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CB51B-164B-7842-8D2E-241B6FD70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6029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F095D08F-447E-5E40-A1EE-E4BCF087C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Security of Rule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BDEDA21F-5AA5-CA48-8F7C-CAD46859E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get-read rule preserves the simple security condition, the *-property, and the ds-property</a:t>
            </a:r>
          </a:p>
          <a:p>
            <a:pPr marL="0" indent="0">
              <a:buNone/>
            </a:pPr>
            <a:r>
              <a:rPr lang="en-US" altLang="en-US" dirty="0"/>
              <a:t>   Proof:</a:t>
            </a:r>
          </a:p>
          <a:p>
            <a:pPr lvl="1"/>
            <a:r>
              <a:rPr lang="en-US" altLang="en-US" dirty="0"/>
              <a:t>Let </a:t>
            </a:r>
            <a:r>
              <a:rPr lang="en-US" altLang="en-US" i="1" dirty="0"/>
              <a:t>v</a:t>
            </a:r>
            <a:r>
              <a:rPr lang="en-US" altLang="en-US" dirty="0"/>
              <a:t> satisfy all conditions.   Let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). If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v</a:t>
            </a:r>
            <a:r>
              <a:rPr lang="en-US" altLang="en-US" dirty="0"/>
              <a:t>, result is trivial. So let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 = (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</a:t>
            </a:r>
            <a:r>
              <a:rPr lang="en-US" altLang="en-US" dirty="0"/>
              <a:t> { (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},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13A6A-324A-B344-B54E-17A81111B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2CFF2-A1F8-5348-A7B7-67CEAA668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7DE3B-C5BF-9543-8F2F-ED95948C3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7021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30484A10-14B8-374E-9DD2-C0C0BC4BAD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Proof</a:t>
            </a:r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B6B15648-0E21-DF46-9D84-BF02A5904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Consider the simple security condition.</a:t>
            </a:r>
          </a:p>
          <a:p>
            <a:pPr lvl="1"/>
            <a:r>
              <a:rPr lang="en-US" altLang="en-US" dirty="0"/>
              <a:t>From the choice of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either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– </a:t>
            </a:r>
            <a:r>
              <a:rPr lang="en-US" altLang="en-US" i="1" dirty="0"/>
              <a:t>b</a:t>
            </a:r>
            <a:r>
              <a:rPr lang="en-US" altLang="en-US" dirty="0"/>
              <a:t> = </a:t>
            </a:r>
            <a:r>
              <a:rPr lang="en-US" altLang="en-US" dirty="0">
                <a:sym typeface="Symbol" pitchFamily="2" charset="2"/>
              </a:rPr>
              <a:t></a:t>
            </a:r>
            <a:r>
              <a:rPr lang="en-US" altLang="en-US" dirty="0"/>
              <a:t> or { (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}</a:t>
            </a:r>
          </a:p>
          <a:p>
            <a:pPr lvl="1"/>
            <a:r>
              <a:rPr lang="en-US" altLang="en-US" dirty="0"/>
              <a:t>If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– </a:t>
            </a:r>
            <a:r>
              <a:rPr lang="en-US" altLang="en-US" i="1" dirty="0"/>
              <a:t>b</a:t>
            </a:r>
            <a:r>
              <a:rPr lang="en-US" altLang="en-US" dirty="0"/>
              <a:t> = </a:t>
            </a:r>
            <a:r>
              <a:rPr lang="en-US" altLang="en-US" dirty="0">
                <a:sym typeface="Symbol" pitchFamily="2" charset="2"/>
              </a:rPr>
              <a:t></a:t>
            </a:r>
            <a:r>
              <a:rPr lang="en-US" altLang="en-US" dirty="0"/>
              <a:t>, then { (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}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, so </a:t>
            </a:r>
            <a:r>
              <a:rPr lang="en-US" altLang="en-US" i="1" dirty="0"/>
              <a:t>v</a:t>
            </a:r>
            <a:r>
              <a:rPr lang="en-US" altLang="en-US" dirty="0"/>
              <a:t> =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proving that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the simple security condition.</a:t>
            </a:r>
          </a:p>
          <a:p>
            <a:pPr lvl="1"/>
            <a:r>
              <a:rPr lang="en-US" altLang="en-US" dirty="0"/>
              <a:t>If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– </a:t>
            </a:r>
            <a:r>
              <a:rPr lang="en-US" altLang="en-US" i="1" dirty="0"/>
              <a:t>b</a:t>
            </a:r>
            <a:r>
              <a:rPr lang="en-US" altLang="en-US" dirty="0"/>
              <a:t> = { (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}, because the </a:t>
            </a:r>
            <a:r>
              <a:rPr lang="en-US" altLang="en-US" i="1" dirty="0"/>
              <a:t>get-read</a:t>
            </a:r>
            <a:r>
              <a:rPr lang="en-US" altLang="en-US" dirty="0"/>
              <a:t> rule requires that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an earlier result says that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the simple security condition.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68285-A1A4-8141-99D7-598A648BA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971B9-111A-B145-945C-020D8837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EF098-A0E7-C143-90B6-47BC02D8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160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E7D79FBE-DB45-F648-AFF7-238E1AB9A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Proof</a:t>
            </a:r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730A162A-E818-B242-BBF4-0D7FD430F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Consider the *-property.</a:t>
            </a:r>
          </a:p>
          <a:p>
            <a:pPr lvl="1"/>
            <a:r>
              <a:rPr lang="en-US" altLang="en-US" dirty="0"/>
              <a:t>Either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T</a:t>
            </a:r>
            <a:r>
              <a:rPr lang="en-US" altLang="en-US" dirty="0"/>
              <a:t> or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from the definition of </a:t>
            </a:r>
            <a:r>
              <a:rPr lang="en-US" altLang="en-US" i="1" dirty="0"/>
              <a:t>get-read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If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T</a:t>
            </a:r>
            <a:r>
              <a:rPr lang="en-US" altLang="en-US" dirty="0"/>
              <a:t>, then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 is trusted, so *-property holds by definition of trusted and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T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If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an earlier result says that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the simple security condition.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83365-924A-214F-AC9E-C5B06B3EE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202E4-0D09-CA4F-8E35-B087E29D1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DEF1B-8DA5-6141-BFC6-502063C3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8996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>
            <a:extLst>
              <a:ext uri="{FF2B5EF4-FFF2-40B4-BE49-F238E27FC236}">
                <a16:creationId xmlns:a16="http://schemas.microsoft.com/office/drawing/2014/main" id="{082C921A-0761-B640-BEF0-C46DE1DBA5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Proof</a:t>
            </a:r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8E4E6E76-A006-EB4E-B634-BD24F45C8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Consider the discretionary security property.</a:t>
            </a:r>
          </a:p>
          <a:p>
            <a:pPr lvl="1"/>
            <a:r>
              <a:rPr lang="en-US" altLang="en-US" dirty="0"/>
              <a:t>Conditions in the </a:t>
            </a:r>
            <a:r>
              <a:rPr lang="en-US" altLang="en-US" i="1" dirty="0"/>
              <a:t>get-read</a:t>
            </a:r>
            <a:r>
              <a:rPr lang="en-US" altLang="en-US" dirty="0"/>
              <a:t> rule require </a:t>
            </a:r>
            <a:r>
              <a:rPr lang="en-US" altLang="en-US" u="sng" dirty="0"/>
              <a:t>r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</a:t>
            </a:r>
            <a:r>
              <a:rPr lang="en-US" altLang="en-US" i="1" dirty="0"/>
              <a:t> </a:t>
            </a:r>
            <a:r>
              <a:rPr lang="en-US" altLang="en-US" dirty="0"/>
              <a:t>and either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– </a:t>
            </a:r>
            <a:r>
              <a:rPr lang="en-US" altLang="en-US" i="1" dirty="0"/>
              <a:t>b</a:t>
            </a:r>
            <a:r>
              <a:rPr lang="en-US" altLang="en-US" dirty="0"/>
              <a:t> = </a:t>
            </a:r>
            <a:r>
              <a:rPr lang="en-US" altLang="en-US" dirty="0">
                <a:sym typeface="Symbol" pitchFamily="2" charset="2"/>
              </a:rPr>
              <a:t> </a:t>
            </a:r>
            <a:r>
              <a:rPr lang="en-US" altLang="en-US" dirty="0"/>
              <a:t>or { (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}</a:t>
            </a:r>
          </a:p>
          <a:p>
            <a:pPr lvl="1"/>
            <a:r>
              <a:rPr lang="en-US" altLang="en-US" dirty="0"/>
              <a:t>If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– </a:t>
            </a:r>
            <a:r>
              <a:rPr lang="en-US" altLang="en-US" i="1" dirty="0"/>
              <a:t>b</a:t>
            </a:r>
            <a:r>
              <a:rPr lang="en-US" altLang="en-US" dirty="0"/>
              <a:t> = </a:t>
            </a:r>
            <a:r>
              <a:rPr lang="en-US" altLang="en-US" dirty="0">
                <a:sym typeface="Symbol" pitchFamily="2" charset="2"/>
              </a:rPr>
              <a:t></a:t>
            </a:r>
            <a:r>
              <a:rPr lang="en-US" altLang="en-US" dirty="0"/>
              <a:t>, then { (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}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, so </a:t>
            </a:r>
            <a:r>
              <a:rPr lang="en-US" altLang="en-US" i="1" dirty="0"/>
              <a:t>v</a:t>
            </a:r>
            <a:r>
              <a:rPr lang="en-US" altLang="en-US" dirty="0"/>
              <a:t> =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proving that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the simple security condition.</a:t>
            </a:r>
          </a:p>
          <a:p>
            <a:pPr lvl="1"/>
            <a:r>
              <a:rPr lang="en-US" altLang="en-US" dirty="0"/>
              <a:t>If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– </a:t>
            </a:r>
            <a:r>
              <a:rPr lang="en-US" altLang="en-US" i="1" dirty="0"/>
              <a:t>b</a:t>
            </a:r>
            <a:r>
              <a:rPr lang="en-US" altLang="en-US" dirty="0"/>
              <a:t> = { (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}, then { (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} </a:t>
            </a:r>
            <a:r>
              <a:rPr lang="en-US" altLang="en-US" dirty="0">
                <a:sym typeface="Symbol" pitchFamily="2" charset="2"/>
              </a:rPr>
              <a:t> </a:t>
            </a:r>
            <a:r>
              <a:rPr lang="en-US" altLang="en-US" i="1" dirty="0"/>
              <a:t>b</a:t>
            </a:r>
            <a:r>
              <a:rPr lang="en-US" altLang="en-US" dirty="0"/>
              <a:t>, an earlier result says that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satisfies the ds-property.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E4D9E-531C-A847-BD9E-4EF55E3D5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41576-8DB3-AE45-85FA-4F500A10B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AD039-7A98-FC42-8E1B-354994A8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036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98CA0481-1BA6-DD4E-8D19-F9BFF3FC4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give-read</a:t>
            </a:r>
            <a:r>
              <a:rPr lang="en-US" altLang="en-US"/>
              <a:t> Rule</a:t>
            </a:r>
            <a:endParaRPr lang="en-US" altLang="en-US" i="1"/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5EC2EEE0-4511-A14D-87D9-D4E0A52EA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Request </a:t>
            </a:r>
            <a:r>
              <a:rPr lang="en-US" altLang="en-US" i="1" dirty="0"/>
              <a:t>r</a:t>
            </a:r>
            <a:r>
              <a:rPr lang="en-US" altLang="en-US" dirty="0"/>
              <a:t> = (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give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 gives (request to give)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 the (discretionary) right to read </a:t>
            </a:r>
            <a:r>
              <a:rPr lang="en-US" altLang="en-US" i="1" dirty="0"/>
              <a:t>o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Rule: can be done if giver can alter parent of object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If object or parent is root of hierarchy, special authorization required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Useful definitions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root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): root object of hierarchy </a:t>
            </a:r>
            <a:r>
              <a:rPr lang="en-US" altLang="en-US" i="1" dirty="0"/>
              <a:t>h</a:t>
            </a:r>
            <a:r>
              <a:rPr lang="en-US" altLang="en-US" dirty="0"/>
              <a:t> containing </a:t>
            </a:r>
            <a:r>
              <a:rPr lang="en-US" altLang="en-US" i="1" dirty="0"/>
              <a:t>o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parent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): parent of </a:t>
            </a:r>
            <a:r>
              <a:rPr lang="en-US" altLang="en-US" i="1" dirty="0"/>
              <a:t>o</a:t>
            </a:r>
            <a:r>
              <a:rPr lang="en-US" altLang="en-US" dirty="0"/>
              <a:t> in </a:t>
            </a:r>
            <a:r>
              <a:rPr lang="en-US" altLang="en-US" i="1" dirty="0"/>
              <a:t>h</a:t>
            </a:r>
            <a:r>
              <a:rPr lang="en-US" altLang="en-US" dirty="0"/>
              <a:t> (so </a:t>
            </a:r>
            <a:r>
              <a:rPr lang="en-US" altLang="en-US" i="1" dirty="0"/>
              <a:t>o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parent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)))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canallow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): </a:t>
            </a:r>
            <a:r>
              <a:rPr lang="en-US" altLang="en-US" i="1" dirty="0"/>
              <a:t>s</a:t>
            </a:r>
            <a:r>
              <a:rPr lang="en-US" altLang="en-US" dirty="0"/>
              <a:t> specially authorized to grant access when object or parent of object is root of hierarchy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m</a:t>
            </a:r>
            <a:r>
              <a:rPr lang="en-US" altLang="en-US" dirty="0" err="1">
                <a:sym typeface="Symbol" pitchFamily="2" charset="2"/>
              </a:rPr>
              <a:t></a:t>
            </a:r>
            <a:r>
              <a:rPr lang="en-US" altLang="en-US" i="1" dirty="0" err="1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</a:t>
            </a:r>
            <a:r>
              <a:rPr lang="en-US" altLang="en-US" dirty="0">
                <a:sym typeface="Symbol" pitchFamily="2" charset="2"/>
              </a:rPr>
              <a:t></a:t>
            </a:r>
            <a:r>
              <a:rPr lang="en-US" altLang="en-US" u="sng" dirty="0"/>
              <a:t>r</a:t>
            </a:r>
            <a:r>
              <a:rPr lang="en-US" altLang="en-US" dirty="0"/>
              <a:t>: access control matrix </a:t>
            </a:r>
            <a:r>
              <a:rPr lang="en-US" altLang="en-US" i="1" dirty="0"/>
              <a:t>m</a:t>
            </a:r>
            <a:r>
              <a:rPr lang="en-US" altLang="en-US" dirty="0"/>
              <a:t> with </a:t>
            </a:r>
            <a:r>
              <a:rPr lang="en-US" altLang="en-US" u="sng" dirty="0"/>
              <a:t>r</a:t>
            </a:r>
            <a:r>
              <a:rPr lang="en-US" altLang="en-US" i="1" dirty="0"/>
              <a:t> </a:t>
            </a:r>
            <a:r>
              <a:rPr lang="en-US" altLang="en-US" dirty="0"/>
              <a:t>added to </a:t>
            </a:r>
            <a:r>
              <a:rPr lang="en-US" altLang="en-US" i="1" dirty="0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026EC-ACB4-0442-8777-C89D920A2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738B7-283A-8C44-98CB-8E43D500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3F07A-8656-154E-A9FB-5C13E4EA5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72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6754ACD4-0A2E-1E4E-9956-0AD13F8E4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Information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608FE735-B3E7-BD4E-BF1D-44ADE955F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Information flows </a:t>
            </a:r>
            <a:r>
              <a:rPr lang="en-US" altLang="en-US" i="1" dirty="0"/>
              <a:t>up</a:t>
            </a:r>
            <a:r>
              <a:rPr lang="en-US" altLang="en-US" dirty="0"/>
              <a:t>, not </a:t>
            </a:r>
            <a:r>
              <a:rPr lang="en-US" altLang="en-US" i="1" dirty="0"/>
              <a:t>down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“Reads up” disallowed, “reads down” allowed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Simple Security Condition (Step 1)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Subject </a:t>
            </a:r>
            <a:r>
              <a:rPr lang="en-US" altLang="en-US" i="1" dirty="0"/>
              <a:t>s</a:t>
            </a:r>
            <a:r>
              <a:rPr lang="en-US" altLang="en-US" dirty="0"/>
              <a:t> can read object </a:t>
            </a: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 err="1"/>
              <a:t>iff</a:t>
            </a:r>
            <a:r>
              <a:rPr lang="en-US" altLang="en-US" dirty="0"/>
              <a:t>,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≤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and </a:t>
            </a:r>
            <a:r>
              <a:rPr lang="en-US" altLang="en-US" i="1" dirty="0"/>
              <a:t>s</a:t>
            </a:r>
            <a:r>
              <a:rPr lang="en-US" altLang="en-US" dirty="0"/>
              <a:t> has permission to read </a:t>
            </a:r>
            <a:r>
              <a:rPr lang="en-US" altLang="en-US" i="1" dirty="0"/>
              <a:t>o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Note: combines mandatory control (relationship of security levels) and discretionary control (the required permission)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Sometimes called “no reads up” rule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8E466E-AF2F-FA43-922C-2B7B6B8A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2B562F-F664-7245-82ED-E74B1D34D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A8D182-D2D2-C243-838E-90FB7C637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4786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3DABB8AF-29EA-8F4C-A82F-AE450C02EA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give-read</a:t>
            </a:r>
            <a:r>
              <a:rPr lang="en-US" altLang="en-US"/>
              <a:t> Rule</a:t>
            </a:r>
            <a:endParaRPr lang="en-US" altLang="en-US" i="1"/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F10222A1-3D60-D544-8569-480BCD3BE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Rule is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6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b="1" dirty="0"/>
              <a:t>if</a:t>
            </a:r>
            <a:r>
              <a:rPr lang="en-US" altLang="en-US" dirty="0"/>
              <a:t> (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≠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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6</a:t>
            </a:r>
            <a:r>
              <a:rPr lang="en-US" altLang="en-US" dirty="0"/>
              <a:t>)) </a:t>
            </a:r>
            <a:r>
              <a:rPr lang="en-US" altLang="en-US" b="1" dirty="0"/>
              <a:t>then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6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u="sng" dirty="0" err="1"/>
              <a:t>i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b="1" dirty="0"/>
              <a:t>else</a:t>
            </a:r>
            <a:r>
              <a:rPr lang="en-US" altLang="en-US" dirty="0"/>
              <a:t> </a:t>
            </a:r>
            <a:r>
              <a:rPr lang="en-US" altLang="en-US" b="1" dirty="0"/>
              <a:t>if</a:t>
            </a:r>
            <a:r>
              <a:rPr lang="en-US" altLang="en-US" dirty="0"/>
              <a:t> ([</a:t>
            </a:r>
            <a:r>
              <a:rPr lang="en-US" altLang="en-US" i="1" dirty="0"/>
              <a:t>o </a:t>
            </a:r>
            <a:r>
              <a:rPr lang="en-US" altLang="en-US" dirty="0">
                <a:latin typeface="Times New Roman" panose="02020603050405020304" pitchFamily="18" charset="0"/>
              </a:rPr>
              <a:t>≠</a:t>
            </a:r>
            <a:r>
              <a:rPr lang="en-US" altLang="en-US" dirty="0"/>
              <a:t> </a:t>
            </a:r>
            <a:r>
              <a:rPr lang="en-US" altLang="en-US" i="1" dirty="0"/>
              <a:t>root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b="1" dirty="0"/>
              <a:t>and</a:t>
            </a:r>
            <a:r>
              <a:rPr lang="en-US" altLang="en-US" dirty="0"/>
              <a:t> </a:t>
            </a:r>
            <a:r>
              <a:rPr lang="en-US" altLang="en-US" i="1" dirty="0"/>
              <a:t>parent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dirty="0">
                <a:latin typeface="Times New Roman" panose="02020603050405020304" pitchFamily="18" charset="0"/>
              </a:rPr>
              <a:t>≠ </a:t>
            </a:r>
            <a:r>
              <a:rPr lang="en-US" altLang="en-US" i="1" dirty="0"/>
              <a:t>root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b="1" dirty="0"/>
              <a:t>and</a:t>
            </a:r>
            <a:r>
              <a:rPr lang="en-US" altLang="en-US" dirty="0"/>
              <a:t> </a:t>
            </a:r>
            <a:r>
              <a:rPr lang="en-US" altLang="en-US" i="1" dirty="0"/>
              <a:t>parent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:</a:t>
            </a:r>
            <a:r>
              <a:rPr lang="en-US" altLang="en-US" u="sng" dirty="0"/>
              <a:t>w</a:t>
            </a:r>
            <a:r>
              <a:rPr lang="en-US" altLang="en-US" dirty="0"/>
              <a:t>)] </a:t>
            </a:r>
            <a:r>
              <a:rPr lang="en-US" altLang="en-US" b="1" dirty="0"/>
              <a:t>or</a:t>
            </a:r>
            <a:endParaRPr lang="en-US" altLang="en-US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	[</a:t>
            </a:r>
            <a:r>
              <a:rPr lang="en-US" altLang="en-US" i="1" dirty="0"/>
              <a:t>parent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= </a:t>
            </a:r>
            <a:r>
              <a:rPr lang="en-US" altLang="en-US" i="1" dirty="0"/>
              <a:t>root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b="1" dirty="0"/>
              <a:t>and</a:t>
            </a:r>
            <a:r>
              <a:rPr lang="en-US" altLang="en-US" dirty="0"/>
              <a:t> </a:t>
            </a:r>
            <a:r>
              <a:rPr lang="en-US" altLang="en-US" i="1" dirty="0" err="1"/>
              <a:t>canallow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] </a:t>
            </a:r>
            <a:r>
              <a:rPr lang="en-US" altLang="en-US" b="1" dirty="0"/>
              <a:t>or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b="1" dirty="0"/>
              <a:t>   </a:t>
            </a:r>
            <a:r>
              <a:rPr lang="en-US" altLang="en-US" dirty="0"/>
              <a:t>[</a:t>
            </a:r>
            <a:r>
              <a:rPr lang="en-US" altLang="en-US" i="1" dirty="0"/>
              <a:t>o</a:t>
            </a:r>
            <a:r>
              <a:rPr lang="en-US" altLang="en-US" dirty="0"/>
              <a:t> = </a:t>
            </a:r>
            <a:r>
              <a:rPr lang="en-US" altLang="en-US" i="1" dirty="0"/>
              <a:t>root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and </a:t>
            </a:r>
            <a:r>
              <a:rPr lang="en-US" altLang="en-US" i="1" dirty="0" err="1"/>
              <a:t>canallow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])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		  </a:t>
            </a:r>
            <a:r>
              <a:rPr lang="en-US" altLang="en-US" b="1" dirty="0"/>
              <a:t>then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6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i="1" dirty="0"/>
              <a:t>y</a:t>
            </a:r>
            <a:r>
              <a:rPr lang="en-US" altLang="en-US" dirty="0"/>
              <a:t>, (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 err="1"/>
              <a:t>m</a:t>
            </a:r>
            <a:r>
              <a:rPr lang="en-US" altLang="en-US" dirty="0" err="1">
                <a:sym typeface="Symbol" pitchFamily="2" charset="2"/>
              </a:rPr>
              <a:t></a:t>
            </a:r>
            <a:r>
              <a:rPr lang="en-US" altLang="en-US" i="1" dirty="0" err="1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</a:t>
            </a:r>
            <a:r>
              <a:rPr lang="en-US" altLang="en-US" dirty="0">
                <a:sym typeface="Symbol" pitchFamily="2" charset="2"/>
              </a:rPr>
              <a:t> </a:t>
            </a:r>
            <a:r>
              <a:rPr lang="en-US" altLang="en-US" u="sng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b="1" dirty="0"/>
              <a:t>else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u="sng" dirty="0"/>
              <a:t>n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);</a:t>
            </a:r>
          </a:p>
          <a:p>
            <a:endParaRPr lang="en-US" alt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891321-03FE-294C-913D-E4A3432C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43C35-2170-8448-B43A-AB44DEA0C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FA1C6-0B27-7F47-B786-054BA7911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743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B8A021B1-4AE5-EB44-A75B-149FADBB7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Security of Rule</a:t>
            </a:r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277E8FCE-A1AA-0247-BF94-4EE619C5F4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i="1" dirty="0"/>
              <a:t>give-read</a:t>
            </a:r>
            <a:r>
              <a:rPr lang="en-US" altLang="en-US" dirty="0"/>
              <a:t> rule preserves the simple security condition, the *-property, and the ds-property</a:t>
            </a:r>
          </a:p>
          <a:p>
            <a:pPr lvl="1"/>
            <a:r>
              <a:rPr lang="en-US" altLang="en-US" dirty="0"/>
              <a:t>Proof: Let </a:t>
            </a:r>
            <a:r>
              <a:rPr lang="en-US" altLang="en-US" i="1" dirty="0"/>
              <a:t>v</a:t>
            </a:r>
            <a:r>
              <a:rPr lang="en-US" altLang="en-US" dirty="0"/>
              <a:t> satisfy all conditions. Let </a:t>
            </a:r>
            <a:r>
              <a:rPr lang="en-US" altLang="en-US" dirty="0">
                <a:sym typeface="Symbol" pitchFamily="2" charset="2"/>
              </a:rPr>
              <a:t>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) = (</a:t>
            </a:r>
            <a:r>
              <a:rPr lang="en-US" altLang="en-US" i="1" dirty="0"/>
              <a:t>d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). If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v</a:t>
            </a:r>
            <a:r>
              <a:rPr lang="en-US" altLang="en-US" dirty="0"/>
              <a:t>, result is trivial. So let </a:t>
            </a:r>
            <a:r>
              <a:rPr lang="en-US" altLang="en-US" i="1" dirty="0"/>
              <a:t>v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i="1" dirty="0"/>
              <a:t> </a:t>
            </a:r>
            <a:r>
              <a:rPr lang="en-US" altLang="en-US" dirty="0"/>
              <a:t>= (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</a:t>
            </a:r>
            <a:r>
              <a:rPr lang="en-US" altLang="en-US" dirty="0">
                <a:sym typeface="Symbol" pitchFamily="2" charset="2"/>
              </a:rPr>
              <a:t></a:t>
            </a:r>
            <a:r>
              <a:rPr lang="en-US" altLang="en-US" u="sng" dirty="0"/>
              <a:t>r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h</a:t>
            </a:r>
            <a:r>
              <a:rPr lang="en-US" altLang="en-US" dirty="0"/>
              <a:t>). So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b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 = </a:t>
            </a:r>
            <a:r>
              <a:rPr lang="en-US" altLang="en-US" i="1" dirty="0"/>
              <a:t>m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 for all 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S</a:t>
            </a:r>
            <a:r>
              <a:rPr lang="en-US" altLang="en-US" dirty="0"/>
              <a:t> and </a:t>
            </a:r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 </a:t>
            </a:r>
            <a:r>
              <a:rPr lang="en-US" altLang="en-US" i="1" dirty="0"/>
              <a:t>O</a:t>
            </a:r>
            <a:r>
              <a:rPr lang="en-US" altLang="en-US" dirty="0"/>
              <a:t> such that 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≠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/>
              <a:t> and </a:t>
            </a:r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≠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/>
              <a:t>, and </a:t>
            </a:r>
            <a:r>
              <a:rPr lang="en-US" altLang="en-US" i="1" dirty="0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]. Then by earlier result, </a:t>
            </a:r>
            <a:r>
              <a:rPr lang="en-US" altLang="en-US" i="1" dirty="0"/>
              <a:t>v</a:t>
            </a:r>
            <a:r>
              <a:rPr lang="en-US" altLang="en-US" i="1" dirty="0">
                <a:sym typeface="Symbol" pitchFamily="2" charset="2"/>
              </a:rPr>
              <a:t></a:t>
            </a:r>
            <a:r>
              <a:rPr lang="en-US" altLang="en-US" dirty="0"/>
              <a:t> satisfies the simple security condition, the *-property, and the ds-property.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D731E-5D97-874D-B9B3-99CF71F08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26580-1DB1-8B4C-921E-5F17B4801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E141F-7444-0B4B-AA04-888D69A88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3029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id="{77006020-BBB3-6149-93B8-1EA7A1C53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Principle of Tranquility</a:t>
            </a: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171AF9BA-5272-FC40-B3F2-54655620C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Raising object’s security level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Information once available to some subjects is no longer available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Usually assume information has already been accessed, so this does nothing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Lowering object’s security level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i="1" dirty="0"/>
              <a:t>declassification problem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Essentially, a “write down” violating *-property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Solution: define set of trusted subjects that </a:t>
            </a:r>
            <a:r>
              <a:rPr lang="en-US" altLang="en-US" i="1" dirty="0"/>
              <a:t>sanitize</a:t>
            </a:r>
            <a:r>
              <a:rPr lang="en-US" altLang="en-US" dirty="0"/>
              <a:t> or remove sensitive information before security level lowered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E14BE-11F2-B847-A44E-6E0261666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BE565B-294D-E445-864C-80EBFF3E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41F1D-FDF8-EF4E-AD6A-1E9BCA4A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68692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>
            <a:extLst>
              <a:ext uri="{FF2B5EF4-FFF2-40B4-BE49-F238E27FC236}">
                <a16:creationId xmlns:a16="http://schemas.microsoft.com/office/drawing/2014/main" id="{59F40857-29FF-F444-ACCB-5B8E9941E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Tranquility</a:t>
            </a:r>
          </a:p>
        </p:txBody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0BB00B0F-FF4C-6948-A0FF-F5E564EEC8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Strong Tranquility</a:t>
            </a:r>
          </a:p>
          <a:p>
            <a:pPr lvl="1"/>
            <a:r>
              <a:rPr lang="en-US" altLang="en-US"/>
              <a:t>The clearances of subjects, and the classifications of objects, do not change during the lifetime of the system</a:t>
            </a:r>
          </a:p>
          <a:p>
            <a:r>
              <a:rPr lang="en-US" altLang="en-US"/>
              <a:t>Weak Tranquility</a:t>
            </a:r>
          </a:p>
          <a:p>
            <a:pPr lvl="1"/>
            <a:r>
              <a:rPr lang="en-US" altLang="en-US"/>
              <a:t>The clearances of subjects, and the classifications of objects, do not change in a way that violates the simple security condition or the *-property during the lifetime of the system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C3BB4-EF3D-2D4C-92AE-E4392837A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92DEF3-7A8A-4748-A576-E81B161CF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52FA8-4CB6-9C45-8500-B6987F972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33483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89CF825-BFF0-6444-B51F-034AFB660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Trusted Solaris</a:t>
            </a:r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57A83686-3CE0-F949-9A17-D8C014A85D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Security administrator can provide specific authorization for a user to change the MAC label of a file</a:t>
            </a:r>
          </a:p>
          <a:p>
            <a:pPr lvl="1"/>
            <a:r>
              <a:rPr lang="en-US" altLang="en-US" dirty="0"/>
              <a:t>“downgrade file label” authorization</a:t>
            </a:r>
          </a:p>
          <a:p>
            <a:pPr lvl="1"/>
            <a:r>
              <a:rPr lang="en-US" altLang="en-US" dirty="0"/>
              <a:t>“upgrade file label” authorization</a:t>
            </a:r>
          </a:p>
          <a:p>
            <a:r>
              <a:rPr lang="en-US" altLang="en-US" dirty="0"/>
              <a:t>User requires additional authorization if not the owner of the file</a:t>
            </a:r>
          </a:p>
          <a:p>
            <a:pPr lvl="1"/>
            <a:r>
              <a:rPr lang="en-US" altLang="en-US" dirty="0"/>
              <a:t>“act as file owner” authorization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2B2CD-1DD8-814F-B7BA-10A6BC0C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06C81-7FD1-9445-9515-6A1A02AEF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C339C-D2F0-C642-8E96-60EC9AFE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3835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CB51D-6615-FE43-B6BE-581A3118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Declassification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3E2C2-E709-D94C-8D15-A68C5085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Principle of Semantic Consistency</a:t>
            </a:r>
          </a:p>
          <a:p>
            <a:pPr lvl="1"/>
            <a:r>
              <a:rPr lang="en-US" dirty="0"/>
              <a:t>As long as semantics of components that do not do declassification do not change, the components can be altered without affecting security</a:t>
            </a:r>
          </a:p>
          <a:p>
            <a:r>
              <a:rPr lang="en-US" dirty="0"/>
              <a:t>Principle of Occlusion</a:t>
            </a:r>
          </a:p>
          <a:p>
            <a:pPr lvl="1"/>
            <a:r>
              <a:rPr lang="en-US" dirty="0"/>
              <a:t>A declassification operation cannot conceal an </a:t>
            </a:r>
            <a:r>
              <a:rPr lang="en-US" i="1" dirty="0"/>
              <a:t>improper</a:t>
            </a:r>
            <a:r>
              <a:rPr lang="en-US" dirty="0"/>
              <a:t> declassification</a:t>
            </a:r>
          </a:p>
          <a:p>
            <a:r>
              <a:rPr lang="en-US" dirty="0"/>
              <a:t>Principle of Conservativity</a:t>
            </a:r>
          </a:p>
          <a:p>
            <a:pPr lvl="1"/>
            <a:r>
              <a:rPr lang="en-US" dirty="0"/>
              <a:t>Absent any declassification, the system is secure</a:t>
            </a:r>
          </a:p>
          <a:p>
            <a:r>
              <a:rPr lang="en-US" dirty="0"/>
              <a:t>Principle of Monotonicity of Release</a:t>
            </a:r>
          </a:p>
          <a:p>
            <a:pPr lvl="1"/>
            <a:r>
              <a:rPr lang="en-US" dirty="0"/>
              <a:t>When declassification is performed in an authorized manner by authorized subjects, the system remains secure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99EF1-6E4E-6349-8C35-2A861420B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56165-1A05-754F-851F-68A9C97F8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DFF9F-DC59-2A4B-B3A3-F4E233CDC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12367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3B5AE9A9-BD70-6A41-84FF-EED98D1DA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Controversy</a:t>
            </a:r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DEACB594-97A6-AF49-B4B0-C2AEC0278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McLean: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“value of the BST is much overrated since there is a great deal more to security than it captures. Further, what is captured by the BST is so trivial that it is hard to imagine a realistic security model for which it does not hold.”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Basis: given assumptions known to be non-secure, BST can prove a non-secure system to be secure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D816AC-DE16-FE4D-A01C-8E4EB196B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6AE236-2D53-7049-B970-92C8198A6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7A92D-877E-334A-8A53-F5E093604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5101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B2C81AEF-F732-5F4C-B104-25A2404CDA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†-Property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C1DCC573-E268-4C48-B4FB-D90ABC421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State (</a:t>
            </a:r>
            <a:r>
              <a:rPr lang="en-US" altLang="en-US" sz="2400" i="1"/>
              <a:t>b</a:t>
            </a:r>
            <a:r>
              <a:rPr lang="en-US" altLang="en-US" sz="2400"/>
              <a:t>, </a:t>
            </a:r>
            <a:r>
              <a:rPr lang="en-US" altLang="en-US" sz="2400" i="1"/>
              <a:t>m</a:t>
            </a:r>
            <a:r>
              <a:rPr lang="en-US" altLang="en-US" sz="2400"/>
              <a:t>, </a:t>
            </a:r>
            <a:r>
              <a:rPr lang="en-US" altLang="en-US" sz="2400" i="1"/>
              <a:t>f</a:t>
            </a:r>
            <a:r>
              <a:rPr lang="en-US" altLang="en-US" sz="2400"/>
              <a:t>, </a:t>
            </a:r>
            <a:r>
              <a:rPr lang="en-US" altLang="en-US" sz="2400" i="1"/>
              <a:t>h</a:t>
            </a:r>
            <a:r>
              <a:rPr lang="en-US" altLang="en-US" sz="2400"/>
              <a:t>) satisfies the †-property iff for each </a:t>
            </a:r>
            <a:r>
              <a:rPr lang="en-US" altLang="en-US" sz="2400" i="1"/>
              <a:t>s</a:t>
            </a:r>
            <a:r>
              <a:rPr lang="en-US" altLang="en-US" sz="2400"/>
              <a:t> </a:t>
            </a:r>
            <a:r>
              <a:rPr lang="en-US" altLang="en-US">
                <a:sym typeface="Symbol" pitchFamily="2" charset="2"/>
              </a:rPr>
              <a:t> </a:t>
            </a:r>
            <a:r>
              <a:rPr lang="en-US" altLang="en-US" sz="2400" i="1"/>
              <a:t>S </a:t>
            </a:r>
            <a:r>
              <a:rPr lang="en-US" altLang="en-US" sz="2400"/>
              <a:t>the following hold:</a:t>
            </a:r>
          </a:p>
          <a:p>
            <a:pPr lvl="1">
              <a:lnSpc>
                <a:spcPct val="90000"/>
              </a:lnSpc>
              <a:buFont typeface="Times" pitchFamily="2" charset="0"/>
              <a:buAutoNum type="arabicPeriod"/>
            </a:pPr>
            <a:r>
              <a:rPr lang="en-US" altLang="en-US" sz="2000"/>
              <a:t> 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a</a:t>
            </a:r>
            <a:r>
              <a:rPr lang="en-US" altLang="en-US" sz="2000"/>
              <a:t>) </a:t>
            </a:r>
            <a:r>
              <a:rPr lang="en-US" altLang="en-US" sz="2000">
                <a:latin typeface="Times New Roman" panose="02020603050405020304" pitchFamily="18" charset="0"/>
              </a:rPr>
              <a:t>≠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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</a:t>
            </a:r>
            <a:r>
              <a:rPr lang="en-US" altLang="en-US" sz="2000"/>
              <a:t> [</a:t>
            </a:r>
            <a:r>
              <a:rPr lang="en-US" altLang="en-US" sz="2000">
                <a:sym typeface="Symbol" pitchFamily="2" charset="2"/>
              </a:rPr>
              <a:t></a:t>
            </a:r>
            <a:r>
              <a:rPr lang="en-US" altLang="en-US" sz="2000" i="1"/>
              <a:t>o</a:t>
            </a:r>
            <a:r>
              <a:rPr lang="en-US" altLang="en-US" sz="2000"/>
              <a:t> </a:t>
            </a:r>
            <a:r>
              <a:rPr lang="en-US" altLang="en-US">
                <a:sym typeface="Symbol" pitchFamily="2" charset="2"/>
              </a:rPr>
              <a:t> 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a</a:t>
            </a:r>
            <a:r>
              <a:rPr lang="en-US" altLang="en-US" sz="2000"/>
              <a:t>) [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c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) </a:t>
            </a:r>
            <a:r>
              <a:rPr lang="en-US" altLang="en-US" sz="2000" i="1"/>
              <a:t>dom</a:t>
            </a:r>
            <a:r>
              <a:rPr lang="en-US" altLang="en-US" sz="2000"/>
              <a:t>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o</a:t>
            </a:r>
            <a:r>
              <a:rPr lang="en-US" altLang="en-US" sz="2000"/>
              <a:t>(</a:t>
            </a:r>
            <a:r>
              <a:rPr lang="en-US" altLang="en-US" sz="2000" i="1"/>
              <a:t>o</a:t>
            </a:r>
            <a:r>
              <a:rPr lang="en-US" altLang="en-US" sz="2000"/>
              <a:t>) ] ]</a:t>
            </a:r>
          </a:p>
          <a:p>
            <a:pPr lvl="1">
              <a:lnSpc>
                <a:spcPct val="90000"/>
              </a:lnSpc>
              <a:buFont typeface="Times" pitchFamily="2" charset="0"/>
              <a:buAutoNum type="arabicPeriod"/>
            </a:pPr>
            <a:r>
              <a:rPr lang="en-US" altLang="en-US" sz="2000"/>
              <a:t> 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w</a:t>
            </a:r>
            <a:r>
              <a:rPr lang="en-US" altLang="en-US" sz="2000"/>
              <a:t>) </a:t>
            </a:r>
            <a:r>
              <a:rPr lang="en-US" altLang="en-US" sz="2000">
                <a:latin typeface="Times New Roman" panose="02020603050405020304" pitchFamily="18" charset="0"/>
              </a:rPr>
              <a:t>≠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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</a:t>
            </a:r>
            <a:r>
              <a:rPr lang="en-US" altLang="en-US" sz="2000"/>
              <a:t> [</a:t>
            </a:r>
            <a:r>
              <a:rPr lang="en-US" altLang="en-US" sz="2000">
                <a:sym typeface="Symbol" pitchFamily="2" charset="2"/>
              </a:rPr>
              <a:t></a:t>
            </a:r>
            <a:r>
              <a:rPr lang="en-US" altLang="en-US" sz="2000" i="1"/>
              <a:t>o</a:t>
            </a:r>
            <a:r>
              <a:rPr lang="en-US" altLang="en-US" sz="2000"/>
              <a:t> </a:t>
            </a:r>
            <a:r>
              <a:rPr lang="en-US" altLang="en-US">
                <a:sym typeface="Symbol" pitchFamily="2" charset="2"/>
              </a:rPr>
              <a:t> 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w</a:t>
            </a:r>
            <a:r>
              <a:rPr lang="en-US" altLang="en-US" sz="2000"/>
              <a:t>) [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o</a:t>
            </a:r>
            <a:r>
              <a:rPr lang="en-US" altLang="en-US" sz="2000"/>
              <a:t>(</a:t>
            </a:r>
            <a:r>
              <a:rPr lang="en-US" altLang="en-US" sz="2000" i="1"/>
              <a:t>o</a:t>
            </a:r>
            <a:r>
              <a:rPr lang="en-US" altLang="en-US" sz="2000"/>
              <a:t>) </a:t>
            </a:r>
            <a:r>
              <a:rPr lang="en-US" altLang="en-US" sz="2000" i="1"/>
              <a:t>=</a:t>
            </a:r>
            <a:r>
              <a:rPr lang="en-US" altLang="en-US" sz="2000"/>
              <a:t>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c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) ] ]</a:t>
            </a:r>
          </a:p>
          <a:p>
            <a:pPr lvl="1">
              <a:lnSpc>
                <a:spcPct val="90000"/>
              </a:lnSpc>
              <a:buFont typeface="Times" pitchFamily="2" charset="0"/>
              <a:buAutoNum type="arabicPeriod"/>
            </a:pPr>
            <a:r>
              <a:rPr lang="en-US" altLang="en-US" sz="2000"/>
              <a:t> 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r</a:t>
            </a:r>
            <a:r>
              <a:rPr lang="en-US" altLang="en-US" sz="2000"/>
              <a:t>) </a:t>
            </a:r>
            <a:r>
              <a:rPr lang="en-US" altLang="en-US" sz="2000">
                <a:latin typeface="Times New Roman" panose="02020603050405020304" pitchFamily="18" charset="0"/>
              </a:rPr>
              <a:t>≠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</a:t>
            </a:r>
            <a:r>
              <a:rPr lang="en-US" altLang="en-US" sz="2000"/>
              <a:t> </a:t>
            </a:r>
            <a:r>
              <a:rPr lang="en-US" altLang="en-US" sz="2000">
                <a:sym typeface="Symbol" pitchFamily="2" charset="2"/>
              </a:rPr>
              <a:t></a:t>
            </a:r>
            <a:r>
              <a:rPr lang="en-US" altLang="en-US" sz="2000"/>
              <a:t> [</a:t>
            </a:r>
            <a:r>
              <a:rPr lang="en-US" altLang="en-US" sz="2000">
                <a:sym typeface="Symbol" pitchFamily="2" charset="2"/>
              </a:rPr>
              <a:t></a:t>
            </a:r>
            <a:r>
              <a:rPr lang="en-US" altLang="en-US" sz="2000" i="1"/>
              <a:t>o</a:t>
            </a:r>
            <a:r>
              <a:rPr lang="en-US" altLang="en-US" sz="2000"/>
              <a:t> </a:t>
            </a:r>
            <a:r>
              <a:rPr lang="en-US" altLang="en-US">
                <a:sym typeface="Symbol" pitchFamily="2" charset="2"/>
              </a:rPr>
              <a:t> </a:t>
            </a:r>
            <a:r>
              <a:rPr lang="en-US" altLang="en-US" sz="2000" i="1"/>
              <a:t>b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: </a:t>
            </a:r>
            <a:r>
              <a:rPr lang="en-US" altLang="en-US" sz="2000" u="sng"/>
              <a:t>r</a:t>
            </a:r>
            <a:r>
              <a:rPr lang="en-US" altLang="en-US" sz="2000"/>
              <a:t>) [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c</a:t>
            </a:r>
            <a:r>
              <a:rPr lang="en-US" altLang="en-US" sz="2000"/>
              <a:t>(</a:t>
            </a:r>
            <a:r>
              <a:rPr lang="en-US" altLang="en-US" sz="2000" i="1"/>
              <a:t>s</a:t>
            </a:r>
            <a:r>
              <a:rPr lang="en-US" altLang="en-US" sz="2000"/>
              <a:t>) </a:t>
            </a:r>
            <a:r>
              <a:rPr lang="en-US" altLang="en-US" sz="2000" i="1"/>
              <a:t>dom</a:t>
            </a:r>
            <a:r>
              <a:rPr lang="en-US" altLang="en-US" sz="2000"/>
              <a:t> </a:t>
            </a:r>
            <a:r>
              <a:rPr lang="en-US" altLang="en-US" sz="2000" i="1"/>
              <a:t>f</a:t>
            </a:r>
            <a:r>
              <a:rPr lang="en-US" altLang="en-US" sz="2000" i="1" baseline="-25000"/>
              <a:t>o</a:t>
            </a:r>
            <a:r>
              <a:rPr lang="en-US" altLang="en-US" sz="2000"/>
              <a:t>(</a:t>
            </a:r>
            <a:r>
              <a:rPr lang="en-US" altLang="en-US" sz="2000" i="1"/>
              <a:t>o</a:t>
            </a:r>
            <a:r>
              <a:rPr lang="en-US" altLang="en-US" sz="2000"/>
              <a:t>) ] ]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Idea: for writing, subject dominates object; for reading, subject also dominates object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Differs from *-property in that the mandatory condition for writing is reversed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For *-property, it’s object dominates subject</a:t>
            </a:r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677DF9-CE0D-F049-8E80-B26FE5D21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641287-14B3-2943-8C94-DDE65636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A3955-19AD-2E42-AD6B-BFDCB516A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434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ACCCB605-A0ED-E943-BBE9-665D65CC58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Analogues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7C725790-CCD1-4242-B160-C4F1DDDB9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The following two theorems can be proved</a:t>
            </a:r>
          </a:p>
          <a:p>
            <a:r>
              <a:rPr lang="en-US" altLang="en-US" sz="2400" dirty="0">
                <a:sym typeface="Symbol" pitchFamily="2" charset="2"/>
              </a:rPr>
              <a:t></a:t>
            </a:r>
            <a:r>
              <a:rPr lang="en-US" altLang="en-US" sz="2400" dirty="0"/>
              <a:t>(</a:t>
            </a:r>
            <a:r>
              <a:rPr lang="en-US" altLang="en-US" sz="2400" i="1" dirty="0"/>
              <a:t>R</a:t>
            </a:r>
            <a:r>
              <a:rPr lang="en-US" altLang="en-US" sz="2400" dirty="0"/>
              <a:t>, </a:t>
            </a:r>
            <a:r>
              <a:rPr lang="en-US" altLang="en-US" sz="2400" i="1" dirty="0"/>
              <a:t>D</a:t>
            </a:r>
            <a:r>
              <a:rPr lang="en-US" altLang="en-US" sz="2400" dirty="0"/>
              <a:t>, </a:t>
            </a:r>
            <a:r>
              <a:rPr lang="en-US" altLang="en-US" sz="2400" i="1" dirty="0"/>
              <a:t>W</a:t>
            </a:r>
            <a:r>
              <a:rPr lang="en-US" altLang="en-US" sz="2400" dirty="0"/>
              <a:t>, </a:t>
            </a:r>
            <a:r>
              <a:rPr lang="en-US" altLang="en-US" sz="2400" i="1" dirty="0"/>
              <a:t>z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) satisfies the †-property relative to </a:t>
            </a:r>
            <a:r>
              <a:rPr lang="en-US" altLang="en-US" sz="2400" i="1" dirty="0"/>
              <a:t>S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i="1" dirty="0"/>
              <a:t> </a:t>
            </a:r>
            <a:r>
              <a:rPr lang="en-US" altLang="en-US" sz="2400" dirty="0">
                <a:sym typeface="Symbol" pitchFamily="2" charset="2"/>
              </a:rPr>
              <a:t> </a:t>
            </a:r>
            <a:r>
              <a:rPr lang="en-US" altLang="en-US" sz="2400" i="1" dirty="0">
                <a:sym typeface="Symbol" pitchFamily="2" charset="2"/>
              </a:rPr>
              <a:t>S</a:t>
            </a:r>
            <a:r>
              <a:rPr lang="en-US" altLang="en-US" sz="2400" dirty="0"/>
              <a:t> for any secure state </a:t>
            </a:r>
            <a:r>
              <a:rPr lang="en-US" altLang="en-US" sz="2400" i="1" dirty="0"/>
              <a:t>z</a:t>
            </a:r>
            <a:r>
              <a:rPr lang="en-US" altLang="en-US" sz="2400" baseline="-25000" dirty="0"/>
              <a:t>0 </a:t>
            </a:r>
            <a:r>
              <a:rPr lang="en-US" altLang="en-US" sz="2400" dirty="0" err="1"/>
              <a:t>iff</a:t>
            </a:r>
            <a:r>
              <a:rPr lang="en-US" altLang="en-US" sz="2400" dirty="0"/>
              <a:t> for every action (</a:t>
            </a:r>
            <a:r>
              <a:rPr lang="en-US" altLang="en-US" sz="2400" i="1" dirty="0"/>
              <a:t>r</a:t>
            </a:r>
            <a:r>
              <a:rPr lang="en-US" altLang="en-US" sz="2400" dirty="0"/>
              <a:t>, </a:t>
            </a:r>
            <a:r>
              <a:rPr lang="en-US" altLang="en-US" sz="2400" i="1" dirty="0"/>
              <a:t>d</a:t>
            </a:r>
            <a:r>
              <a:rPr lang="en-US" altLang="en-US" sz="2400" dirty="0"/>
              <a:t>, (</a:t>
            </a:r>
            <a:r>
              <a:rPr lang="en-US" altLang="en-US" sz="2400" i="1" dirty="0"/>
              <a:t>b</a:t>
            </a:r>
            <a:r>
              <a:rPr lang="en-US" altLang="en-US" sz="2400" dirty="0"/>
              <a:t>, </a:t>
            </a:r>
            <a:r>
              <a:rPr lang="en-US" altLang="en-US" sz="2400" i="1" dirty="0"/>
              <a:t>m</a:t>
            </a:r>
            <a:r>
              <a:rPr lang="en-US" altLang="en-US" sz="2400" dirty="0"/>
              <a:t>, </a:t>
            </a:r>
            <a:r>
              <a:rPr lang="en-US" altLang="en-US" sz="2400" i="1" dirty="0"/>
              <a:t>f</a:t>
            </a:r>
            <a:r>
              <a:rPr lang="en-US" altLang="en-US" sz="2400" dirty="0"/>
              <a:t>, </a:t>
            </a:r>
            <a:r>
              <a:rPr lang="en-US" altLang="en-US" sz="2400" i="1" dirty="0"/>
              <a:t>h</a:t>
            </a:r>
            <a:r>
              <a:rPr lang="en-US" altLang="en-US" sz="2400" dirty="0"/>
              <a:t>), (</a:t>
            </a:r>
            <a:r>
              <a:rPr lang="en-US" altLang="en-US" sz="2400" i="1" dirty="0"/>
              <a:t>b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, </a:t>
            </a:r>
            <a:r>
              <a:rPr lang="en-US" altLang="en-US" sz="2400" i="1" dirty="0"/>
              <a:t>m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, </a:t>
            </a:r>
            <a:r>
              <a:rPr lang="en-US" altLang="en-US" sz="2400" i="1" dirty="0"/>
              <a:t>f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, </a:t>
            </a:r>
            <a:r>
              <a:rPr lang="en-US" altLang="en-US" sz="2400" i="1" dirty="0"/>
              <a:t>h</a:t>
            </a:r>
            <a:r>
              <a:rPr lang="en-US" altLang="en-US" sz="2400" dirty="0">
                <a:sym typeface="Symbol" pitchFamily="2" charset="2"/>
              </a:rPr>
              <a:t></a:t>
            </a:r>
            <a:r>
              <a:rPr lang="en-US" altLang="en-US" sz="2400" dirty="0"/>
              <a:t>)), </a:t>
            </a:r>
            <a:r>
              <a:rPr lang="en-US" altLang="en-US" sz="2400" i="1" dirty="0"/>
              <a:t>W</a:t>
            </a:r>
            <a:r>
              <a:rPr lang="en-US" altLang="en-US" sz="2400" dirty="0"/>
              <a:t> satisfies the following for every </a:t>
            </a:r>
            <a:r>
              <a:rPr lang="en-US" altLang="en-US" sz="2400" i="1" dirty="0"/>
              <a:t>s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itchFamily="2" charset="2"/>
              </a:rPr>
              <a:t> </a:t>
            </a:r>
            <a:r>
              <a:rPr lang="en-US" altLang="en-US" sz="2400" i="1" dirty="0"/>
              <a:t>S</a:t>
            </a:r>
            <a:r>
              <a:rPr lang="en-US" altLang="en-US" sz="2400" dirty="0">
                <a:sym typeface="Symbol" pitchFamily="2" charset="2"/>
              </a:rPr>
              <a:t></a:t>
            </a:r>
            <a:endParaRPr lang="en-US" altLang="en-US" dirty="0"/>
          </a:p>
          <a:p>
            <a:pPr lvl="1"/>
            <a:r>
              <a:rPr lang="en-US" altLang="en-US" sz="2000" dirty="0"/>
              <a:t>Every (</a:t>
            </a:r>
            <a:r>
              <a:rPr lang="en-US" altLang="en-US" sz="2000" i="1" dirty="0"/>
              <a:t>s</a:t>
            </a:r>
            <a:r>
              <a:rPr lang="en-US" altLang="en-US" sz="2000" dirty="0"/>
              <a:t>, </a:t>
            </a:r>
            <a:r>
              <a:rPr lang="en-US" altLang="en-US" sz="2000" i="1" dirty="0"/>
              <a:t>o</a:t>
            </a:r>
            <a:r>
              <a:rPr lang="en-US" altLang="en-US" sz="2000" dirty="0"/>
              <a:t>, </a:t>
            </a:r>
            <a:r>
              <a:rPr lang="en-US" altLang="en-US" sz="2000" i="1" dirty="0"/>
              <a:t>p</a:t>
            </a:r>
            <a:r>
              <a:rPr lang="en-US" altLang="en-US" sz="2000" dirty="0"/>
              <a:t>) </a:t>
            </a:r>
            <a:r>
              <a:rPr lang="en-US" altLang="en-US" sz="2000" dirty="0">
                <a:sym typeface="Symbol" pitchFamily="2" charset="2"/>
              </a:rPr>
              <a:t> </a:t>
            </a:r>
            <a:r>
              <a:rPr lang="en-US" altLang="en-US" sz="2000" i="1" dirty="0"/>
              <a:t>b</a:t>
            </a:r>
            <a:r>
              <a:rPr lang="en-US" altLang="en-US" sz="2000" dirty="0"/>
              <a:t> – </a:t>
            </a:r>
            <a:r>
              <a:rPr lang="en-US" altLang="en-US" sz="2000" i="1" dirty="0"/>
              <a:t>b</a:t>
            </a:r>
            <a:r>
              <a:rPr lang="en-US" altLang="en-US" sz="2000" dirty="0">
                <a:sym typeface="Symbol" pitchFamily="2" charset="2"/>
              </a:rPr>
              <a:t></a:t>
            </a:r>
            <a:r>
              <a:rPr lang="en-US" altLang="en-US" sz="2000" dirty="0"/>
              <a:t> satisfies the †-property relative to </a:t>
            </a:r>
            <a:r>
              <a:rPr lang="en-US" altLang="en-US" sz="2000" i="1" dirty="0"/>
              <a:t>S</a:t>
            </a:r>
            <a:r>
              <a:rPr lang="en-US" altLang="en-US" sz="2000" dirty="0">
                <a:sym typeface="Symbol" pitchFamily="2" charset="2"/>
              </a:rPr>
              <a:t></a:t>
            </a:r>
            <a:endParaRPr lang="en-US" altLang="en-US" sz="2000" dirty="0"/>
          </a:p>
          <a:p>
            <a:pPr lvl="1"/>
            <a:r>
              <a:rPr lang="en-US" altLang="en-US" sz="2000" dirty="0"/>
              <a:t>Every (</a:t>
            </a:r>
            <a:r>
              <a:rPr lang="en-US" altLang="en-US" sz="2000" i="1" dirty="0"/>
              <a:t>s</a:t>
            </a:r>
            <a:r>
              <a:rPr lang="en-US" altLang="en-US" sz="2000" dirty="0"/>
              <a:t>, </a:t>
            </a:r>
            <a:r>
              <a:rPr lang="en-US" altLang="en-US" sz="2000" i="1" dirty="0"/>
              <a:t>o</a:t>
            </a:r>
            <a:r>
              <a:rPr lang="en-US" altLang="en-US" sz="2000" dirty="0"/>
              <a:t>, </a:t>
            </a:r>
            <a:r>
              <a:rPr lang="en-US" altLang="en-US" sz="2000" i="1" dirty="0"/>
              <a:t>p</a:t>
            </a:r>
            <a:r>
              <a:rPr lang="en-US" altLang="en-US" sz="2000" dirty="0"/>
              <a:t>) </a:t>
            </a:r>
            <a:r>
              <a:rPr lang="en-US" altLang="en-US" sz="2000" dirty="0">
                <a:sym typeface="Symbol" pitchFamily="2" charset="2"/>
              </a:rPr>
              <a:t> </a:t>
            </a:r>
            <a:r>
              <a:rPr lang="en-US" altLang="en-US" sz="2000" i="1" dirty="0"/>
              <a:t>b</a:t>
            </a:r>
            <a:r>
              <a:rPr lang="en-US" altLang="en-US" sz="2000" dirty="0">
                <a:sym typeface="Symbol" pitchFamily="2" charset="2"/>
              </a:rPr>
              <a:t></a:t>
            </a:r>
            <a:r>
              <a:rPr lang="en-US" altLang="en-US" sz="2000" dirty="0"/>
              <a:t> that does not satisfy the †-property relative to  </a:t>
            </a:r>
            <a:r>
              <a:rPr lang="en-US" altLang="en-US" sz="2000" i="1" dirty="0"/>
              <a:t>S</a:t>
            </a:r>
            <a:r>
              <a:rPr lang="en-US" altLang="en-US" sz="2000" dirty="0">
                <a:sym typeface="Symbol" pitchFamily="2" charset="2"/>
              </a:rPr>
              <a:t></a:t>
            </a:r>
            <a:r>
              <a:rPr lang="en-US" altLang="en-US" sz="2000" i="1" dirty="0">
                <a:sym typeface="Symbol" pitchFamily="2" charset="2"/>
              </a:rPr>
              <a:t> </a:t>
            </a:r>
            <a:r>
              <a:rPr lang="en-US" altLang="en-US" sz="2000" dirty="0"/>
              <a:t>is not in </a:t>
            </a:r>
            <a:r>
              <a:rPr lang="en-US" altLang="en-US" sz="2000" i="1" dirty="0"/>
              <a:t>b</a:t>
            </a:r>
          </a:p>
          <a:p>
            <a:r>
              <a:rPr lang="en-US" altLang="en-US" sz="2400" dirty="0">
                <a:sym typeface="Symbol" pitchFamily="2" charset="2"/>
              </a:rPr>
              <a:t></a:t>
            </a:r>
            <a:r>
              <a:rPr lang="en-US" altLang="en-US" sz="2400" dirty="0"/>
              <a:t>(</a:t>
            </a:r>
            <a:r>
              <a:rPr lang="en-US" altLang="en-US" sz="2400" i="1" dirty="0"/>
              <a:t>R</a:t>
            </a:r>
            <a:r>
              <a:rPr lang="en-US" altLang="en-US" sz="2400" dirty="0"/>
              <a:t>, </a:t>
            </a:r>
            <a:r>
              <a:rPr lang="en-US" altLang="en-US" sz="2400" i="1" dirty="0"/>
              <a:t>D</a:t>
            </a:r>
            <a:r>
              <a:rPr lang="en-US" altLang="en-US" sz="2400" dirty="0"/>
              <a:t>, </a:t>
            </a:r>
            <a:r>
              <a:rPr lang="en-US" altLang="en-US" sz="2400" i="1" dirty="0"/>
              <a:t>W</a:t>
            </a:r>
            <a:r>
              <a:rPr lang="en-US" altLang="en-US" sz="2400" dirty="0"/>
              <a:t>, </a:t>
            </a:r>
            <a:r>
              <a:rPr lang="en-US" altLang="en-US" sz="2400" i="1" dirty="0"/>
              <a:t>z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) is a secure system if </a:t>
            </a:r>
            <a:r>
              <a:rPr lang="en-US" altLang="en-US" sz="2400" i="1" dirty="0"/>
              <a:t>z</a:t>
            </a:r>
            <a:r>
              <a:rPr lang="en-US" altLang="en-US" sz="2400" baseline="-25000" dirty="0"/>
              <a:t>0 </a:t>
            </a:r>
            <a:r>
              <a:rPr lang="en-US" altLang="en-US" sz="2400" dirty="0"/>
              <a:t>is a secure state and </a:t>
            </a:r>
            <a:r>
              <a:rPr lang="en-US" altLang="en-US" sz="2400" i="1" dirty="0"/>
              <a:t>W</a:t>
            </a:r>
            <a:r>
              <a:rPr lang="en-US" altLang="en-US" sz="2400" dirty="0"/>
              <a:t> satisfies the conditions for the simple security condition, the †-property, and the ds-property.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2D3E5F-9825-8A46-833E-552607BCC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3CE142-1C69-C64C-A98E-40B4F1B5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C191F-7D06-D044-AD98-866AAAD4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2674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504DDFB4-86BC-8341-8115-BDBD3E370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</a:t>
            </a:r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54A39C2F-3598-A34D-A5C0-81D6D3BC9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This system is </a:t>
            </a:r>
            <a:r>
              <a:rPr lang="en-US" altLang="en-US" i="1" dirty="0"/>
              <a:t>clearly</a:t>
            </a:r>
            <a:r>
              <a:rPr lang="en-US" altLang="en-US" dirty="0"/>
              <a:t> non-secure!</a:t>
            </a:r>
          </a:p>
          <a:p>
            <a:pPr lvl="1"/>
            <a:r>
              <a:rPr lang="en-US" altLang="en-US" dirty="0"/>
              <a:t>Information flows from higher to lower because of the †-property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54E47-A6B9-6F4D-8E40-FA189C3EB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FAB6D6-1359-904D-AF55-7A7CC322E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0532A7-67CA-1243-908D-E00A2B9CA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395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24BF0019-2145-5F4E-BB3D-244B1CD86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Writing Information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8353FD8C-1DE5-BF47-AC02-F9980CDB99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Information flows up, not down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“Writes up” allowed, “writes down” disallowed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*-Property (Step 1)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Subject </a:t>
            </a:r>
            <a:r>
              <a:rPr lang="en-US" altLang="en-US" i="1"/>
              <a:t>s</a:t>
            </a:r>
            <a:r>
              <a:rPr lang="en-US" altLang="en-US"/>
              <a:t> can write object </a:t>
            </a:r>
            <a:r>
              <a:rPr lang="en-US" altLang="en-US" i="1"/>
              <a:t>o</a:t>
            </a:r>
            <a:r>
              <a:rPr lang="en-US" altLang="en-US"/>
              <a:t> iff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≤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o</a:t>
            </a:r>
            <a:r>
              <a:rPr lang="en-US" altLang="en-US"/>
              <a:t>) and </a:t>
            </a:r>
            <a:r>
              <a:rPr lang="en-US" altLang="en-US" i="1"/>
              <a:t>s</a:t>
            </a:r>
            <a:r>
              <a:rPr lang="en-US" altLang="en-US"/>
              <a:t> has permission to write </a:t>
            </a:r>
            <a:r>
              <a:rPr lang="en-US" altLang="en-US" i="1"/>
              <a:t>o</a:t>
            </a: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Note: combines mandatory control (relationship of security levels) and discretionary control (the required permission)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Sometimes called “no writes down” rule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1AE91A-FCEE-B949-BF8A-DED9144D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36A3E6-2B00-954E-8ED9-8CE8F3948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B6320-45A7-6843-99D9-AAB16B5E7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5305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DE08BCCC-587E-CE4B-942C-46AC4DBBE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F2E9BCF0-7808-074C-B9CC-D7BD459D3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Role of Basic Security Theorem is to demonstrate that rules preserve security</a:t>
            </a:r>
          </a:p>
          <a:p>
            <a:pPr>
              <a:lnSpc>
                <a:spcPct val="90000"/>
              </a:lnSpc>
            </a:pPr>
            <a:r>
              <a:rPr lang="en-US" altLang="en-US"/>
              <a:t>Key question: what is security?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Bell-LaPadula defines it in terms of 3 properties (simple security condition, *-property, discretionary security property)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Theorems are assertions about these properties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Rules describe changes to a </a:t>
            </a:r>
            <a:r>
              <a:rPr lang="en-US" altLang="en-US" i="1"/>
              <a:t>particular</a:t>
            </a:r>
            <a:r>
              <a:rPr lang="en-US" altLang="en-US"/>
              <a:t> system instantiating the model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Showing system is secure requires proving rules preserve these 3 properties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037CD2-DA59-1E43-B03C-1D2501B2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1AF1E-2BC8-F94E-856E-AEBFF29B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F605-2DBD-FC41-9C14-B75E63E9D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733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id="{4D1F9886-BF1B-F446-AE33-F7AE387BF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Rules and Model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42F85144-50A5-9340-80DA-429FDBD80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Nature of rules is irrelevant to model</a:t>
            </a:r>
          </a:p>
          <a:p>
            <a:pPr>
              <a:lnSpc>
                <a:spcPct val="90000"/>
              </a:lnSpc>
            </a:pPr>
            <a:r>
              <a:rPr lang="en-US" altLang="en-US"/>
              <a:t>Model treats “security” as axiomatic</a:t>
            </a:r>
          </a:p>
          <a:p>
            <a:pPr>
              <a:lnSpc>
                <a:spcPct val="90000"/>
              </a:lnSpc>
            </a:pPr>
            <a:r>
              <a:rPr lang="en-US" altLang="en-US"/>
              <a:t>Policy defines “security”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This instantiates the model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Policy reflects the requirements of the systems</a:t>
            </a:r>
          </a:p>
          <a:p>
            <a:pPr>
              <a:lnSpc>
                <a:spcPct val="90000"/>
              </a:lnSpc>
            </a:pPr>
            <a:r>
              <a:rPr lang="en-US" altLang="en-US"/>
              <a:t>McLean’s definition differs from Bell-LaPadula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… and is not suitable for a confidentiality policy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Analysts cannot prove “security” definition is appropriate through the model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39CC3-084F-9445-816D-843A52666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7C1373-0B83-2547-9C35-DDD21FBC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96CD7A-D044-C041-A315-2B1EDB5EE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9604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27FBAA09-9DDE-024C-91DC-45E5538F17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System Z</a:t>
            </a:r>
          </a:p>
        </p:txBody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01904B6C-1891-7944-8115-49939BCCB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System supporting weak tranquility</a:t>
            </a:r>
          </a:p>
          <a:p>
            <a:pPr>
              <a:lnSpc>
                <a:spcPct val="90000"/>
              </a:lnSpc>
            </a:pPr>
            <a:r>
              <a:rPr lang="en-US" altLang="en-US"/>
              <a:t>On </a:t>
            </a:r>
            <a:r>
              <a:rPr lang="en-US" altLang="en-US" i="1"/>
              <a:t>any</a:t>
            </a:r>
            <a:r>
              <a:rPr lang="en-US" altLang="en-US"/>
              <a:t> request, system downgrades </a:t>
            </a:r>
            <a:r>
              <a:rPr lang="en-US" altLang="en-US" i="1"/>
              <a:t>all</a:t>
            </a:r>
            <a:r>
              <a:rPr lang="en-US" altLang="en-US"/>
              <a:t> subjects and objects to lowest level and adds the requested access permission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Let initial state satisfy all 3 properties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Successive states also satisfy all 3 properties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Clearly not secure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On first request, everyone can read everything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F0F9C-C396-AE47-ADA3-DB78F7BA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A374DD-251A-2C49-B909-B8BD22051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3429BF-829A-384C-81A5-982A83A0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46359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950F9732-4903-4549-8F14-503AECBF64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Reformulation of Secure Action</a:t>
            </a:r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AD42D2B5-FC68-F74F-97F7-2FFFD8FAF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Given state that satisfies the 3 properties, the action transforms the system into a state that satisfies these properties and eliminates any accesses present in the transformed state that would violate the property in the initial state, then the action is secure</a:t>
            </a:r>
          </a:p>
          <a:p>
            <a:r>
              <a:rPr lang="en-US" altLang="en-US"/>
              <a:t>BST holds with these modified versions of the 3 properties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E2FA65-836C-B642-BEA7-4CD3FA187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50A13A-DDB8-6E4A-932D-7A80EAD1D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7E6D0-BDF9-3145-899D-6302202F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58550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id="{FCC7CAE3-17C7-9641-9BA0-89029B69AD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Reconsider System Z</a:t>
            </a:r>
          </a:p>
        </p:txBody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5A400754-130B-BA41-8CB4-409128285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Initial state: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subject </a:t>
            </a:r>
            <a:r>
              <a:rPr lang="en-US" altLang="en-US" i="1" dirty="0"/>
              <a:t>s</a:t>
            </a:r>
            <a:r>
              <a:rPr lang="en-US" altLang="en-US" dirty="0"/>
              <a:t>, object </a:t>
            </a:r>
            <a:r>
              <a:rPr lang="en-US" altLang="en-US" i="1" dirty="0"/>
              <a:t>o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C</a:t>
            </a:r>
            <a:r>
              <a:rPr lang="en-US" altLang="en-US" dirty="0"/>
              <a:t> = {High, Low}, </a:t>
            </a:r>
            <a:r>
              <a:rPr lang="en-US" altLang="en-US" i="1" dirty="0"/>
              <a:t>K</a:t>
            </a:r>
            <a:r>
              <a:rPr lang="en-US" altLang="en-US" dirty="0"/>
              <a:t> = {All}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Take: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= (Low, {All}),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(o) = (High, {All})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m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= { </a:t>
            </a:r>
            <a:r>
              <a:rPr lang="en-US" altLang="en-US" u="sng" dirty="0"/>
              <a:t>w</a:t>
            </a:r>
            <a:r>
              <a:rPr lang="en-US" altLang="en-US" dirty="0"/>
              <a:t> }, and </a:t>
            </a:r>
            <a:r>
              <a:rPr lang="en-US" altLang="en-US" i="1" dirty="0"/>
              <a:t>b</a:t>
            </a:r>
            <a:r>
              <a:rPr lang="en-US" altLang="en-US" dirty="0"/>
              <a:t> = {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w</a:t>
            </a:r>
            <a:r>
              <a:rPr lang="en-US" altLang="en-US" dirty="0"/>
              <a:t>) }.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s</a:t>
            </a:r>
            <a:r>
              <a:rPr lang="en-US" altLang="en-US" dirty="0"/>
              <a:t> requests </a:t>
            </a:r>
            <a:r>
              <a:rPr lang="en-US" altLang="en-US" u="sng" dirty="0"/>
              <a:t>r</a:t>
            </a:r>
            <a:r>
              <a:rPr lang="en-US" altLang="en-US" dirty="0"/>
              <a:t> access to </a:t>
            </a:r>
            <a:r>
              <a:rPr lang="en-US" altLang="en-US" i="1" dirty="0"/>
              <a:t>o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Now: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f</a:t>
            </a:r>
            <a:r>
              <a:rPr lang="en-US" altLang="en-US" dirty="0" err="1">
                <a:sym typeface="Symbol" pitchFamily="2" charset="2"/>
              </a:rPr>
              <a:t>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= (Low, {All})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= {</a:t>
            </a:r>
            <a:r>
              <a:rPr lang="en-US" altLang="en-US" u="sng" dirty="0"/>
              <a:t>r</a:t>
            </a:r>
            <a:r>
              <a:rPr lang="en-US" altLang="en-US" dirty="0"/>
              <a:t>, </a:t>
            </a:r>
            <a:r>
              <a:rPr lang="en-US" altLang="en-US" u="sng" dirty="0"/>
              <a:t>w</a:t>
            </a:r>
            <a:r>
              <a:rPr lang="en-US" altLang="en-US" dirty="0"/>
              <a:t>}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F29D9C-B34F-A046-838E-9ED6D25CE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3EBEED-80C3-FF4A-9A5F-D3A80DF14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E3FDC-43AE-544C-BD05-D615BD33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186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>
            <a:extLst>
              <a:ext uri="{FF2B5EF4-FFF2-40B4-BE49-F238E27FC236}">
                <a16:creationId xmlns:a16="http://schemas.microsoft.com/office/drawing/2014/main" id="{7BC0B249-ABF6-634A-A8E2-40C6053F7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Non-Secure System Z</a:t>
            </a:r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B971004D-08E3-B24B-BBF8-416BC169E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As 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u="sng" dirty="0"/>
              <a:t>r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i="1" dirty="0">
                <a:sym typeface="Symbol" pitchFamily="2" charset="2"/>
              </a:rPr>
              <a:t> </a:t>
            </a:r>
            <a:r>
              <a:rPr lang="en-US" altLang="en-US" dirty="0"/>
              <a:t>– </a:t>
            </a:r>
            <a:r>
              <a:rPr lang="en-US" altLang="en-US" i="1" dirty="0"/>
              <a:t>b</a:t>
            </a:r>
            <a:r>
              <a:rPr lang="en-US" altLang="en-US" dirty="0"/>
              <a:t> and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), access added that was illegal in previous state</a:t>
            </a:r>
          </a:p>
          <a:p>
            <a:pPr lvl="1"/>
            <a:r>
              <a:rPr lang="en-US" altLang="en-US" dirty="0"/>
              <a:t>Under the new version of the Basic Security Theorem, System Z is not secure</a:t>
            </a:r>
          </a:p>
          <a:p>
            <a:pPr lvl="1"/>
            <a:r>
              <a:rPr lang="en-US" altLang="en-US" dirty="0"/>
              <a:t>Under the old version of the Basic Security Theorem, as </a:t>
            </a:r>
            <a:r>
              <a:rPr lang="en-US" altLang="en-US" i="1" dirty="0" err="1"/>
              <a:t>f</a:t>
            </a:r>
            <a:r>
              <a:rPr lang="en-US" altLang="en-US" dirty="0" err="1">
                <a:sym typeface="Symbol" pitchFamily="2" charset="2"/>
              </a:rPr>
              <a:t></a:t>
            </a:r>
            <a:r>
              <a:rPr lang="en-US" altLang="en-US" i="1" baseline="-25000" dirty="0" err="1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= </a:t>
            </a:r>
            <a:r>
              <a:rPr lang="en-US" altLang="en-US" i="1" dirty="0" err="1"/>
              <a:t>f</a:t>
            </a:r>
            <a:r>
              <a:rPr lang="en-US" altLang="en-US" dirty="0" err="1">
                <a:sym typeface="Symbol" pitchFamily="2" charset="2"/>
              </a:rPr>
              <a:t></a:t>
            </a:r>
            <a:r>
              <a:rPr lang="en-US" altLang="en-US" i="1" baseline="-25000" dirty="0" err="1"/>
              <a:t>o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System Z is secure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063CCB-AD65-B448-9C9F-2FD3667EA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B1508F-07AF-7448-A75C-57DD036DC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5F1B37-75AA-EB4B-9A20-E83F69991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8927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A2E5BF09-AB82-D246-9C67-1266A6E3E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Response: What Is Modeling?</a:t>
            </a:r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C5BCEF5A-D5ED-AB4A-8C22-59908297F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7338" indent="-287338"/>
            <a:r>
              <a:rPr lang="en-US" altLang="en-US" dirty="0"/>
              <a:t>Two types of models</a:t>
            </a:r>
          </a:p>
          <a:p>
            <a:pPr marL="693738" lvl="1" indent="-347663">
              <a:buFont typeface="Times" pitchFamily="2" charset="0"/>
              <a:buAutoNum type="arabicPeriod"/>
            </a:pPr>
            <a:r>
              <a:rPr lang="en-US" altLang="en-US" dirty="0"/>
              <a:t>Abstract physical phenomenon to fundamental properties</a:t>
            </a:r>
          </a:p>
          <a:p>
            <a:pPr marL="693738" lvl="1" indent="-347663">
              <a:buFont typeface="Times" pitchFamily="2" charset="0"/>
              <a:buAutoNum type="arabicPeriod"/>
            </a:pPr>
            <a:r>
              <a:rPr lang="en-US" altLang="en-US" dirty="0"/>
              <a:t>Begin with axioms and construct a structure to examine the effects of those axioms</a:t>
            </a:r>
          </a:p>
          <a:p>
            <a:pPr marL="287338" indent="-287338"/>
            <a:r>
              <a:rPr lang="en-US" altLang="en-US" dirty="0"/>
              <a:t>Bell-</a:t>
            </a:r>
            <a:r>
              <a:rPr lang="en-US" altLang="en-US" dirty="0" err="1"/>
              <a:t>LaPadula</a:t>
            </a:r>
            <a:r>
              <a:rPr lang="en-US" altLang="en-US" dirty="0"/>
              <a:t> Model developed as a model in the first sense</a:t>
            </a:r>
          </a:p>
          <a:p>
            <a:pPr marL="742950" lvl="1" indent="-396875"/>
            <a:r>
              <a:rPr lang="en-US" altLang="en-US" dirty="0"/>
              <a:t>McLean assumes it was developed as a model in the second sense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44EFD2-D762-9C4A-97CA-B7386D539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6841A6-8557-704D-B56D-358380C58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57474-37AC-C841-8954-709578F1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40696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>
            <a:extLst>
              <a:ext uri="{FF2B5EF4-FFF2-40B4-BE49-F238E27FC236}">
                <a16:creationId xmlns:a16="http://schemas.microsoft.com/office/drawing/2014/main" id="{6B768566-E7AF-DC40-A66D-FB3D5778B2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Reconciling System Z</a:t>
            </a: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D2BDD35C-0EB9-4843-8CE0-7BD319FC9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Different definitions of security create different results</a:t>
            </a:r>
          </a:p>
          <a:p>
            <a:pPr lvl="1"/>
            <a:r>
              <a:rPr lang="en-US" altLang="en-US"/>
              <a:t>Under one (original definition in Bell-LaPadula Model), System Z is secure</a:t>
            </a:r>
          </a:p>
          <a:p>
            <a:pPr lvl="1"/>
            <a:r>
              <a:rPr lang="en-US" altLang="en-US"/>
              <a:t>Under other (McLean’s definition), System Z is not secure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12B5E-CE74-DA4F-8D9B-B08D0E2AE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B153A9-4AA6-AE4F-835D-CFE6875F7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B607F-EE0E-AC4F-9D34-76D77607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47038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>
            <a:extLst>
              <a:ext uri="{FF2B5EF4-FFF2-40B4-BE49-F238E27FC236}">
                <a16:creationId xmlns:a16="http://schemas.microsoft.com/office/drawing/2014/main" id="{C564333B-E2D2-2642-B097-F3CE1942CC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Points</a:t>
            </a:r>
          </a:p>
        </p:txBody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1072738A-23B5-1F4D-A0A5-D872A199D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Confidentiality models restrict flow of information</a:t>
            </a:r>
          </a:p>
          <a:p>
            <a:r>
              <a:rPr lang="en-US" altLang="en-US"/>
              <a:t>Bell-LaPadula models multilevel security</a:t>
            </a:r>
          </a:p>
          <a:p>
            <a:pPr lvl="1"/>
            <a:r>
              <a:rPr lang="en-US" altLang="en-US"/>
              <a:t>Cornerstone of much work in computer security</a:t>
            </a:r>
          </a:p>
          <a:p>
            <a:r>
              <a:rPr lang="en-US" altLang="en-US"/>
              <a:t>Controversy over meaning of security</a:t>
            </a:r>
          </a:p>
          <a:p>
            <a:pPr lvl="1"/>
            <a:r>
              <a:rPr lang="en-US" altLang="en-US"/>
              <a:t>Different definitions produce different results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D965B5-4A88-D84E-BADE-3B1676D90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D463D-0C0F-5A4B-A836-7ED79269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0928A-7A13-AB44-8D83-E62A2DF8A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8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A3ABC6D0-F31E-F64F-A0E5-4AC024C1EF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Security Theorem, Step 1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51BC53BE-00E7-2946-9765-E68D717E9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a system is initially in a secure state, and every transition of the system satisfies the simple security condition, step 1, and the *-property, step 1, then every state of the system is secure</a:t>
            </a:r>
          </a:p>
          <a:p>
            <a:pPr lvl="1"/>
            <a:r>
              <a:rPr lang="en-US" altLang="en-US"/>
              <a:t>Proof: induct on the number of transitions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A605CB-3D1A-964A-AB38-070EB4063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C3627D-EBAF-4F4B-8046-BD434C642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65B18F-E9A5-5D41-859C-6311EFBB5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9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B8B35477-F211-0E47-ACB6-FACFB64A00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Bell-LaPadula Model, Step 2</a:t>
            </a:r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2C67BCF9-DBBF-D64A-A352-9E9F5016A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Expand notion of security level to include categories</a:t>
            </a:r>
          </a:p>
          <a:p>
            <a:r>
              <a:rPr lang="en-US" altLang="en-US"/>
              <a:t>Security level is (</a:t>
            </a:r>
            <a:r>
              <a:rPr lang="en-US" altLang="en-US" i="1"/>
              <a:t>clearance</a:t>
            </a:r>
            <a:r>
              <a:rPr lang="en-US" altLang="en-US"/>
              <a:t>, </a:t>
            </a:r>
            <a:r>
              <a:rPr lang="en-US" altLang="en-US" i="1"/>
              <a:t>category set</a:t>
            </a:r>
            <a:r>
              <a:rPr lang="en-US" altLang="en-US"/>
              <a:t>)</a:t>
            </a:r>
          </a:p>
          <a:p>
            <a:r>
              <a:rPr lang="en-US" altLang="en-US"/>
              <a:t>Examples</a:t>
            </a:r>
          </a:p>
          <a:p>
            <a:pPr lvl="1"/>
            <a:r>
              <a:rPr lang="en-US" altLang="en-US"/>
              <a:t>( Top Secret, { NUC, EUR, ASI } )</a:t>
            </a:r>
          </a:p>
          <a:p>
            <a:pPr lvl="1"/>
            <a:r>
              <a:rPr lang="en-US" altLang="en-US"/>
              <a:t>( Confidential, { EUR, ASI } )</a:t>
            </a:r>
          </a:p>
          <a:p>
            <a:pPr lvl="1"/>
            <a:r>
              <a:rPr lang="en-US" altLang="en-US"/>
              <a:t>( Secret, { NUC, ASI } 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35BA1A-6949-3947-927E-BB5E5807D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4A11DD-04E7-3943-9A3E-62976140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E2851-42A9-F040-932B-33FDDF61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5-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392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7674</Words>
  <Application>Microsoft Macintosh PowerPoint</Application>
  <PresentationFormat>Widescreen</PresentationFormat>
  <Paragraphs>794</Paragraphs>
  <Slides>78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5" baseType="lpstr">
      <vt:lpstr>Arial</vt:lpstr>
      <vt:lpstr>Calibri</vt:lpstr>
      <vt:lpstr>Calibri Light</vt:lpstr>
      <vt:lpstr>Symbol</vt:lpstr>
      <vt:lpstr>Times</vt:lpstr>
      <vt:lpstr>Times New Roman</vt:lpstr>
      <vt:lpstr>Office Theme</vt:lpstr>
      <vt:lpstr>Confidentiality Policies</vt:lpstr>
      <vt:lpstr>Outline</vt:lpstr>
      <vt:lpstr>Confidentiality Policy</vt:lpstr>
      <vt:lpstr>Bell-LaPadula Model, Step 1</vt:lpstr>
      <vt:lpstr>Example</vt:lpstr>
      <vt:lpstr>Reading Information</vt:lpstr>
      <vt:lpstr>Writing Information</vt:lpstr>
      <vt:lpstr>Basic Security Theorem, Step 1</vt:lpstr>
      <vt:lpstr>Bell-LaPadula Model, Step 2</vt:lpstr>
      <vt:lpstr>Levels and Lattices</vt:lpstr>
      <vt:lpstr>Levels and Ordering</vt:lpstr>
      <vt:lpstr>Reading Information</vt:lpstr>
      <vt:lpstr>Writing Information</vt:lpstr>
      <vt:lpstr>Basic Security Theorem, Step 2</vt:lpstr>
      <vt:lpstr>Problem</vt:lpstr>
      <vt:lpstr>Solution</vt:lpstr>
      <vt:lpstr>Example: Trusted Solaris</vt:lpstr>
      <vt:lpstr>Rules</vt:lpstr>
      <vt:lpstr>Rules (con’t)</vt:lpstr>
      <vt:lpstr>Initial Assignment of Labels</vt:lpstr>
      <vt:lpstr>Writing</vt:lpstr>
      <vt:lpstr>Directory Problem</vt:lpstr>
      <vt:lpstr>Multilevel Directory</vt:lpstr>
      <vt:lpstr>Labeled Zones</vt:lpstr>
      <vt:lpstr>More about Zones</vt:lpstr>
      <vt:lpstr>Example</vt:lpstr>
      <vt:lpstr>Formal Model Definitions</vt:lpstr>
      <vt:lpstr>More Definitions</vt:lpstr>
      <vt:lpstr>States and Requests</vt:lpstr>
      <vt:lpstr>History</vt:lpstr>
      <vt:lpstr>Example</vt:lpstr>
      <vt:lpstr>First Transition</vt:lpstr>
      <vt:lpstr>Second Transition</vt:lpstr>
      <vt:lpstr>Basic Security Theorem</vt:lpstr>
      <vt:lpstr>Action</vt:lpstr>
      <vt:lpstr>Simple Security Condition</vt:lpstr>
      <vt:lpstr>Necessary and Sufficient</vt:lpstr>
      <vt:lpstr>*-Property</vt:lpstr>
      <vt:lpstr>*-Property</vt:lpstr>
      <vt:lpstr>Necessary and Sufficient</vt:lpstr>
      <vt:lpstr>Discretionary Security Property</vt:lpstr>
      <vt:lpstr>Necessary and Sufficient</vt:lpstr>
      <vt:lpstr>Secure</vt:lpstr>
      <vt:lpstr>Basic Security Theorem</vt:lpstr>
      <vt:lpstr>Rule</vt:lpstr>
      <vt:lpstr>Unambiguous Rule Selection</vt:lpstr>
      <vt:lpstr>Rules Preserving SSC</vt:lpstr>
      <vt:lpstr>Adding States Preserving SSC</vt:lpstr>
      <vt:lpstr>Rules, States Preserving *-Property</vt:lpstr>
      <vt:lpstr>Rules, States Preserving ds-Property</vt:lpstr>
      <vt:lpstr>Combining</vt:lpstr>
      <vt:lpstr>Proof</vt:lpstr>
      <vt:lpstr>Example Instantiation: Multics</vt:lpstr>
      <vt:lpstr>get-read Rule</vt:lpstr>
      <vt:lpstr>Security of Rule</vt:lpstr>
      <vt:lpstr>Proof</vt:lpstr>
      <vt:lpstr>Proof</vt:lpstr>
      <vt:lpstr>Proof</vt:lpstr>
      <vt:lpstr>give-read Rule</vt:lpstr>
      <vt:lpstr>give-read Rule</vt:lpstr>
      <vt:lpstr>Security of Rule</vt:lpstr>
      <vt:lpstr>Principle of Tranquility</vt:lpstr>
      <vt:lpstr>Types of Tranquility</vt:lpstr>
      <vt:lpstr>Example: Trusted Solaris</vt:lpstr>
      <vt:lpstr>Principles of Declassification</vt:lpstr>
      <vt:lpstr>Controversy</vt:lpstr>
      <vt:lpstr>†-Property</vt:lpstr>
      <vt:lpstr>Analogues</vt:lpstr>
      <vt:lpstr>Problem</vt:lpstr>
      <vt:lpstr>Discussion</vt:lpstr>
      <vt:lpstr>Rules and Model</vt:lpstr>
      <vt:lpstr>System Z</vt:lpstr>
      <vt:lpstr>Reformulation of Secure Action</vt:lpstr>
      <vt:lpstr>Reconsider System Z</vt:lpstr>
      <vt:lpstr>Non-Secure System Z</vt:lpstr>
      <vt:lpstr>Response: What Is Modeling?</vt:lpstr>
      <vt:lpstr>Reconciling System Z</vt:lpstr>
      <vt:lpstr>Key Points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23</cp:revision>
  <cp:lastPrinted>2019-01-30T03:31:11Z</cp:lastPrinted>
  <dcterms:created xsi:type="dcterms:W3CDTF">2018-10-24T07:20:13Z</dcterms:created>
  <dcterms:modified xsi:type="dcterms:W3CDTF">2019-01-30T03:31:29Z</dcterms:modified>
</cp:coreProperties>
</file>