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2"/>
  </p:notesMasterIdLst>
  <p:sldIdLst>
    <p:sldId id="257" r:id="rId2"/>
    <p:sldId id="268" r:id="rId3"/>
    <p:sldId id="269" r:id="rId4"/>
    <p:sldId id="308"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304" r:id="rId40"/>
    <p:sldId id="305" r:id="rId41"/>
    <p:sldId id="307" r:id="rId42"/>
    <p:sldId id="306" r:id="rId43"/>
    <p:sldId id="309" r:id="rId44"/>
    <p:sldId id="310" r:id="rId45"/>
    <p:sldId id="311" r:id="rId46"/>
    <p:sldId id="312" r:id="rId47"/>
    <p:sldId id="313" r:id="rId48"/>
    <p:sldId id="314" r:id="rId49"/>
    <p:sldId id="315" r:id="rId50"/>
    <p:sldId id="316" r:id="rId51"/>
    <p:sldId id="317" r:id="rId52"/>
    <p:sldId id="318" r:id="rId53"/>
    <p:sldId id="319" r:id="rId54"/>
    <p:sldId id="320" r:id="rId55"/>
    <p:sldId id="321" r:id="rId56"/>
    <p:sldId id="322" r:id="rId57"/>
    <p:sldId id="323" r:id="rId58"/>
    <p:sldId id="324" r:id="rId59"/>
    <p:sldId id="325" r:id="rId60"/>
    <p:sldId id="267" r:id="rId6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04"/>
    <p:restoredTop sz="94687"/>
  </p:normalViewPr>
  <p:slideViewPr>
    <p:cSldViewPr snapToGrid="0" snapToObjects="1">
      <p:cViewPr varScale="1">
        <p:scale>
          <a:sx n="183" d="100"/>
          <a:sy n="183" d="100"/>
        </p:scale>
        <p:origin x="224" y="6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38915F-20C8-3949-9710-9B6FEBE9DB58}" type="datetimeFigureOut">
              <a:rPr lang="en-US" smtClean="0"/>
              <a:t>11/14/18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DA01FE-2DFF-CD4F-ADAE-175B9BFCD9FD}" type="slidenum">
              <a:rPr lang="en-US" smtClean="0"/>
              <a:t>‹#›</a:t>
            </a:fld>
            <a:endParaRPr lang="en-US"/>
          </a:p>
        </p:txBody>
      </p:sp>
    </p:spTree>
    <p:extLst>
      <p:ext uri="{BB962C8B-B14F-4D97-AF65-F5344CB8AC3E}">
        <p14:creationId xmlns:p14="http://schemas.microsoft.com/office/powerpoint/2010/main" val="775693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70D8F45-EACE-6045-889C-9625C856364C}"/>
              </a:ext>
            </a:extLst>
          </p:cNvPr>
          <p:cNvSpPr>
            <a:spLocks noGrp="1" noChangeArrowheads="1"/>
          </p:cNvSpPr>
          <p:nvPr>
            <p:ph type="sldNum" sz="quarter" idx="5"/>
          </p:nvPr>
        </p:nvSpPr>
        <p:spPr>
          <a:ln/>
        </p:spPr>
        <p:txBody>
          <a:bodyPr/>
          <a:lstStyle/>
          <a:p>
            <a:fld id="{8189DF1D-692C-B44F-90E0-BE40F370D651}" type="slidenum">
              <a:rPr lang="en-US" altLang="en-US"/>
              <a:pPr/>
              <a:t>2</a:t>
            </a:fld>
            <a:endParaRPr lang="en-US" altLang="en-US"/>
          </a:p>
        </p:txBody>
      </p:sp>
      <p:sp>
        <p:nvSpPr>
          <p:cNvPr id="38914" name="Rectangle 2">
            <a:extLst>
              <a:ext uri="{FF2B5EF4-FFF2-40B4-BE49-F238E27FC236}">
                <a16:creationId xmlns:a16="http://schemas.microsoft.com/office/drawing/2014/main" id="{05A08A0F-60C9-1C42-94CF-E5E1621152A2}"/>
              </a:ext>
            </a:extLst>
          </p:cNvPr>
          <p:cNvSpPr>
            <a:spLocks noChangeArrowheads="1" noTextEdit="1"/>
          </p:cNvSpPr>
          <p:nvPr>
            <p:ph type="sldImg"/>
          </p:nvPr>
        </p:nvSpPr>
        <p:spPr>
          <a:ln/>
        </p:spPr>
      </p:sp>
      <p:sp>
        <p:nvSpPr>
          <p:cNvPr id="38915" name="Rectangle 3">
            <a:extLst>
              <a:ext uri="{FF2B5EF4-FFF2-40B4-BE49-F238E27FC236}">
                <a16:creationId xmlns:a16="http://schemas.microsoft.com/office/drawing/2014/main" id="{1A9AA05C-6FDD-6347-B0D2-D2614F1CB80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24263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355CA59-9F65-1944-973D-E8BD333E9A92}"/>
              </a:ext>
            </a:extLst>
          </p:cNvPr>
          <p:cNvSpPr>
            <a:spLocks noGrp="1" noChangeArrowheads="1"/>
          </p:cNvSpPr>
          <p:nvPr>
            <p:ph type="sldNum" sz="quarter" idx="5"/>
          </p:nvPr>
        </p:nvSpPr>
        <p:spPr>
          <a:ln/>
        </p:spPr>
        <p:txBody>
          <a:bodyPr/>
          <a:lstStyle/>
          <a:p>
            <a:fld id="{529346A3-8BFB-E34C-83C6-2EA1D7F422D2}" type="slidenum">
              <a:rPr lang="en-US" altLang="en-US"/>
              <a:pPr/>
              <a:t>60</a:t>
            </a:fld>
            <a:endParaRPr lang="en-US" altLang="en-US"/>
          </a:p>
        </p:txBody>
      </p:sp>
      <p:sp>
        <p:nvSpPr>
          <p:cNvPr id="36866" name="Rectangle 2">
            <a:extLst>
              <a:ext uri="{FF2B5EF4-FFF2-40B4-BE49-F238E27FC236}">
                <a16:creationId xmlns:a16="http://schemas.microsoft.com/office/drawing/2014/main" id="{6B83B3AF-8575-7941-8215-654E5195FAF1}"/>
              </a:ext>
            </a:extLst>
          </p:cNvPr>
          <p:cNvSpPr>
            <a:spLocks noChangeArrowheads="1" noTextEdit="1"/>
          </p:cNvSpPr>
          <p:nvPr>
            <p:ph type="sldImg"/>
          </p:nvPr>
        </p:nvSpPr>
        <p:spPr>
          <a:ln/>
        </p:spPr>
      </p:sp>
      <p:sp>
        <p:nvSpPr>
          <p:cNvPr id="36867" name="Rectangle 3">
            <a:extLst>
              <a:ext uri="{FF2B5EF4-FFF2-40B4-BE49-F238E27FC236}">
                <a16:creationId xmlns:a16="http://schemas.microsoft.com/office/drawing/2014/main" id="{935C1AA2-734E-5E44-971F-F6C82B6D2656}"/>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35901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B2361-F37E-7047-BF27-3C86CDD291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B48DF5-BD06-5643-B0FD-2D7C05691E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24C71F4-DFC6-9C40-97F3-8C5764ADAA01}"/>
              </a:ext>
            </a:extLst>
          </p:cNvPr>
          <p:cNvSpPr>
            <a:spLocks noGrp="1"/>
          </p:cNvSpPr>
          <p:nvPr>
            <p:ph type="dt" sz="half" idx="10"/>
          </p:nvPr>
        </p:nvSpPr>
        <p:spPr>
          <a:xfrm>
            <a:off x="838200" y="6356350"/>
            <a:ext cx="2743200" cy="365125"/>
          </a:xfrm>
        </p:spPr>
        <p:txBody>
          <a:bodyPr/>
          <a:lstStyle>
            <a:lvl1pPr>
              <a:defRPr>
                <a:solidFill>
                  <a:schemeClr val="tx1"/>
                </a:solidFill>
              </a:defRPr>
            </a:lvl1pPr>
          </a:lstStyle>
          <a:p>
            <a:r>
              <a:rPr lang="en-US"/>
              <a:t>Version 1.0</a:t>
            </a:r>
            <a:endParaRPr lang="en-US" dirty="0"/>
          </a:p>
        </p:txBody>
      </p:sp>
      <p:sp>
        <p:nvSpPr>
          <p:cNvPr id="5" name="Footer Placeholder 4">
            <a:extLst>
              <a:ext uri="{FF2B5EF4-FFF2-40B4-BE49-F238E27FC236}">
                <a16:creationId xmlns:a16="http://schemas.microsoft.com/office/drawing/2014/main" id="{69A29913-E570-4744-BB1F-7F92D2A3920D}"/>
              </a:ext>
            </a:extLst>
          </p:cNvPr>
          <p:cNvSpPr>
            <a:spLocks noGrp="1"/>
          </p:cNvSpPr>
          <p:nvPr>
            <p:ph type="ftr" sz="quarter" idx="11"/>
          </p:nvPr>
        </p:nvSpPr>
        <p:spPr>
          <a:xfrm>
            <a:off x="4038600" y="6356350"/>
            <a:ext cx="4114800" cy="365125"/>
          </a:xfrm>
        </p:spPr>
        <p:txBody>
          <a:bodyPr/>
          <a:lstStyle>
            <a:lvl1pPr>
              <a:defRPr>
                <a:solidFill>
                  <a:schemeClr val="tx1"/>
                </a:solidFill>
              </a:defRPr>
            </a:lvl1pPr>
          </a:lstStyle>
          <a:p>
            <a:r>
              <a:rPr lang="en-US" dirty="0"/>
              <a:t>Computer Security: Art and Science</a:t>
            </a:r>
            <a:r>
              <a:rPr lang="en-US" i="0" dirty="0"/>
              <a:t>, 2</a:t>
            </a:r>
            <a:r>
              <a:rPr lang="en-US" i="0" baseline="30000" dirty="0"/>
              <a:t>nd</a:t>
            </a:r>
            <a:r>
              <a:rPr lang="en-US" i="0" dirty="0"/>
              <a:t> Edition</a:t>
            </a:r>
            <a:endParaRPr lang="en-US" dirty="0"/>
          </a:p>
        </p:txBody>
      </p:sp>
      <p:sp>
        <p:nvSpPr>
          <p:cNvPr id="6" name="Slide Number Placeholder 5">
            <a:extLst>
              <a:ext uri="{FF2B5EF4-FFF2-40B4-BE49-F238E27FC236}">
                <a16:creationId xmlns:a16="http://schemas.microsoft.com/office/drawing/2014/main" id="{F7D3D451-5074-1647-B654-BAC0186C7436}"/>
              </a:ext>
            </a:extLst>
          </p:cNvPr>
          <p:cNvSpPr>
            <a:spLocks noGrp="1"/>
          </p:cNvSpPr>
          <p:nvPr>
            <p:ph type="sldNum" sz="quarter" idx="12"/>
          </p:nvPr>
        </p:nvSpPr>
        <p:spPr>
          <a:xfrm>
            <a:off x="8610600" y="6356350"/>
            <a:ext cx="2743200" cy="365125"/>
          </a:xfrm>
        </p:spPr>
        <p:txBody>
          <a:bodyPr/>
          <a:lstStyle>
            <a:lvl1pPr>
              <a:defRPr>
                <a:solidFill>
                  <a:schemeClr val="tx1"/>
                </a:solidFill>
              </a:defRPr>
            </a:lvl1pPr>
          </a:lstStyle>
          <a:p>
            <a:r>
              <a:rPr lang="en-US" dirty="0"/>
              <a:t>Slide 6-</a:t>
            </a:r>
            <a:fld id="{52DFCED4-3DB5-5A4D-92BF-293F61671FD6}" type="slidenum">
              <a:rPr lang="en-US" smtClean="0"/>
              <a:pPr/>
              <a:t>‹#›</a:t>
            </a:fld>
            <a:endParaRPr lang="en-US" dirty="0"/>
          </a:p>
        </p:txBody>
      </p:sp>
    </p:spTree>
    <p:extLst>
      <p:ext uri="{BB962C8B-B14F-4D97-AF65-F5344CB8AC3E}">
        <p14:creationId xmlns:p14="http://schemas.microsoft.com/office/powerpoint/2010/main" val="1307696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77F02-4744-9C49-95C9-18AB65ECD59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E4D0AA-D741-0B4A-9AEB-76B5D45A833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8D0C66-CBE6-9449-973A-25E43C1F17A6}"/>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741F6594-8A9F-AD45-AD7A-665AEC186924}"/>
              </a:ext>
            </a:extLst>
          </p:cNvPr>
          <p:cNvSpPr>
            <a:spLocks noGrp="1"/>
          </p:cNvSpPr>
          <p:nvPr>
            <p:ph type="ftr" sz="quarter" idx="11"/>
          </p:nvPr>
        </p:nvSpPr>
        <p:spPr/>
        <p:txBody>
          <a:bodyPr/>
          <a:lstStyle/>
          <a:p>
            <a:r>
              <a:rPr lang="en-US" dirty="0"/>
              <a:t>Computer Security: Art and Science</a:t>
            </a:r>
            <a:r>
              <a:rPr lang="en-US" i="0" dirty="0"/>
              <a:t>, 2</a:t>
            </a:r>
            <a:r>
              <a:rPr lang="en-US" i="0" baseline="30000" dirty="0"/>
              <a:t>nd</a:t>
            </a:r>
            <a:r>
              <a:rPr lang="en-US" i="0" dirty="0"/>
              <a:t> Edition</a:t>
            </a:r>
            <a:endParaRPr lang="en-US" dirty="0"/>
          </a:p>
        </p:txBody>
      </p:sp>
      <p:sp>
        <p:nvSpPr>
          <p:cNvPr id="6" name="Slide Number Placeholder 5">
            <a:extLst>
              <a:ext uri="{FF2B5EF4-FFF2-40B4-BE49-F238E27FC236}">
                <a16:creationId xmlns:a16="http://schemas.microsoft.com/office/drawing/2014/main" id="{4E6C6E97-7125-E64D-AAF2-2E07ECB4CFA7}"/>
              </a:ext>
            </a:extLst>
          </p:cNvPr>
          <p:cNvSpPr>
            <a:spLocks noGrp="1"/>
          </p:cNvSpPr>
          <p:nvPr>
            <p:ph type="sldNum" sz="quarter" idx="12"/>
          </p:nvPr>
        </p:nvSpPr>
        <p:spPr/>
        <p:txBody>
          <a:bodyPr/>
          <a:lstStyle/>
          <a:p>
            <a:r>
              <a:rPr lang="en-US" dirty="0"/>
              <a:t>Slide 6-</a:t>
            </a:r>
            <a:fld id="{52DFCED4-3DB5-5A4D-92BF-293F61671FD6}" type="slidenum">
              <a:rPr lang="en-US" smtClean="0"/>
              <a:pPr/>
              <a:t>‹#›</a:t>
            </a:fld>
            <a:endParaRPr lang="en-US" dirty="0"/>
          </a:p>
        </p:txBody>
      </p:sp>
    </p:spTree>
    <p:extLst>
      <p:ext uri="{BB962C8B-B14F-4D97-AF65-F5344CB8AC3E}">
        <p14:creationId xmlns:p14="http://schemas.microsoft.com/office/powerpoint/2010/main" val="1763909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5A2523-CBAD-B64E-A276-FE5A14194A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9F4027-69AA-1843-825F-CAA2E45CA43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FF5480-28C1-5B44-BDC9-E4D85E3C2873}"/>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74F6B62B-5FD5-AA48-9505-C5B5D5AA5629}"/>
              </a:ext>
            </a:extLst>
          </p:cNvPr>
          <p:cNvSpPr>
            <a:spLocks noGrp="1"/>
          </p:cNvSpPr>
          <p:nvPr>
            <p:ph type="ftr" sz="quarter" idx="11"/>
          </p:nvPr>
        </p:nvSpPr>
        <p:spPr/>
        <p:txBody>
          <a:bodyPr/>
          <a:lstStyle/>
          <a:p>
            <a:r>
              <a:rPr lang="en-US" dirty="0"/>
              <a:t>Computer Security: Art and Science</a:t>
            </a:r>
            <a:r>
              <a:rPr lang="en-US" i="0" dirty="0"/>
              <a:t>, 2</a:t>
            </a:r>
            <a:r>
              <a:rPr lang="en-US" i="0" baseline="30000" dirty="0"/>
              <a:t>nd</a:t>
            </a:r>
            <a:r>
              <a:rPr lang="en-US" i="0" dirty="0"/>
              <a:t> Edition</a:t>
            </a:r>
            <a:endParaRPr lang="en-US" dirty="0"/>
          </a:p>
        </p:txBody>
      </p:sp>
      <p:sp>
        <p:nvSpPr>
          <p:cNvPr id="6" name="Slide Number Placeholder 5">
            <a:extLst>
              <a:ext uri="{FF2B5EF4-FFF2-40B4-BE49-F238E27FC236}">
                <a16:creationId xmlns:a16="http://schemas.microsoft.com/office/drawing/2014/main" id="{14225300-E0B1-894E-A3E1-30B64D25FCEC}"/>
              </a:ext>
            </a:extLst>
          </p:cNvPr>
          <p:cNvSpPr>
            <a:spLocks noGrp="1"/>
          </p:cNvSpPr>
          <p:nvPr>
            <p:ph type="sldNum" sz="quarter" idx="12"/>
          </p:nvPr>
        </p:nvSpPr>
        <p:spPr/>
        <p:txBody>
          <a:bodyPr/>
          <a:lstStyle/>
          <a:p>
            <a:r>
              <a:rPr lang="en-US" dirty="0"/>
              <a:t>Slide 6-</a:t>
            </a:r>
            <a:fld id="{52DFCED4-3DB5-5A4D-92BF-293F61671FD6}" type="slidenum">
              <a:rPr lang="en-US" smtClean="0"/>
              <a:pPr/>
              <a:t>‹#›</a:t>
            </a:fld>
            <a:endParaRPr lang="en-US" dirty="0"/>
          </a:p>
        </p:txBody>
      </p:sp>
    </p:spTree>
    <p:extLst>
      <p:ext uri="{BB962C8B-B14F-4D97-AF65-F5344CB8AC3E}">
        <p14:creationId xmlns:p14="http://schemas.microsoft.com/office/powerpoint/2010/main" val="35830397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D9216-0399-1648-9012-75F61A5D37C6}"/>
              </a:ext>
            </a:extLst>
          </p:cNvPr>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a:extLst>
              <a:ext uri="{FF2B5EF4-FFF2-40B4-BE49-F238E27FC236}">
                <a16:creationId xmlns:a16="http://schemas.microsoft.com/office/drawing/2014/main" id="{22123AC2-DA5A-0848-AA1A-6830EBC38BE4}"/>
              </a:ext>
            </a:extLst>
          </p:cNvPr>
          <p:cNvSpPr>
            <a:spLocks noGrp="1"/>
          </p:cNvSpPr>
          <p:nvPr>
            <p:ph type="tbl" idx="1"/>
          </p:nvPr>
        </p:nvSpPr>
        <p:spPr>
          <a:xfrm>
            <a:off x="914400" y="1981200"/>
            <a:ext cx="10363200" cy="4114800"/>
          </a:xfrm>
        </p:spPr>
        <p:txBody>
          <a:bodyPr/>
          <a:lstStyle/>
          <a:p>
            <a:endParaRPr lang="en-US"/>
          </a:p>
        </p:txBody>
      </p:sp>
      <p:sp>
        <p:nvSpPr>
          <p:cNvPr id="4" name="Date Placeholder 3">
            <a:extLst>
              <a:ext uri="{FF2B5EF4-FFF2-40B4-BE49-F238E27FC236}">
                <a16:creationId xmlns:a16="http://schemas.microsoft.com/office/drawing/2014/main" id="{27DC39DE-7D7C-1A46-8C3B-7E86F03341F2}"/>
              </a:ext>
            </a:extLst>
          </p:cNvPr>
          <p:cNvSpPr>
            <a:spLocks noGrp="1"/>
          </p:cNvSpPr>
          <p:nvPr>
            <p:ph type="dt" sz="half" idx="10"/>
          </p:nvPr>
        </p:nvSpPr>
        <p:spPr>
          <a:xfrm>
            <a:off x="914400" y="6248400"/>
            <a:ext cx="2540000" cy="457200"/>
          </a:xfrm>
        </p:spPr>
        <p:txBody>
          <a:bodyPr/>
          <a:lstStyle>
            <a:lvl1pPr>
              <a:defRPr/>
            </a:lvl1pPr>
          </a:lstStyle>
          <a:p>
            <a:r>
              <a:rPr lang="en-US" altLang="en-US"/>
              <a:t>Version 1.0</a:t>
            </a:r>
          </a:p>
        </p:txBody>
      </p:sp>
      <p:sp>
        <p:nvSpPr>
          <p:cNvPr id="5" name="Footer Placeholder 4">
            <a:extLst>
              <a:ext uri="{FF2B5EF4-FFF2-40B4-BE49-F238E27FC236}">
                <a16:creationId xmlns:a16="http://schemas.microsoft.com/office/drawing/2014/main" id="{12356AFB-34A1-BC41-B3CF-717AE67C5728}"/>
              </a:ext>
            </a:extLst>
          </p:cNvPr>
          <p:cNvSpPr>
            <a:spLocks noGrp="1"/>
          </p:cNvSpPr>
          <p:nvPr>
            <p:ph type="ftr" sz="quarter" idx="11"/>
          </p:nvPr>
        </p:nvSpPr>
        <p:spPr>
          <a:xfrm>
            <a:off x="4165600" y="6248400"/>
            <a:ext cx="3860800" cy="457200"/>
          </a:xfrm>
        </p:spPr>
        <p:txBody>
          <a:bodyPr/>
          <a:lstStyle>
            <a:lvl1pPr>
              <a:defRPr i="0"/>
            </a:lvl1pPr>
          </a:lstStyle>
          <a:p>
            <a:r>
              <a:rPr lang="en-US" altLang="en-US" i="1"/>
              <a:t>Computer Security: Art and Science, 2nd Edition</a:t>
            </a:r>
            <a:endParaRPr lang="en-US" altLang="en-US"/>
          </a:p>
        </p:txBody>
      </p:sp>
      <p:sp>
        <p:nvSpPr>
          <p:cNvPr id="6" name="Slide Number Placeholder 5">
            <a:extLst>
              <a:ext uri="{FF2B5EF4-FFF2-40B4-BE49-F238E27FC236}">
                <a16:creationId xmlns:a16="http://schemas.microsoft.com/office/drawing/2014/main" id="{1F92835E-8EBB-6045-A8E3-7C37474B658A}"/>
              </a:ext>
            </a:extLst>
          </p:cNvPr>
          <p:cNvSpPr>
            <a:spLocks noGrp="1"/>
          </p:cNvSpPr>
          <p:nvPr>
            <p:ph type="sldNum" sz="quarter" idx="12"/>
          </p:nvPr>
        </p:nvSpPr>
        <p:spPr>
          <a:xfrm>
            <a:off x="8737600" y="6248400"/>
            <a:ext cx="2540000" cy="457200"/>
          </a:xfrm>
        </p:spPr>
        <p:txBody>
          <a:bodyPr/>
          <a:lstStyle>
            <a:lvl1pPr>
              <a:defRPr/>
            </a:lvl1pPr>
          </a:lstStyle>
          <a:p>
            <a:r>
              <a:rPr lang="en-US" altLang="en-US" dirty="0"/>
              <a:t>Slide 6-</a:t>
            </a:r>
            <a:fld id="{A56979F6-300D-234A-A49A-EDDCA9501A91}" type="slidenum">
              <a:rPr lang="en-US" altLang="en-US"/>
              <a:pPr/>
              <a:t>‹#›</a:t>
            </a:fld>
            <a:endParaRPr lang="en-US" altLang="en-US" dirty="0"/>
          </a:p>
        </p:txBody>
      </p:sp>
    </p:spTree>
    <p:extLst>
      <p:ext uri="{BB962C8B-B14F-4D97-AF65-F5344CB8AC3E}">
        <p14:creationId xmlns:p14="http://schemas.microsoft.com/office/powerpoint/2010/main" val="1784685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D7069-256A-394F-B5A0-407EF8F106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FFC159-EF16-8D46-84AD-A2B2268BB51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88D22B1-2B5F-0B43-B8E7-A24D4842B281}"/>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DBB6D967-1881-304C-8308-D9F3F0F2BBE7}"/>
              </a:ext>
            </a:extLst>
          </p:cNvPr>
          <p:cNvSpPr>
            <a:spLocks noGrp="1"/>
          </p:cNvSpPr>
          <p:nvPr>
            <p:ph type="ftr" sz="quarter" idx="11"/>
          </p:nvPr>
        </p:nvSpPr>
        <p:spPr/>
        <p:txBody>
          <a:bodyPr/>
          <a:lstStyle/>
          <a:p>
            <a:r>
              <a:rPr lang="en-US" dirty="0"/>
              <a:t>Computer Security: Art and Science</a:t>
            </a:r>
            <a:r>
              <a:rPr lang="en-US" i="0" dirty="0"/>
              <a:t>, 2</a:t>
            </a:r>
            <a:r>
              <a:rPr lang="en-US" i="0" baseline="30000" dirty="0"/>
              <a:t>nd</a:t>
            </a:r>
            <a:r>
              <a:rPr lang="en-US" i="0" dirty="0"/>
              <a:t> Edition</a:t>
            </a:r>
            <a:endParaRPr lang="en-US" dirty="0"/>
          </a:p>
        </p:txBody>
      </p:sp>
      <p:sp>
        <p:nvSpPr>
          <p:cNvPr id="6" name="Slide Number Placeholder 5">
            <a:extLst>
              <a:ext uri="{FF2B5EF4-FFF2-40B4-BE49-F238E27FC236}">
                <a16:creationId xmlns:a16="http://schemas.microsoft.com/office/drawing/2014/main" id="{148EF92C-B590-6142-B76B-1FFCB03ED62B}"/>
              </a:ext>
            </a:extLst>
          </p:cNvPr>
          <p:cNvSpPr>
            <a:spLocks noGrp="1"/>
          </p:cNvSpPr>
          <p:nvPr>
            <p:ph type="sldNum" sz="quarter" idx="12"/>
          </p:nvPr>
        </p:nvSpPr>
        <p:spPr/>
        <p:txBody>
          <a:bodyPr/>
          <a:lstStyle/>
          <a:p>
            <a:r>
              <a:rPr lang="en-US" dirty="0"/>
              <a:t>Slide 6-</a:t>
            </a:r>
            <a:fld id="{52DFCED4-3DB5-5A4D-92BF-293F61671FD6}" type="slidenum">
              <a:rPr lang="en-US" smtClean="0"/>
              <a:pPr/>
              <a:t>‹#›</a:t>
            </a:fld>
            <a:endParaRPr lang="en-US" dirty="0"/>
          </a:p>
        </p:txBody>
      </p:sp>
    </p:spTree>
    <p:extLst>
      <p:ext uri="{BB962C8B-B14F-4D97-AF65-F5344CB8AC3E}">
        <p14:creationId xmlns:p14="http://schemas.microsoft.com/office/powerpoint/2010/main" val="4283249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D2E9B-251C-ED4F-8951-6B709B025F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F2F0FFE-02AF-6145-843F-BAD0AA8EE2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33E6DE1-CB1A-F547-A1E1-ABF9AB1F6C9D}"/>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FC5EAAC3-DBEE-1B4C-8E6D-84FAEC8FF0DD}"/>
              </a:ext>
            </a:extLst>
          </p:cNvPr>
          <p:cNvSpPr>
            <a:spLocks noGrp="1"/>
          </p:cNvSpPr>
          <p:nvPr>
            <p:ph type="ftr" sz="quarter" idx="11"/>
          </p:nvPr>
        </p:nvSpPr>
        <p:spPr/>
        <p:txBody>
          <a:bodyPr/>
          <a:lstStyle/>
          <a:p>
            <a:r>
              <a:rPr lang="en-US" dirty="0"/>
              <a:t>Computer Security: Art and Science</a:t>
            </a:r>
            <a:r>
              <a:rPr lang="en-US" i="0" dirty="0"/>
              <a:t>, 2</a:t>
            </a:r>
            <a:r>
              <a:rPr lang="en-US" i="0" baseline="30000" dirty="0"/>
              <a:t>nd</a:t>
            </a:r>
            <a:r>
              <a:rPr lang="en-US" i="0" dirty="0"/>
              <a:t> Edition</a:t>
            </a:r>
            <a:endParaRPr lang="en-US" dirty="0"/>
          </a:p>
        </p:txBody>
      </p:sp>
      <p:sp>
        <p:nvSpPr>
          <p:cNvPr id="6" name="Slide Number Placeholder 5">
            <a:extLst>
              <a:ext uri="{FF2B5EF4-FFF2-40B4-BE49-F238E27FC236}">
                <a16:creationId xmlns:a16="http://schemas.microsoft.com/office/drawing/2014/main" id="{81EEDD12-2A8A-5D4E-A441-8D282A62137A}"/>
              </a:ext>
            </a:extLst>
          </p:cNvPr>
          <p:cNvSpPr>
            <a:spLocks noGrp="1"/>
          </p:cNvSpPr>
          <p:nvPr>
            <p:ph type="sldNum" sz="quarter" idx="12"/>
          </p:nvPr>
        </p:nvSpPr>
        <p:spPr/>
        <p:txBody>
          <a:bodyPr/>
          <a:lstStyle/>
          <a:p>
            <a:r>
              <a:rPr lang="en-US" dirty="0"/>
              <a:t>Slide 6-</a:t>
            </a:r>
            <a:fld id="{52DFCED4-3DB5-5A4D-92BF-293F61671FD6}" type="slidenum">
              <a:rPr lang="en-US" smtClean="0"/>
              <a:pPr/>
              <a:t>‹#›</a:t>
            </a:fld>
            <a:endParaRPr lang="en-US" dirty="0"/>
          </a:p>
        </p:txBody>
      </p:sp>
    </p:spTree>
    <p:extLst>
      <p:ext uri="{BB962C8B-B14F-4D97-AF65-F5344CB8AC3E}">
        <p14:creationId xmlns:p14="http://schemas.microsoft.com/office/powerpoint/2010/main" val="269476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EBFDD-02E0-5643-9332-D294FE9662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8EE2A6-5C0A-BB49-AEA0-17B617377A7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45DD13C-3499-9A4E-9DBA-94783EBE302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9B2A509-D652-4744-A076-DF4958DC2EB4}"/>
              </a:ext>
            </a:extLst>
          </p:cNvPr>
          <p:cNvSpPr>
            <a:spLocks noGrp="1"/>
          </p:cNvSpPr>
          <p:nvPr>
            <p:ph type="dt" sz="half" idx="10"/>
          </p:nvPr>
        </p:nvSpPr>
        <p:spPr/>
        <p:txBody>
          <a:bodyPr/>
          <a:lstStyle/>
          <a:p>
            <a:r>
              <a:rPr lang="en-US"/>
              <a:t>Version 1.0</a:t>
            </a:r>
          </a:p>
        </p:txBody>
      </p:sp>
      <p:sp>
        <p:nvSpPr>
          <p:cNvPr id="6" name="Footer Placeholder 5">
            <a:extLst>
              <a:ext uri="{FF2B5EF4-FFF2-40B4-BE49-F238E27FC236}">
                <a16:creationId xmlns:a16="http://schemas.microsoft.com/office/drawing/2014/main" id="{62F9CA7A-90C2-B242-A9E6-C21D55311274}"/>
              </a:ext>
            </a:extLst>
          </p:cNvPr>
          <p:cNvSpPr>
            <a:spLocks noGrp="1"/>
          </p:cNvSpPr>
          <p:nvPr>
            <p:ph type="ftr" sz="quarter" idx="11"/>
          </p:nvPr>
        </p:nvSpPr>
        <p:spPr/>
        <p:txBody>
          <a:bodyPr/>
          <a:lstStyle/>
          <a:p>
            <a:r>
              <a:rPr lang="en-US" dirty="0"/>
              <a:t>Computer Security: Art and Science</a:t>
            </a:r>
            <a:r>
              <a:rPr lang="en-US" i="0" dirty="0"/>
              <a:t>, 2</a:t>
            </a:r>
            <a:r>
              <a:rPr lang="en-US" i="0" baseline="30000" dirty="0"/>
              <a:t>nd</a:t>
            </a:r>
            <a:r>
              <a:rPr lang="en-US" i="0" dirty="0"/>
              <a:t> Edition</a:t>
            </a:r>
            <a:endParaRPr lang="en-US" dirty="0"/>
          </a:p>
        </p:txBody>
      </p:sp>
      <p:sp>
        <p:nvSpPr>
          <p:cNvPr id="7" name="Slide Number Placeholder 6">
            <a:extLst>
              <a:ext uri="{FF2B5EF4-FFF2-40B4-BE49-F238E27FC236}">
                <a16:creationId xmlns:a16="http://schemas.microsoft.com/office/drawing/2014/main" id="{BFE93A2D-BCA2-384F-A33A-F885B88B003A}"/>
              </a:ext>
            </a:extLst>
          </p:cNvPr>
          <p:cNvSpPr>
            <a:spLocks noGrp="1"/>
          </p:cNvSpPr>
          <p:nvPr>
            <p:ph type="sldNum" sz="quarter" idx="12"/>
          </p:nvPr>
        </p:nvSpPr>
        <p:spPr/>
        <p:txBody>
          <a:bodyPr/>
          <a:lstStyle/>
          <a:p>
            <a:r>
              <a:rPr lang="en-US" dirty="0"/>
              <a:t>Slide 6-</a:t>
            </a:r>
            <a:fld id="{52DFCED4-3DB5-5A4D-92BF-293F61671FD6}" type="slidenum">
              <a:rPr lang="en-US" smtClean="0"/>
              <a:pPr/>
              <a:t>‹#›</a:t>
            </a:fld>
            <a:endParaRPr lang="en-US" dirty="0"/>
          </a:p>
        </p:txBody>
      </p:sp>
    </p:spTree>
    <p:extLst>
      <p:ext uri="{BB962C8B-B14F-4D97-AF65-F5344CB8AC3E}">
        <p14:creationId xmlns:p14="http://schemas.microsoft.com/office/powerpoint/2010/main" val="275587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CD002-73F4-354E-9783-1560EDFAE2D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03FB4E3-A308-F943-B7FC-C9CA052BCE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907B7E0-0FE7-044F-AD4C-0FE9F798E53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C266746-FF03-034B-8206-74F84586D9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0EFBE4D-F3DD-EC49-9FAD-467506D7FB7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74EA6C-6B11-994D-82C0-199BA6A73D4E}"/>
              </a:ext>
            </a:extLst>
          </p:cNvPr>
          <p:cNvSpPr>
            <a:spLocks noGrp="1"/>
          </p:cNvSpPr>
          <p:nvPr>
            <p:ph type="dt" sz="half" idx="10"/>
          </p:nvPr>
        </p:nvSpPr>
        <p:spPr/>
        <p:txBody>
          <a:bodyPr/>
          <a:lstStyle/>
          <a:p>
            <a:r>
              <a:rPr lang="en-US"/>
              <a:t>Version 1.0</a:t>
            </a:r>
          </a:p>
        </p:txBody>
      </p:sp>
      <p:sp>
        <p:nvSpPr>
          <p:cNvPr id="8" name="Footer Placeholder 7">
            <a:extLst>
              <a:ext uri="{FF2B5EF4-FFF2-40B4-BE49-F238E27FC236}">
                <a16:creationId xmlns:a16="http://schemas.microsoft.com/office/drawing/2014/main" id="{ED621404-38C8-974D-9416-5EF68EDE78B3}"/>
              </a:ext>
            </a:extLst>
          </p:cNvPr>
          <p:cNvSpPr>
            <a:spLocks noGrp="1"/>
          </p:cNvSpPr>
          <p:nvPr>
            <p:ph type="ftr" sz="quarter" idx="11"/>
          </p:nvPr>
        </p:nvSpPr>
        <p:spPr/>
        <p:txBody>
          <a:bodyPr/>
          <a:lstStyle/>
          <a:p>
            <a:r>
              <a:rPr lang="en-US" dirty="0"/>
              <a:t>Computer Security: Art and Science</a:t>
            </a:r>
            <a:r>
              <a:rPr lang="en-US" i="0" dirty="0"/>
              <a:t>, 2</a:t>
            </a:r>
            <a:r>
              <a:rPr lang="en-US" i="0" baseline="30000" dirty="0"/>
              <a:t>nd</a:t>
            </a:r>
            <a:r>
              <a:rPr lang="en-US" i="0" dirty="0"/>
              <a:t> Edition</a:t>
            </a:r>
            <a:endParaRPr lang="en-US" dirty="0"/>
          </a:p>
        </p:txBody>
      </p:sp>
      <p:sp>
        <p:nvSpPr>
          <p:cNvPr id="9" name="Slide Number Placeholder 8">
            <a:extLst>
              <a:ext uri="{FF2B5EF4-FFF2-40B4-BE49-F238E27FC236}">
                <a16:creationId xmlns:a16="http://schemas.microsoft.com/office/drawing/2014/main" id="{C290CE56-D3BF-CE47-91EA-DDC6EA2C528E}"/>
              </a:ext>
            </a:extLst>
          </p:cNvPr>
          <p:cNvSpPr>
            <a:spLocks noGrp="1"/>
          </p:cNvSpPr>
          <p:nvPr>
            <p:ph type="sldNum" sz="quarter" idx="12"/>
          </p:nvPr>
        </p:nvSpPr>
        <p:spPr/>
        <p:txBody>
          <a:bodyPr/>
          <a:lstStyle/>
          <a:p>
            <a:r>
              <a:rPr lang="en-US" dirty="0"/>
              <a:t>Slide 6-</a:t>
            </a:r>
            <a:fld id="{52DFCED4-3DB5-5A4D-92BF-293F61671FD6}" type="slidenum">
              <a:rPr lang="en-US" smtClean="0"/>
              <a:pPr/>
              <a:t>‹#›</a:t>
            </a:fld>
            <a:endParaRPr lang="en-US" dirty="0"/>
          </a:p>
        </p:txBody>
      </p:sp>
    </p:spTree>
    <p:extLst>
      <p:ext uri="{BB962C8B-B14F-4D97-AF65-F5344CB8AC3E}">
        <p14:creationId xmlns:p14="http://schemas.microsoft.com/office/powerpoint/2010/main" val="4208662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4AFBB-8057-4A42-9E6A-61ADE9F61D0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37F14D0-DB97-864C-8683-A35549187669}"/>
              </a:ext>
            </a:extLst>
          </p:cNvPr>
          <p:cNvSpPr>
            <a:spLocks noGrp="1"/>
          </p:cNvSpPr>
          <p:nvPr>
            <p:ph type="dt" sz="half" idx="10"/>
          </p:nvPr>
        </p:nvSpPr>
        <p:spPr/>
        <p:txBody>
          <a:bodyPr/>
          <a:lstStyle/>
          <a:p>
            <a:r>
              <a:rPr lang="en-US"/>
              <a:t>Version 1.0</a:t>
            </a:r>
          </a:p>
        </p:txBody>
      </p:sp>
      <p:sp>
        <p:nvSpPr>
          <p:cNvPr id="4" name="Footer Placeholder 3">
            <a:extLst>
              <a:ext uri="{FF2B5EF4-FFF2-40B4-BE49-F238E27FC236}">
                <a16:creationId xmlns:a16="http://schemas.microsoft.com/office/drawing/2014/main" id="{828436F2-B8B2-A848-9632-D164CFDE5B9D}"/>
              </a:ext>
            </a:extLst>
          </p:cNvPr>
          <p:cNvSpPr>
            <a:spLocks noGrp="1"/>
          </p:cNvSpPr>
          <p:nvPr>
            <p:ph type="ftr" sz="quarter" idx="11"/>
          </p:nvPr>
        </p:nvSpPr>
        <p:spPr/>
        <p:txBody>
          <a:bodyPr/>
          <a:lstStyle/>
          <a:p>
            <a:r>
              <a:rPr lang="en-US" dirty="0"/>
              <a:t>Computer Security: Art and Science</a:t>
            </a:r>
            <a:r>
              <a:rPr lang="en-US" i="0" dirty="0"/>
              <a:t>, 2</a:t>
            </a:r>
            <a:r>
              <a:rPr lang="en-US" i="0" baseline="30000" dirty="0"/>
              <a:t>nd</a:t>
            </a:r>
            <a:r>
              <a:rPr lang="en-US" i="0" dirty="0"/>
              <a:t> Edition</a:t>
            </a:r>
            <a:endParaRPr lang="en-US" dirty="0"/>
          </a:p>
        </p:txBody>
      </p:sp>
      <p:sp>
        <p:nvSpPr>
          <p:cNvPr id="5" name="Slide Number Placeholder 4">
            <a:extLst>
              <a:ext uri="{FF2B5EF4-FFF2-40B4-BE49-F238E27FC236}">
                <a16:creationId xmlns:a16="http://schemas.microsoft.com/office/drawing/2014/main" id="{C3B5A25A-4417-6D49-93B4-D032341B58FD}"/>
              </a:ext>
            </a:extLst>
          </p:cNvPr>
          <p:cNvSpPr>
            <a:spLocks noGrp="1"/>
          </p:cNvSpPr>
          <p:nvPr>
            <p:ph type="sldNum" sz="quarter" idx="12"/>
          </p:nvPr>
        </p:nvSpPr>
        <p:spPr/>
        <p:txBody>
          <a:bodyPr/>
          <a:lstStyle/>
          <a:p>
            <a:r>
              <a:rPr lang="en-US" dirty="0"/>
              <a:t>Slide 6-</a:t>
            </a:r>
            <a:fld id="{52DFCED4-3DB5-5A4D-92BF-293F61671FD6}" type="slidenum">
              <a:rPr lang="en-US" smtClean="0"/>
              <a:pPr/>
              <a:t>‹#›</a:t>
            </a:fld>
            <a:endParaRPr lang="en-US" dirty="0"/>
          </a:p>
        </p:txBody>
      </p:sp>
    </p:spTree>
    <p:extLst>
      <p:ext uri="{BB962C8B-B14F-4D97-AF65-F5344CB8AC3E}">
        <p14:creationId xmlns:p14="http://schemas.microsoft.com/office/powerpoint/2010/main" val="2815232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33CFB6-67DA-D143-AE33-93BA5F272DD9}"/>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123520C0-984A-A446-AAB8-F0CFAC2DAF5F}"/>
              </a:ext>
            </a:extLst>
          </p:cNvPr>
          <p:cNvSpPr>
            <a:spLocks noGrp="1"/>
          </p:cNvSpPr>
          <p:nvPr>
            <p:ph type="ftr" sz="quarter" idx="11"/>
          </p:nvPr>
        </p:nvSpPr>
        <p:spPr/>
        <p:txBody>
          <a:bodyPr/>
          <a:lstStyle/>
          <a:p>
            <a:r>
              <a:rPr lang="en-US" dirty="0"/>
              <a:t>Computer Security: Art and Science</a:t>
            </a:r>
            <a:r>
              <a:rPr lang="en-US" i="0" dirty="0"/>
              <a:t>, 2</a:t>
            </a:r>
            <a:r>
              <a:rPr lang="en-US" i="0" baseline="30000" dirty="0"/>
              <a:t>nd</a:t>
            </a:r>
            <a:r>
              <a:rPr lang="en-US" i="0" dirty="0"/>
              <a:t> Edition</a:t>
            </a:r>
            <a:endParaRPr lang="en-US" dirty="0"/>
          </a:p>
        </p:txBody>
      </p:sp>
      <p:sp>
        <p:nvSpPr>
          <p:cNvPr id="4" name="Slide Number Placeholder 3">
            <a:extLst>
              <a:ext uri="{FF2B5EF4-FFF2-40B4-BE49-F238E27FC236}">
                <a16:creationId xmlns:a16="http://schemas.microsoft.com/office/drawing/2014/main" id="{415E591D-50B4-2E41-95AB-67206F138013}"/>
              </a:ext>
            </a:extLst>
          </p:cNvPr>
          <p:cNvSpPr>
            <a:spLocks noGrp="1"/>
          </p:cNvSpPr>
          <p:nvPr>
            <p:ph type="sldNum" sz="quarter" idx="12"/>
          </p:nvPr>
        </p:nvSpPr>
        <p:spPr/>
        <p:txBody>
          <a:bodyPr/>
          <a:lstStyle/>
          <a:p>
            <a:r>
              <a:rPr lang="en-US" dirty="0"/>
              <a:t>Slide 6-</a:t>
            </a:r>
            <a:fld id="{52DFCED4-3DB5-5A4D-92BF-293F61671FD6}" type="slidenum">
              <a:rPr lang="en-US" smtClean="0"/>
              <a:pPr/>
              <a:t>‹#›</a:t>
            </a:fld>
            <a:endParaRPr lang="en-US" dirty="0"/>
          </a:p>
        </p:txBody>
      </p:sp>
    </p:spTree>
    <p:extLst>
      <p:ext uri="{BB962C8B-B14F-4D97-AF65-F5344CB8AC3E}">
        <p14:creationId xmlns:p14="http://schemas.microsoft.com/office/powerpoint/2010/main" val="3703541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493FD-304A-0E40-B373-8BD89B7C0E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93FAA35-CC07-0243-92DF-08A8D414BF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7C6280-F07E-9940-809B-0500E26AF6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C5273D-5729-224C-AE6F-434FE7E7C085}"/>
              </a:ext>
            </a:extLst>
          </p:cNvPr>
          <p:cNvSpPr>
            <a:spLocks noGrp="1"/>
          </p:cNvSpPr>
          <p:nvPr>
            <p:ph type="dt" sz="half" idx="10"/>
          </p:nvPr>
        </p:nvSpPr>
        <p:spPr/>
        <p:txBody>
          <a:bodyPr/>
          <a:lstStyle/>
          <a:p>
            <a:r>
              <a:rPr lang="en-US"/>
              <a:t>Version 1.0</a:t>
            </a:r>
          </a:p>
        </p:txBody>
      </p:sp>
      <p:sp>
        <p:nvSpPr>
          <p:cNvPr id="6" name="Footer Placeholder 5">
            <a:extLst>
              <a:ext uri="{FF2B5EF4-FFF2-40B4-BE49-F238E27FC236}">
                <a16:creationId xmlns:a16="http://schemas.microsoft.com/office/drawing/2014/main" id="{74DC288E-F109-1042-8F25-F4E38E853052}"/>
              </a:ext>
            </a:extLst>
          </p:cNvPr>
          <p:cNvSpPr>
            <a:spLocks noGrp="1"/>
          </p:cNvSpPr>
          <p:nvPr>
            <p:ph type="ftr" sz="quarter" idx="11"/>
          </p:nvPr>
        </p:nvSpPr>
        <p:spPr/>
        <p:txBody>
          <a:bodyPr/>
          <a:lstStyle/>
          <a:p>
            <a:r>
              <a:rPr lang="en-US" dirty="0"/>
              <a:t>Computer Security: Art and Science</a:t>
            </a:r>
            <a:r>
              <a:rPr lang="en-US" i="0" dirty="0"/>
              <a:t>, 2</a:t>
            </a:r>
            <a:r>
              <a:rPr lang="en-US" i="0" baseline="30000" dirty="0"/>
              <a:t>nd</a:t>
            </a:r>
            <a:r>
              <a:rPr lang="en-US" i="0" dirty="0"/>
              <a:t> Edition</a:t>
            </a:r>
            <a:endParaRPr lang="en-US" dirty="0"/>
          </a:p>
        </p:txBody>
      </p:sp>
      <p:sp>
        <p:nvSpPr>
          <p:cNvPr id="7" name="Slide Number Placeholder 6">
            <a:extLst>
              <a:ext uri="{FF2B5EF4-FFF2-40B4-BE49-F238E27FC236}">
                <a16:creationId xmlns:a16="http://schemas.microsoft.com/office/drawing/2014/main" id="{66ECD07E-5473-784E-9CBE-572647F80F80}"/>
              </a:ext>
            </a:extLst>
          </p:cNvPr>
          <p:cNvSpPr>
            <a:spLocks noGrp="1"/>
          </p:cNvSpPr>
          <p:nvPr>
            <p:ph type="sldNum" sz="quarter" idx="12"/>
          </p:nvPr>
        </p:nvSpPr>
        <p:spPr/>
        <p:txBody>
          <a:bodyPr/>
          <a:lstStyle/>
          <a:p>
            <a:r>
              <a:rPr lang="en-US" dirty="0"/>
              <a:t>Slide 6-</a:t>
            </a:r>
            <a:fld id="{52DFCED4-3DB5-5A4D-92BF-293F61671FD6}" type="slidenum">
              <a:rPr lang="en-US" smtClean="0"/>
              <a:pPr/>
              <a:t>‹#›</a:t>
            </a:fld>
            <a:endParaRPr lang="en-US" dirty="0"/>
          </a:p>
        </p:txBody>
      </p:sp>
    </p:spTree>
    <p:extLst>
      <p:ext uri="{BB962C8B-B14F-4D97-AF65-F5344CB8AC3E}">
        <p14:creationId xmlns:p14="http://schemas.microsoft.com/office/powerpoint/2010/main" val="2316157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ECD73-4ABB-974C-803B-7A51C47D40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1C3A90D-8ECE-CD46-915D-F0478DBBBA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DE8C723-A8ED-404E-93DD-E12B5B0138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7F3D5C8-9412-5841-9192-5CE9525B1F38}"/>
              </a:ext>
            </a:extLst>
          </p:cNvPr>
          <p:cNvSpPr>
            <a:spLocks noGrp="1"/>
          </p:cNvSpPr>
          <p:nvPr>
            <p:ph type="dt" sz="half" idx="10"/>
          </p:nvPr>
        </p:nvSpPr>
        <p:spPr/>
        <p:txBody>
          <a:bodyPr/>
          <a:lstStyle/>
          <a:p>
            <a:r>
              <a:rPr lang="en-US"/>
              <a:t>Version 1.0</a:t>
            </a:r>
          </a:p>
        </p:txBody>
      </p:sp>
      <p:sp>
        <p:nvSpPr>
          <p:cNvPr id="6" name="Footer Placeholder 5">
            <a:extLst>
              <a:ext uri="{FF2B5EF4-FFF2-40B4-BE49-F238E27FC236}">
                <a16:creationId xmlns:a16="http://schemas.microsoft.com/office/drawing/2014/main" id="{82A4CA07-5409-BF40-A255-86A538D10529}"/>
              </a:ext>
            </a:extLst>
          </p:cNvPr>
          <p:cNvSpPr>
            <a:spLocks noGrp="1"/>
          </p:cNvSpPr>
          <p:nvPr>
            <p:ph type="ftr" sz="quarter" idx="11"/>
          </p:nvPr>
        </p:nvSpPr>
        <p:spPr/>
        <p:txBody>
          <a:bodyPr/>
          <a:lstStyle/>
          <a:p>
            <a:r>
              <a:rPr lang="en-US" dirty="0"/>
              <a:t>Computer Security: Art and Science</a:t>
            </a:r>
            <a:r>
              <a:rPr lang="en-US" i="0" dirty="0"/>
              <a:t>, 2</a:t>
            </a:r>
            <a:r>
              <a:rPr lang="en-US" i="0" baseline="30000" dirty="0"/>
              <a:t>nd</a:t>
            </a:r>
            <a:r>
              <a:rPr lang="en-US" i="0" dirty="0"/>
              <a:t> Edition</a:t>
            </a:r>
            <a:endParaRPr lang="en-US" dirty="0"/>
          </a:p>
        </p:txBody>
      </p:sp>
      <p:sp>
        <p:nvSpPr>
          <p:cNvPr id="7" name="Slide Number Placeholder 6">
            <a:extLst>
              <a:ext uri="{FF2B5EF4-FFF2-40B4-BE49-F238E27FC236}">
                <a16:creationId xmlns:a16="http://schemas.microsoft.com/office/drawing/2014/main" id="{98516C60-A5EB-244A-85C8-490E47998045}"/>
              </a:ext>
            </a:extLst>
          </p:cNvPr>
          <p:cNvSpPr>
            <a:spLocks noGrp="1"/>
          </p:cNvSpPr>
          <p:nvPr>
            <p:ph type="sldNum" sz="quarter" idx="12"/>
          </p:nvPr>
        </p:nvSpPr>
        <p:spPr/>
        <p:txBody>
          <a:bodyPr/>
          <a:lstStyle/>
          <a:p>
            <a:r>
              <a:rPr lang="en-US" dirty="0"/>
              <a:t>Slide 6-</a:t>
            </a:r>
            <a:fld id="{52DFCED4-3DB5-5A4D-92BF-293F61671FD6}" type="slidenum">
              <a:rPr lang="en-US" smtClean="0"/>
              <a:pPr/>
              <a:t>‹#›</a:t>
            </a:fld>
            <a:endParaRPr lang="en-US" dirty="0"/>
          </a:p>
        </p:txBody>
      </p:sp>
    </p:spTree>
    <p:extLst>
      <p:ext uri="{BB962C8B-B14F-4D97-AF65-F5344CB8AC3E}">
        <p14:creationId xmlns:p14="http://schemas.microsoft.com/office/powerpoint/2010/main" val="2813144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79F061-953F-FE4E-B123-EF2AAD3217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EC59FF8-EA2D-F848-A878-2F47BA5D13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a:t>Fifth level</a:t>
            </a:r>
          </a:p>
        </p:txBody>
      </p:sp>
      <p:sp>
        <p:nvSpPr>
          <p:cNvPr id="4" name="Date Placeholder 3">
            <a:extLst>
              <a:ext uri="{FF2B5EF4-FFF2-40B4-BE49-F238E27FC236}">
                <a16:creationId xmlns:a16="http://schemas.microsoft.com/office/drawing/2014/main" id="{674CE376-8D6F-0546-95B0-57175EA1D5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olidFill>
              </a:defRPr>
            </a:lvl1pPr>
          </a:lstStyle>
          <a:p>
            <a:r>
              <a:rPr lang="en-US"/>
              <a:t>Version 1.0</a:t>
            </a:r>
            <a:endParaRPr lang="en-US" dirty="0"/>
          </a:p>
        </p:txBody>
      </p:sp>
      <p:sp>
        <p:nvSpPr>
          <p:cNvPr id="5" name="Footer Placeholder 4">
            <a:extLst>
              <a:ext uri="{FF2B5EF4-FFF2-40B4-BE49-F238E27FC236}">
                <a16:creationId xmlns:a16="http://schemas.microsoft.com/office/drawing/2014/main" id="{9F0503CA-7075-BF45-A33E-7F679677C3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i="1">
                <a:solidFill>
                  <a:schemeClr val="tx1"/>
                </a:solidFill>
              </a:defRPr>
            </a:lvl1pPr>
          </a:lstStyle>
          <a:p>
            <a:r>
              <a:rPr lang="en-US" dirty="0"/>
              <a:t>Computer Security: Art and Science</a:t>
            </a:r>
            <a:r>
              <a:rPr lang="en-US" i="0" dirty="0"/>
              <a:t>, 2</a:t>
            </a:r>
            <a:r>
              <a:rPr lang="en-US" i="0" baseline="30000" dirty="0"/>
              <a:t>nd</a:t>
            </a:r>
            <a:r>
              <a:rPr lang="en-US" i="0" dirty="0"/>
              <a:t> Edition</a:t>
            </a:r>
            <a:endParaRPr lang="en-US" dirty="0"/>
          </a:p>
        </p:txBody>
      </p:sp>
      <p:sp>
        <p:nvSpPr>
          <p:cNvPr id="6" name="Slide Number Placeholder 5">
            <a:extLst>
              <a:ext uri="{FF2B5EF4-FFF2-40B4-BE49-F238E27FC236}">
                <a16:creationId xmlns:a16="http://schemas.microsoft.com/office/drawing/2014/main" id="{292F712E-317B-634F-806D-6D9337157D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olidFill>
              </a:defRPr>
            </a:lvl1pPr>
          </a:lstStyle>
          <a:p>
            <a:r>
              <a:rPr lang="en-US" dirty="0"/>
              <a:t>Slide 6-</a:t>
            </a:r>
            <a:fld id="{52DFCED4-3DB5-5A4D-92BF-293F61671FD6}" type="slidenum">
              <a:rPr lang="en-US" smtClean="0"/>
              <a:pPr/>
              <a:t>‹#›</a:t>
            </a:fld>
            <a:endParaRPr lang="en-US" dirty="0"/>
          </a:p>
        </p:txBody>
      </p:sp>
      <p:pic>
        <p:nvPicPr>
          <p:cNvPr id="8" name="Picture 7">
            <a:extLst>
              <a:ext uri="{FF2B5EF4-FFF2-40B4-BE49-F238E27FC236}">
                <a16:creationId xmlns:a16="http://schemas.microsoft.com/office/drawing/2014/main" id="{8A2850A0-6036-014A-92D4-5DA2911E4584}"/>
              </a:ext>
            </a:extLst>
          </p:cNvPr>
          <p:cNvPicPr>
            <a:picLocks noChangeAspect="1"/>
          </p:cNvPicPr>
          <p:nvPr userDrawn="1"/>
        </p:nvPicPr>
        <p:blipFill>
          <a:blip r:embed="rId14"/>
          <a:stretch>
            <a:fillRect/>
          </a:stretch>
        </p:blipFill>
        <p:spPr>
          <a:xfrm>
            <a:off x="11389611" y="0"/>
            <a:ext cx="802389" cy="1038386"/>
          </a:xfrm>
          <a:prstGeom prst="rect">
            <a:avLst/>
          </a:prstGeom>
        </p:spPr>
      </p:pic>
    </p:spTree>
    <p:extLst>
      <p:ext uri="{BB962C8B-B14F-4D97-AF65-F5344CB8AC3E}">
        <p14:creationId xmlns:p14="http://schemas.microsoft.com/office/powerpoint/2010/main" val="1727341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ctrTitle"/>
          </p:nvPr>
        </p:nvSpPr>
        <p:spPr/>
        <p:txBody>
          <a:bodyPr/>
          <a:lstStyle/>
          <a:p>
            <a:r>
              <a:rPr lang="en-US" dirty="0">
                <a:latin typeface="Calibri" charset="0"/>
              </a:rPr>
              <a:t>Integrity Policies</a:t>
            </a:r>
          </a:p>
        </p:txBody>
      </p:sp>
      <p:sp>
        <p:nvSpPr>
          <p:cNvPr id="3" name="Subtitle 2"/>
          <p:cNvSpPr>
            <a:spLocks noGrp="1"/>
          </p:cNvSpPr>
          <p:nvPr>
            <p:ph type="subTitle" idx="1"/>
          </p:nvPr>
        </p:nvSpPr>
        <p:spPr/>
        <p:txBody>
          <a:bodyPr rtlCol="0">
            <a:normAutofit/>
          </a:bodyPr>
          <a:lstStyle/>
          <a:p>
            <a:pPr>
              <a:defRPr/>
            </a:pPr>
            <a:r>
              <a:rPr lang="en-US" dirty="0">
                <a:ea typeface="+mn-ea"/>
                <a:cs typeface="+mn-cs"/>
              </a:rPr>
              <a:t>Chapter 6</a:t>
            </a:r>
          </a:p>
        </p:txBody>
      </p:sp>
      <p:sp>
        <p:nvSpPr>
          <p:cNvPr id="5" name="Date Placeholder 4">
            <a:extLst>
              <a:ext uri="{FF2B5EF4-FFF2-40B4-BE49-F238E27FC236}">
                <a16:creationId xmlns:a16="http://schemas.microsoft.com/office/drawing/2014/main" id="{1FD30A82-4850-6A47-B754-635844C4C726}"/>
              </a:ext>
            </a:extLst>
          </p:cNvPr>
          <p:cNvSpPr>
            <a:spLocks noGrp="1"/>
          </p:cNvSpPr>
          <p:nvPr>
            <p:ph type="dt" sz="half" idx="10"/>
          </p:nvPr>
        </p:nvSpPr>
        <p:spPr/>
        <p:txBody>
          <a:bodyPr/>
          <a:lstStyle/>
          <a:p>
            <a:r>
              <a:rPr lang="en-US"/>
              <a:t>Version 1.0</a:t>
            </a:r>
            <a:endParaRPr lang="en-US" dirty="0"/>
          </a:p>
        </p:txBody>
      </p:sp>
      <p:sp>
        <p:nvSpPr>
          <p:cNvPr id="6" name="Footer Placeholder 5">
            <a:extLst>
              <a:ext uri="{FF2B5EF4-FFF2-40B4-BE49-F238E27FC236}">
                <a16:creationId xmlns:a16="http://schemas.microsoft.com/office/drawing/2014/main" id="{9D378612-402F-FB48-9E1E-BCC87722C57A}"/>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65B6F831-922C-8942-AEAB-422880C28B04}"/>
              </a:ext>
            </a:extLst>
          </p:cNvPr>
          <p:cNvSpPr>
            <a:spLocks noGrp="1"/>
          </p:cNvSpPr>
          <p:nvPr>
            <p:ph type="sldNum" sz="quarter" idx="12"/>
          </p:nvPr>
        </p:nvSpPr>
        <p:spPr/>
        <p:txBody>
          <a:bodyPr/>
          <a:lstStyle/>
          <a:p>
            <a:r>
              <a:rPr lang="en-US"/>
              <a:t>Slide 6-</a:t>
            </a:r>
            <a:fld id="{52DFCED4-3DB5-5A4D-92BF-293F61671FD6}" type="slidenum">
              <a:rPr lang="en-US" smtClean="0"/>
              <a:pPr/>
              <a:t>1</a:t>
            </a:fld>
            <a:endParaRPr lang="en-US" dirty="0"/>
          </a:p>
        </p:txBody>
      </p:sp>
    </p:spTree>
    <p:extLst>
      <p:ext uri="{BB962C8B-B14F-4D97-AF65-F5344CB8AC3E}">
        <p14:creationId xmlns:p14="http://schemas.microsoft.com/office/powerpoint/2010/main" val="666516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a:extLst>
              <a:ext uri="{FF2B5EF4-FFF2-40B4-BE49-F238E27FC236}">
                <a16:creationId xmlns:a16="http://schemas.microsoft.com/office/drawing/2014/main" id="{2D82C877-B2D4-904F-AFF4-429DA576CCF2}"/>
              </a:ext>
            </a:extLst>
          </p:cNvPr>
          <p:cNvSpPr>
            <a:spLocks noGrp="1" noChangeArrowheads="1"/>
          </p:cNvSpPr>
          <p:nvPr>
            <p:ph type="title"/>
          </p:nvPr>
        </p:nvSpPr>
        <p:spPr/>
        <p:txBody>
          <a:bodyPr/>
          <a:lstStyle/>
          <a:p>
            <a:r>
              <a:rPr lang="en-US" altLang="en-US"/>
              <a:t>Problems</a:t>
            </a:r>
          </a:p>
        </p:txBody>
      </p:sp>
      <p:sp>
        <p:nvSpPr>
          <p:cNvPr id="161795" name="Rectangle 3">
            <a:extLst>
              <a:ext uri="{FF2B5EF4-FFF2-40B4-BE49-F238E27FC236}">
                <a16:creationId xmlns:a16="http://schemas.microsoft.com/office/drawing/2014/main" id="{07AC4903-ACDF-C740-A18B-43A7EC314F3F}"/>
              </a:ext>
            </a:extLst>
          </p:cNvPr>
          <p:cNvSpPr>
            <a:spLocks noGrp="1" noChangeArrowheads="1"/>
          </p:cNvSpPr>
          <p:nvPr>
            <p:ph type="body" idx="1"/>
          </p:nvPr>
        </p:nvSpPr>
        <p:spPr/>
        <p:txBody>
          <a:bodyPr/>
          <a:lstStyle/>
          <a:p>
            <a:pPr>
              <a:lnSpc>
                <a:spcPct val="90000"/>
              </a:lnSpc>
            </a:pPr>
            <a:r>
              <a:rPr lang="en-US" altLang="en-US" dirty="0"/>
              <a:t>Subjects’ integrity levels do not increase as system runs</a:t>
            </a:r>
          </a:p>
          <a:p>
            <a:pPr lvl="1">
              <a:lnSpc>
                <a:spcPct val="90000"/>
              </a:lnSpc>
            </a:pPr>
            <a:r>
              <a:rPr lang="en-US" altLang="en-US" dirty="0"/>
              <a:t>Soon no subject will be able to access objects at high integrity levels</a:t>
            </a:r>
          </a:p>
          <a:p>
            <a:pPr>
              <a:lnSpc>
                <a:spcPct val="90000"/>
              </a:lnSpc>
            </a:pPr>
            <a:r>
              <a:rPr lang="en-US" altLang="en-US" dirty="0"/>
              <a:t>Alternative: change object levels rather than subject levels</a:t>
            </a:r>
          </a:p>
          <a:p>
            <a:pPr lvl="1">
              <a:lnSpc>
                <a:spcPct val="90000"/>
              </a:lnSpc>
            </a:pPr>
            <a:r>
              <a:rPr lang="en-US" altLang="en-US" dirty="0"/>
              <a:t>Soon all objects will be at the lowest integrity level</a:t>
            </a:r>
          </a:p>
          <a:p>
            <a:pPr>
              <a:lnSpc>
                <a:spcPct val="90000"/>
              </a:lnSpc>
            </a:pPr>
            <a:r>
              <a:rPr lang="en-US" altLang="en-US" dirty="0"/>
              <a:t>Crux of problem is model prevents indirect modification</a:t>
            </a:r>
          </a:p>
          <a:p>
            <a:pPr lvl="1">
              <a:lnSpc>
                <a:spcPct val="90000"/>
              </a:lnSpc>
            </a:pPr>
            <a:r>
              <a:rPr lang="en-US" altLang="en-US" dirty="0"/>
              <a:t>Because subject levels lowered when subject reads from low-integrity object</a:t>
            </a:r>
          </a:p>
        </p:txBody>
      </p:sp>
      <p:sp>
        <p:nvSpPr>
          <p:cNvPr id="2" name="Date Placeholder 1">
            <a:extLst>
              <a:ext uri="{FF2B5EF4-FFF2-40B4-BE49-F238E27FC236}">
                <a16:creationId xmlns:a16="http://schemas.microsoft.com/office/drawing/2014/main" id="{70FAF0EF-6C6F-E143-96D9-F77465732101}"/>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9FD65A61-BE1C-B047-B6D5-407A24430889}"/>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1F5E7AFC-FC16-F540-9AEC-698C8793D02F}"/>
              </a:ext>
            </a:extLst>
          </p:cNvPr>
          <p:cNvSpPr>
            <a:spLocks noGrp="1"/>
          </p:cNvSpPr>
          <p:nvPr>
            <p:ph type="sldNum" sz="quarter" idx="12"/>
          </p:nvPr>
        </p:nvSpPr>
        <p:spPr/>
        <p:txBody>
          <a:bodyPr/>
          <a:lstStyle/>
          <a:p>
            <a:r>
              <a:rPr lang="en-US"/>
              <a:t>Slide 6-</a:t>
            </a:r>
            <a:fld id="{52DFCED4-3DB5-5A4D-92BF-293F61671FD6}" type="slidenum">
              <a:rPr lang="en-US" smtClean="0"/>
              <a:pPr/>
              <a:t>10</a:t>
            </a:fld>
            <a:endParaRPr lang="en-US" dirty="0"/>
          </a:p>
        </p:txBody>
      </p:sp>
    </p:spTree>
    <p:extLst>
      <p:ext uri="{BB962C8B-B14F-4D97-AF65-F5344CB8AC3E}">
        <p14:creationId xmlns:p14="http://schemas.microsoft.com/office/powerpoint/2010/main" val="3030979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a:extLst>
              <a:ext uri="{FF2B5EF4-FFF2-40B4-BE49-F238E27FC236}">
                <a16:creationId xmlns:a16="http://schemas.microsoft.com/office/drawing/2014/main" id="{7B8DF063-3C3F-B94B-B3A5-33504302D0DF}"/>
              </a:ext>
            </a:extLst>
          </p:cNvPr>
          <p:cNvSpPr>
            <a:spLocks noGrp="1" noChangeArrowheads="1"/>
          </p:cNvSpPr>
          <p:nvPr>
            <p:ph type="title"/>
          </p:nvPr>
        </p:nvSpPr>
        <p:spPr/>
        <p:txBody>
          <a:bodyPr/>
          <a:lstStyle/>
          <a:p>
            <a:r>
              <a:rPr lang="en-US" altLang="en-US"/>
              <a:t>Ring Policy</a:t>
            </a:r>
          </a:p>
        </p:txBody>
      </p:sp>
      <p:sp>
        <p:nvSpPr>
          <p:cNvPr id="162819" name="Rectangle 3">
            <a:extLst>
              <a:ext uri="{FF2B5EF4-FFF2-40B4-BE49-F238E27FC236}">
                <a16:creationId xmlns:a16="http://schemas.microsoft.com/office/drawing/2014/main" id="{96BF1839-D03B-AC45-BEF5-19D700D5EBF4}"/>
              </a:ext>
            </a:extLst>
          </p:cNvPr>
          <p:cNvSpPr>
            <a:spLocks noGrp="1" noChangeArrowheads="1"/>
          </p:cNvSpPr>
          <p:nvPr>
            <p:ph type="body" idx="1"/>
          </p:nvPr>
        </p:nvSpPr>
        <p:spPr/>
        <p:txBody>
          <a:bodyPr/>
          <a:lstStyle/>
          <a:p>
            <a:pPr marL="339725" indent="-339725"/>
            <a:r>
              <a:rPr lang="en-US" altLang="en-US" dirty="0"/>
              <a:t>Idea: subject integrity levels static</a:t>
            </a:r>
          </a:p>
          <a:p>
            <a:pPr marL="339725" indent="-339725"/>
            <a:r>
              <a:rPr lang="en-US" altLang="en-US" dirty="0"/>
              <a:t>Rules</a:t>
            </a:r>
          </a:p>
          <a:p>
            <a:pPr marL="1082675" lvl="1" indent="-457200">
              <a:buFontTx/>
              <a:buAutoNum type="arabicPeriod"/>
            </a:pPr>
            <a:r>
              <a:rPr lang="en-US" altLang="en-US" dirty="0"/>
              <a:t> </a:t>
            </a:r>
            <a:r>
              <a:rPr lang="en-US" altLang="en-US" i="1" dirty="0"/>
              <a:t>s</a:t>
            </a:r>
            <a:r>
              <a:rPr lang="en-US" altLang="en-US" dirty="0"/>
              <a:t> </a:t>
            </a:r>
            <a:r>
              <a:rPr lang="en-US" altLang="en-US" dirty="0">
                <a:sym typeface="Symbol" pitchFamily="2" charset="2"/>
              </a:rPr>
              <a:t></a:t>
            </a:r>
            <a:r>
              <a:rPr lang="en-US" altLang="en-US" dirty="0"/>
              <a:t> </a:t>
            </a:r>
            <a:r>
              <a:rPr lang="en-US" altLang="en-US" i="1" dirty="0"/>
              <a:t>S</a:t>
            </a:r>
            <a:r>
              <a:rPr lang="en-US" altLang="en-US" dirty="0"/>
              <a:t> can write to </a:t>
            </a:r>
            <a:r>
              <a:rPr lang="en-US" altLang="en-US" i="1" dirty="0"/>
              <a:t>o</a:t>
            </a:r>
            <a:r>
              <a:rPr lang="en-US" altLang="en-US" dirty="0"/>
              <a:t> </a:t>
            </a:r>
            <a:r>
              <a:rPr lang="en-US" altLang="en-US" dirty="0">
                <a:sym typeface="Symbol" pitchFamily="2" charset="2"/>
              </a:rPr>
              <a:t></a:t>
            </a:r>
            <a:r>
              <a:rPr lang="en-US" altLang="en-US" dirty="0"/>
              <a:t> </a:t>
            </a:r>
            <a:r>
              <a:rPr lang="en-US" altLang="en-US" i="1" dirty="0"/>
              <a:t>O</a:t>
            </a:r>
            <a:r>
              <a:rPr lang="en-US" altLang="en-US" dirty="0"/>
              <a:t> if and only if </a:t>
            </a:r>
            <a:r>
              <a:rPr lang="en-US" altLang="en-US" i="1" dirty="0" err="1"/>
              <a:t>i</a:t>
            </a:r>
            <a:r>
              <a:rPr lang="en-US" altLang="en-US" dirty="0"/>
              <a:t>(</a:t>
            </a:r>
            <a:r>
              <a:rPr lang="en-US" altLang="en-US" i="1" dirty="0"/>
              <a:t>o</a:t>
            </a:r>
            <a:r>
              <a:rPr lang="en-US" altLang="en-US" dirty="0"/>
              <a:t>) ≤ </a:t>
            </a:r>
            <a:r>
              <a:rPr lang="en-US" altLang="en-US" i="1" dirty="0" err="1"/>
              <a:t>i</a:t>
            </a:r>
            <a:r>
              <a:rPr lang="en-US" altLang="en-US" dirty="0"/>
              <a:t>(</a:t>
            </a:r>
            <a:r>
              <a:rPr lang="en-US" altLang="en-US" i="1" dirty="0"/>
              <a:t>s</a:t>
            </a:r>
            <a:r>
              <a:rPr lang="en-US" altLang="en-US" dirty="0"/>
              <a:t>).</a:t>
            </a:r>
          </a:p>
          <a:p>
            <a:pPr marL="1082675" lvl="1" indent="-457200">
              <a:buFontTx/>
              <a:buAutoNum type="arabicPeriod"/>
            </a:pPr>
            <a:r>
              <a:rPr lang="en-US" altLang="en-US" dirty="0"/>
              <a:t> Any subject can read any object.</a:t>
            </a:r>
          </a:p>
          <a:p>
            <a:pPr marL="1082675" lvl="1" indent="-457200">
              <a:buFontTx/>
              <a:buAutoNum type="arabicPeriod"/>
            </a:pPr>
            <a:r>
              <a:rPr lang="en-US" altLang="en-US" dirty="0"/>
              <a:t> </a:t>
            </a:r>
            <a:r>
              <a:rPr lang="en-US" altLang="en-US" i="1" dirty="0"/>
              <a:t>s</a:t>
            </a:r>
            <a:r>
              <a:rPr lang="en-US" altLang="en-US" baseline="-25000" dirty="0"/>
              <a:t>1</a:t>
            </a:r>
            <a:r>
              <a:rPr lang="en-US" altLang="en-US" dirty="0"/>
              <a:t> </a:t>
            </a:r>
            <a:r>
              <a:rPr lang="en-US" altLang="en-US" dirty="0">
                <a:sym typeface="Symbol" pitchFamily="2" charset="2"/>
              </a:rPr>
              <a:t></a:t>
            </a:r>
            <a:r>
              <a:rPr lang="en-US" altLang="en-US" dirty="0"/>
              <a:t> </a:t>
            </a:r>
            <a:r>
              <a:rPr lang="en-US" altLang="en-US" i="1" dirty="0"/>
              <a:t>S</a:t>
            </a:r>
            <a:r>
              <a:rPr lang="en-US" altLang="en-US" dirty="0"/>
              <a:t> can execute </a:t>
            </a:r>
            <a:r>
              <a:rPr lang="en-US" altLang="en-US" i="1" dirty="0"/>
              <a:t>s</a:t>
            </a:r>
            <a:r>
              <a:rPr lang="en-US" altLang="en-US" baseline="-25000" dirty="0"/>
              <a:t>2</a:t>
            </a:r>
            <a:r>
              <a:rPr lang="en-US" altLang="en-US" dirty="0"/>
              <a:t> </a:t>
            </a:r>
            <a:r>
              <a:rPr lang="en-US" altLang="en-US" dirty="0">
                <a:sym typeface="Symbol" pitchFamily="2" charset="2"/>
              </a:rPr>
              <a:t></a:t>
            </a:r>
            <a:r>
              <a:rPr lang="en-US" altLang="en-US" dirty="0"/>
              <a:t> </a:t>
            </a:r>
            <a:r>
              <a:rPr lang="en-US" altLang="en-US" i="1" dirty="0"/>
              <a:t>S</a:t>
            </a:r>
            <a:r>
              <a:rPr lang="en-US" altLang="en-US" dirty="0"/>
              <a:t> if and only if </a:t>
            </a:r>
            <a:r>
              <a:rPr lang="en-US" altLang="en-US" i="1" dirty="0" err="1"/>
              <a:t>i</a:t>
            </a:r>
            <a:r>
              <a:rPr lang="en-US" altLang="en-US" dirty="0"/>
              <a:t>(</a:t>
            </a:r>
            <a:r>
              <a:rPr lang="en-US" altLang="en-US" i="1" dirty="0"/>
              <a:t>s</a:t>
            </a:r>
            <a:r>
              <a:rPr lang="en-US" altLang="en-US" baseline="-25000" dirty="0"/>
              <a:t>2</a:t>
            </a:r>
            <a:r>
              <a:rPr lang="en-US" altLang="en-US" dirty="0"/>
              <a:t>) ≤ </a:t>
            </a:r>
            <a:r>
              <a:rPr lang="en-US" altLang="en-US" i="1" dirty="0" err="1"/>
              <a:t>i</a:t>
            </a:r>
            <a:r>
              <a:rPr lang="en-US" altLang="en-US" dirty="0"/>
              <a:t>(</a:t>
            </a:r>
            <a:r>
              <a:rPr lang="en-US" altLang="en-US" i="1" dirty="0"/>
              <a:t>s</a:t>
            </a:r>
            <a:r>
              <a:rPr lang="en-US" altLang="en-US" baseline="-25000" dirty="0"/>
              <a:t>1</a:t>
            </a:r>
            <a:r>
              <a:rPr lang="en-US" altLang="en-US" dirty="0"/>
              <a:t>).</a:t>
            </a:r>
          </a:p>
          <a:p>
            <a:pPr marL="339725" indent="-339725"/>
            <a:r>
              <a:rPr lang="en-US" altLang="en-US" dirty="0"/>
              <a:t>Difference with low-water-mark policy is any subject can read any object</a:t>
            </a:r>
          </a:p>
          <a:p>
            <a:pPr marL="339725" indent="-339725"/>
            <a:r>
              <a:rPr lang="en-US" altLang="en-US" dirty="0"/>
              <a:t>Eliminates indirect modification problem</a:t>
            </a:r>
          </a:p>
          <a:p>
            <a:pPr marL="339725" indent="-339725"/>
            <a:r>
              <a:rPr lang="en-US" altLang="en-US" dirty="0"/>
              <a:t>Same information flow result holds</a:t>
            </a:r>
          </a:p>
          <a:p>
            <a:pPr marL="339725" indent="-339725"/>
            <a:endParaRPr lang="en-US" altLang="en-US" dirty="0"/>
          </a:p>
        </p:txBody>
      </p:sp>
      <p:sp>
        <p:nvSpPr>
          <p:cNvPr id="2" name="Date Placeholder 1">
            <a:extLst>
              <a:ext uri="{FF2B5EF4-FFF2-40B4-BE49-F238E27FC236}">
                <a16:creationId xmlns:a16="http://schemas.microsoft.com/office/drawing/2014/main" id="{A799B60C-4411-C144-85DB-3C5D04CEA186}"/>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3DF70782-BC88-9D46-A8B0-F086089DFE3F}"/>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66B6596C-9603-464C-A3F4-C69E6B4641C4}"/>
              </a:ext>
            </a:extLst>
          </p:cNvPr>
          <p:cNvSpPr>
            <a:spLocks noGrp="1"/>
          </p:cNvSpPr>
          <p:nvPr>
            <p:ph type="sldNum" sz="quarter" idx="12"/>
          </p:nvPr>
        </p:nvSpPr>
        <p:spPr/>
        <p:txBody>
          <a:bodyPr/>
          <a:lstStyle/>
          <a:p>
            <a:r>
              <a:rPr lang="en-US"/>
              <a:t>Slide 6-</a:t>
            </a:r>
            <a:fld id="{52DFCED4-3DB5-5A4D-92BF-293F61671FD6}" type="slidenum">
              <a:rPr lang="en-US" smtClean="0"/>
              <a:pPr/>
              <a:t>11</a:t>
            </a:fld>
            <a:endParaRPr lang="en-US" dirty="0"/>
          </a:p>
        </p:txBody>
      </p:sp>
    </p:spTree>
    <p:extLst>
      <p:ext uri="{BB962C8B-B14F-4D97-AF65-F5344CB8AC3E}">
        <p14:creationId xmlns:p14="http://schemas.microsoft.com/office/powerpoint/2010/main" val="2219856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a:extLst>
              <a:ext uri="{FF2B5EF4-FFF2-40B4-BE49-F238E27FC236}">
                <a16:creationId xmlns:a16="http://schemas.microsoft.com/office/drawing/2014/main" id="{F24DB47E-7E44-E54A-A6E7-7F04948864D0}"/>
              </a:ext>
            </a:extLst>
          </p:cNvPr>
          <p:cNvSpPr>
            <a:spLocks noGrp="1" noChangeArrowheads="1"/>
          </p:cNvSpPr>
          <p:nvPr>
            <p:ph type="title"/>
          </p:nvPr>
        </p:nvSpPr>
        <p:spPr/>
        <p:txBody>
          <a:bodyPr/>
          <a:lstStyle/>
          <a:p>
            <a:r>
              <a:rPr lang="en-US" altLang="en-US"/>
              <a:t>Strict Integrity Policy</a:t>
            </a:r>
          </a:p>
        </p:txBody>
      </p:sp>
      <p:sp>
        <p:nvSpPr>
          <p:cNvPr id="163843" name="Rectangle 3">
            <a:extLst>
              <a:ext uri="{FF2B5EF4-FFF2-40B4-BE49-F238E27FC236}">
                <a16:creationId xmlns:a16="http://schemas.microsoft.com/office/drawing/2014/main" id="{1AB37478-0DD3-E248-AF4F-74346E1F26E2}"/>
              </a:ext>
            </a:extLst>
          </p:cNvPr>
          <p:cNvSpPr>
            <a:spLocks noGrp="1" noChangeArrowheads="1"/>
          </p:cNvSpPr>
          <p:nvPr>
            <p:ph type="body" idx="1"/>
          </p:nvPr>
        </p:nvSpPr>
        <p:spPr/>
        <p:txBody>
          <a:bodyPr/>
          <a:lstStyle/>
          <a:p>
            <a:pPr marL="339725" indent="-339725"/>
            <a:r>
              <a:rPr lang="en-US" altLang="en-US" dirty="0"/>
              <a:t>Dual of Bell-</a:t>
            </a:r>
            <a:r>
              <a:rPr lang="en-US" altLang="en-US" dirty="0" err="1"/>
              <a:t>LaPadula</a:t>
            </a:r>
            <a:r>
              <a:rPr lang="en-US" altLang="en-US" dirty="0"/>
              <a:t> model</a:t>
            </a:r>
          </a:p>
          <a:p>
            <a:pPr marL="1223963" lvl="1" indent="-533400">
              <a:buFont typeface="Times" pitchFamily="2" charset="0"/>
              <a:buAutoNum type="arabicPeriod"/>
            </a:pPr>
            <a:r>
              <a:rPr lang="en-US" altLang="en-US" dirty="0"/>
              <a:t> </a:t>
            </a:r>
            <a:r>
              <a:rPr lang="en-US" altLang="en-US" i="1" dirty="0"/>
              <a:t>s</a:t>
            </a:r>
            <a:r>
              <a:rPr lang="en-US" altLang="en-US" dirty="0"/>
              <a:t> </a:t>
            </a:r>
            <a:r>
              <a:rPr lang="en-US" altLang="en-US" dirty="0">
                <a:sym typeface="Symbol" pitchFamily="2" charset="2"/>
              </a:rPr>
              <a:t></a:t>
            </a:r>
            <a:r>
              <a:rPr lang="en-US" altLang="en-US" dirty="0"/>
              <a:t> </a:t>
            </a:r>
            <a:r>
              <a:rPr lang="en-US" altLang="en-US" i="1" dirty="0"/>
              <a:t>S</a:t>
            </a:r>
            <a:r>
              <a:rPr lang="en-US" altLang="en-US" dirty="0"/>
              <a:t> can read </a:t>
            </a:r>
            <a:r>
              <a:rPr lang="en-US" altLang="en-US" i="1" dirty="0"/>
              <a:t>o</a:t>
            </a:r>
            <a:r>
              <a:rPr lang="en-US" altLang="en-US" dirty="0"/>
              <a:t> </a:t>
            </a:r>
            <a:r>
              <a:rPr lang="en-US" altLang="en-US" dirty="0">
                <a:sym typeface="Symbol" pitchFamily="2" charset="2"/>
              </a:rPr>
              <a:t> </a:t>
            </a:r>
            <a:r>
              <a:rPr lang="en-US" altLang="en-US" i="1" dirty="0"/>
              <a:t>O</a:t>
            </a:r>
            <a:r>
              <a:rPr lang="en-US" altLang="en-US" dirty="0"/>
              <a:t> </a:t>
            </a:r>
            <a:r>
              <a:rPr lang="en-US" altLang="en-US" dirty="0" err="1"/>
              <a:t>iff</a:t>
            </a:r>
            <a:r>
              <a:rPr lang="en-US" altLang="en-US" dirty="0"/>
              <a:t> </a:t>
            </a:r>
            <a:r>
              <a:rPr lang="en-US" altLang="en-US" i="1" dirty="0" err="1"/>
              <a:t>i</a:t>
            </a:r>
            <a:r>
              <a:rPr lang="en-US" altLang="en-US" dirty="0"/>
              <a:t>(</a:t>
            </a:r>
            <a:r>
              <a:rPr lang="en-US" altLang="en-US" i="1" dirty="0"/>
              <a:t>s</a:t>
            </a:r>
            <a:r>
              <a:rPr lang="en-US" altLang="en-US" dirty="0"/>
              <a:t>) ≤ </a:t>
            </a:r>
            <a:r>
              <a:rPr lang="en-US" altLang="en-US" i="1" dirty="0" err="1"/>
              <a:t>i</a:t>
            </a:r>
            <a:r>
              <a:rPr lang="en-US" altLang="en-US" dirty="0"/>
              <a:t>(</a:t>
            </a:r>
            <a:r>
              <a:rPr lang="en-US" altLang="en-US" i="1" dirty="0"/>
              <a:t>o</a:t>
            </a:r>
            <a:r>
              <a:rPr lang="en-US" altLang="en-US" dirty="0"/>
              <a:t>)</a:t>
            </a:r>
          </a:p>
          <a:p>
            <a:pPr marL="1223963" lvl="1" indent="-533400">
              <a:buFont typeface="Times" pitchFamily="2" charset="0"/>
              <a:buAutoNum type="arabicPeriod"/>
            </a:pPr>
            <a:r>
              <a:rPr lang="en-US" altLang="en-US" dirty="0"/>
              <a:t> </a:t>
            </a:r>
            <a:r>
              <a:rPr lang="en-US" altLang="en-US" i="1" dirty="0"/>
              <a:t>s</a:t>
            </a:r>
            <a:r>
              <a:rPr lang="en-US" altLang="en-US" dirty="0"/>
              <a:t> </a:t>
            </a:r>
            <a:r>
              <a:rPr lang="en-US" altLang="en-US" dirty="0">
                <a:sym typeface="Symbol" pitchFamily="2" charset="2"/>
              </a:rPr>
              <a:t></a:t>
            </a:r>
            <a:r>
              <a:rPr lang="en-US" altLang="en-US" dirty="0"/>
              <a:t> </a:t>
            </a:r>
            <a:r>
              <a:rPr lang="en-US" altLang="en-US" i="1" dirty="0"/>
              <a:t>S</a:t>
            </a:r>
            <a:r>
              <a:rPr lang="en-US" altLang="en-US" dirty="0"/>
              <a:t> can write to </a:t>
            </a:r>
            <a:r>
              <a:rPr lang="en-US" altLang="en-US" i="1" dirty="0"/>
              <a:t>o</a:t>
            </a:r>
            <a:r>
              <a:rPr lang="en-US" altLang="en-US" dirty="0"/>
              <a:t> </a:t>
            </a:r>
            <a:r>
              <a:rPr lang="en-US" altLang="en-US" dirty="0">
                <a:sym typeface="Symbol" pitchFamily="2" charset="2"/>
              </a:rPr>
              <a:t> </a:t>
            </a:r>
            <a:r>
              <a:rPr lang="en-US" altLang="en-US" i="1" dirty="0"/>
              <a:t>O</a:t>
            </a:r>
            <a:r>
              <a:rPr lang="en-US" altLang="en-US" dirty="0"/>
              <a:t> </a:t>
            </a:r>
            <a:r>
              <a:rPr lang="en-US" altLang="en-US" dirty="0" err="1"/>
              <a:t>iff</a:t>
            </a:r>
            <a:r>
              <a:rPr lang="en-US" altLang="en-US" dirty="0"/>
              <a:t> </a:t>
            </a:r>
            <a:r>
              <a:rPr lang="en-US" altLang="en-US" i="1" dirty="0" err="1"/>
              <a:t>i</a:t>
            </a:r>
            <a:r>
              <a:rPr lang="en-US" altLang="en-US" dirty="0"/>
              <a:t>(</a:t>
            </a:r>
            <a:r>
              <a:rPr lang="en-US" altLang="en-US" i="1" dirty="0"/>
              <a:t>o</a:t>
            </a:r>
            <a:r>
              <a:rPr lang="en-US" altLang="en-US" dirty="0"/>
              <a:t>) ≤ </a:t>
            </a:r>
            <a:r>
              <a:rPr lang="en-US" altLang="en-US" i="1" dirty="0" err="1"/>
              <a:t>i</a:t>
            </a:r>
            <a:r>
              <a:rPr lang="en-US" altLang="en-US" dirty="0"/>
              <a:t>(</a:t>
            </a:r>
            <a:r>
              <a:rPr lang="en-US" altLang="en-US" i="1" dirty="0"/>
              <a:t>s</a:t>
            </a:r>
            <a:r>
              <a:rPr lang="en-US" altLang="en-US" dirty="0"/>
              <a:t>)</a:t>
            </a:r>
          </a:p>
          <a:p>
            <a:pPr marL="1223963" lvl="1" indent="-533400">
              <a:buFont typeface="Times" pitchFamily="2" charset="0"/>
              <a:buAutoNum type="arabicPeriod"/>
            </a:pPr>
            <a:r>
              <a:rPr lang="en-US" altLang="en-US" dirty="0"/>
              <a:t> </a:t>
            </a:r>
            <a:r>
              <a:rPr lang="en-US" altLang="en-US" i="1" dirty="0"/>
              <a:t>s</a:t>
            </a:r>
            <a:r>
              <a:rPr lang="en-US" altLang="en-US" baseline="-25000" dirty="0"/>
              <a:t>1</a:t>
            </a:r>
            <a:r>
              <a:rPr lang="en-US" altLang="en-US" dirty="0"/>
              <a:t> </a:t>
            </a:r>
            <a:r>
              <a:rPr lang="en-US" altLang="en-US" dirty="0">
                <a:sym typeface="Symbol" pitchFamily="2" charset="2"/>
              </a:rPr>
              <a:t> </a:t>
            </a:r>
            <a:r>
              <a:rPr lang="en-US" altLang="en-US" i="1" dirty="0"/>
              <a:t>S</a:t>
            </a:r>
            <a:r>
              <a:rPr lang="en-US" altLang="en-US" dirty="0"/>
              <a:t> can execute </a:t>
            </a:r>
            <a:r>
              <a:rPr lang="en-US" altLang="en-US" i="1" dirty="0"/>
              <a:t>s</a:t>
            </a:r>
            <a:r>
              <a:rPr lang="en-US" altLang="en-US" baseline="-25000" dirty="0"/>
              <a:t>2</a:t>
            </a:r>
            <a:r>
              <a:rPr lang="en-US" altLang="en-US" dirty="0"/>
              <a:t> </a:t>
            </a:r>
            <a:r>
              <a:rPr lang="en-US" altLang="en-US" dirty="0">
                <a:sym typeface="Symbol" pitchFamily="2" charset="2"/>
              </a:rPr>
              <a:t> </a:t>
            </a:r>
            <a:r>
              <a:rPr lang="en-US" altLang="en-US" i="1" dirty="0"/>
              <a:t>S</a:t>
            </a:r>
            <a:r>
              <a:rPr lang="en-US" altLang="en-US" dirty="0"/>
              <a:t> </a:t>
            </a:r>
            <a:r>
              <a:rPr lang="en-US" altLang="en-US" dirty="0" err="1"/>
              <a:t>iff</a:t>
            </a:r>
            <a:r>
              <a:rPr lang="en-US" altLang="en-US" dirty="0"/>
              <a:t> </a:t>
            </a:r>
            <a:r>
              <a:rPr lang="en-US" altLang="en-US" i="1" dirty="0" err="1"/>
              <a:t>i</a:t>
            </a:r>
            <a:r>
              <a:rPr lang="en-US" altLang="en-US" dirty="0"/>
              <a:t>(</a:t>
            </a:r>
            <a:r>
              <a:rPr lang="en-US" altLang="en-US" i="1" dirty="0"/>
              <a:t>s</a:t>
            </a:r>
            <a:r>
              <a:rPr lang="en-US" altLang="en-US" baseline="-25000" dirty="0"/>
              <a:t>2</a:t>
            </a:r>
            <a:r>
              <a:rPr lang="en-US" altLang="en-US" dirty="0"/>
              <a:t>) ≤ </a:t>
            </a:r>
            <a:r>
              <a:rPr lang="en-US" altLang="en-US" i="1" dirty="0" err="1"/>
              <a:t>i</a:t>
            </a:r>
            <a:r>
              <a:rPr lang="en-US" altLang="en-US" dirty="0"/>
              <a:t>(</a:t>
            </a:r>
            <a:r>
              <a:rPr lang="en-US" altLang="en-US" i="1" dirty="0"/>
              <a:t>s</a:t>
            </a:r>
            <a:r>
              <a:rPr lang="en-US" altLang="en-US" baseline="-25000" dirty="0"/>
              <a:t>1</a:t>
            </a:r>
            <a:r>
              <a:rPr lang="en-US" altLang="en-US" dirty="0"/>
              <a:t>)</a:t>
            </a:r>
          </a:p>
          <a:p>
            <a:pPr marL="339725" indent="-339725"/>
            <a:r>
              <a:rPr lang="en-US" altLang="en-US" dirty="0"/>
              <a:t>Add compartments and discretionary controls to get full dual of Bell-</a:t>
            </a:r>
            <a:r>
              <a:rPr lang="en-US" altLang="en-US" dirty="0" err="1"/>
              <a:t>LaPadula</a:t>
            </a:r>
            <a:r>
              <a:rPr lang="en-US" altLang="en-US" dirty="0"/>
              <a:t> model</a:t>
            </a:r>
          </a:p>
          <a:p>
            <a:pPr marL="339725" indent="-339725"/>
            <a:r>
              <a:rPr lang="en-US" altLang="en-US" dirty="0"/>
              <a:t>Information flow result holds</a:t>
            </a:r>
          </a:p>
          <a:p>
            <a:pPr marL="1223963" lvl="1" indent="-533400"/>
            <a:r>
              <a:rPr lang="en-US" altLang="en-US" dirty="0"/>
              <a:t>Different proof, though</a:t>
            </a:r>
          </a:p>
          <a:p>
            <a:pPr marL="339725" indent="-339725"/>
            <a:r>
              <a:rPr lang="en-US" altLang="en-US" dirty="0"/>
              <a:t>Term “Biba Model” refers to this</a:t>
            </a:r>
          </a:p>
          <a:p>
            <a:pPr marL="339725" indent="-339725"/>
            <a:endParaRPr lang="en-US" altLang="en-US" dirty="0"/>
          </a:p>
        </p:txBody>
      </p:sp>
      <p:sp>
        <p:nvSpPr>
          <p:cNvPr id="2" name="Date Placeholder 1">
            <a:extLst>
              <a:ext uri="{FF2B5EF4-FFF2-40B4-BE49-F238E27FC236}">
                <a16:creationId xmlns:a16="http://schemas.microsoft.com/office/drawing/2014/main" id="{40C3FFBF-FA2F-C245-8B5C-629C6C9A5D81}"/>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718C4BA4-7327-5A43-A0AC-5D64D68A36AE}"/>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0ABFEDA9-6170-4746-B39D-75CB0C4FBC5C}"/>
              </a:ext>
            </a:extLst>
          </p:cNvPr>
          <p:cNvSpPr>
            <a:spLocks noGrp="1"/>
          </p:cNvSpPr>
          <p:nvPr>
            <p:ph type="sldNum" sz="quarter" idx="12"/>
          </p:nvPr>
        </p:nvSpPr>
        <p:spPr/>
        <p:txBody>
          <a:bodyPr/>
          <a:lstStyle/>
          <a:p>
            <a:r>
              <a:rPr lang="en-US"/>
              <a:t>Slide 6-</a:t>
            </a:r>
            <a:fld id="{52DFCED4-3DB5-5A4D-92BF-293F61671FD6}" type="slidenum">
              <a:rPr lang="en-US" smtClean="0"/>
              <a:pPr/>
              <a:t>12</a:t>
            </a:fld>
            <a:endParaRPr lang="en-US" dirty="0"/>
          </a:p>
        </p:txBody>
      </p:sp>
    </p:spTree>
    <p:extLst>
      <p:ext uri="{BB962C8B-B14F-4D97-AF65-F5344CB8AC3E}">
        <p14:creationId xmlns:p14="http://schemas.microsoft.com/office/powerpoint/2010/main" val="2580442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a:extLst>
              <a:ext uri="{FF2B5EF4-FFF2-40B4-BE49-F238E27FC236}">
                <a16:creationId xmlns:a16="http://schemas.microsoft.com/office/drawing/2014/main" id="{F48FF5B9-F685-314E-AED5-3FFC7D992512}"/>
              </a:ext>
            </a:extLst>
          </p:cNvPr>
          <p:cNvSpPr>
            <a:spLocks noGrp="1" noChangeArrowheads="1"/>
          </p:cNvSpPr>
          <p:nvPr>
            <p:ph type="title"/>
          </p:nvPr>
        </p:nvSpPr>
        <p:spPr/>
        <p:txBody>
          <a:bodyPr/>
          <a:lstStyle/>
          <a:p>
            <a:r>
              <a:rPr lang="en-US" altLang="en-US"/>
              <a:t>LOCUS and Biba</a:t>
            </a:r>
          </a:p>
        </p:txBody>
      </p:sp>
      <p:sp>
        <p:nvSpPr>
          <p:cNvPr id="164867" name="Rectangle 3">
            <a:extLst>
              <a:ext uri="{FF2B5EF4-FFF2-40B4-BE49-F238E27FC236}">
                <a16:creationId xmlns:a16="http://schemas.microsoft.com/office/drawing/2014/main" id="{47132200-9A15-0F4B-95C2-472447324201}"/>
              </a:ext>
            </a:extLst>
          </p:cNvPr>
          <p:cNvSpPr>
            <a:spLocks noGrp="1" noChangeArrowheads="1"/>
          </p:cNvSpPr>
          <p:nvPr>
            <p:ph type="body" idx="1"/>
          </p:nvPr>
        </p:nvSpPr>
        <p:spPr/>
        <p:txBody>
          <a:bodyPr/>
          <a:lstStyle/>
          <a:p>
            <a:pPr>
              <a:lnSpc>
                <a:spcPct val="90000"/>
              </a:lnSpc>
            </a:pPr>
            <a:r>
              <a:rPr lang="en-US" altLang="en-US"/>
              <a:t>Goal: prevent untrusted software from altering data or other software</a:t>
            </a:r>
          </a:p>
          <a:p>
            <a:pPr>
              <a:lnSpc>
                <a:spcPct val="90000"/>
              </a:lnSpc>
            </a:pPr>
            <a:r>
              <a:rPr lang="en-US" altLang="en-US"/>
              <a:t>Approach: make levels of trust explicit</a:t>
            </a:r>
          </a:p>
          <a:p>
            <a:pPr lvl="1">
              <a:lnSpc>
                <a:spcPct val="90000"/>
              </a:lnSpc>
            </a:pPr>
            <a:r>
              <a:rPr lang="en-US" altLang="en-US" i="1"/>
              <a:t>credibility rating</a:t>
            </a:r>
            <a:r>
              <a:rPr lang="en-US" altLang="en-US"/>
              <a:t> based on estimate of software’s trustworthiness (0 untrusted, </a:t>
            </a:r>
            <a:r>
              <a:rPr lang="en-US" altLang="en-US" i="1"/>
              <a:t>n</a:t>
            </a:r>
            <a:r>
              <a:rPr lang="en-US" altLang="en-US"/>
              <a:t> highly trusted)</a:t>
            </a:r>
          </a:p>
          <a:p>
            <a:pPr lvl="1">
              <a:lnSpc>
                <a:spcPct val="90000"/>
              </a:lnSpc>
            </a:pPr>
            <a:r>
              <a:rPr lang="en-US" altLang="en-US" i="1"/>
              <a:t>trusted file systems</a:t>
            </a:r>
            <a:r>
              <a:rPr lang="en-US" altLang="en-US"/>
              <a:t> contain software with a single credibility level</a:t>
            </a:r>
          </a:p>
          <a:p>
            <a:pPr lvl="1">
              <a:lnSpc>
                <a:spcPct val="90000"/>
              </a:lnSpc>
            </a:pPr>
            <a:r>
              <a:rPr lang="en-US" altLang="en-US"/>
              <a:t>Process has </a:t>
            </a:r>
            <a:r>
              <a:rPr lang="en-US" altLang="en-US" i="1"/>
              <a:t>risk level</a:t>
            </a:r>
            <a:r>
              <a:rPr lang="en-US" altLang="en-US"/>
              <a:t> or highest credibility level at which process can execute</a:t>
            </a:r>
          </a:p>
          <a:p>
            <a:pPr lvl="1">
              <a:lnSpc>
                <a:spcPct val="90000"/>
              </a:lnSpc>
            </a:pPr>
            <a:r>
              <a:rPr lang="en-US" altLang="en-US"/>
              <a:t>Must use </a:t>
            </a:r>
            <a:r>
              <a:rPr lang="en-US" altLang="en-US" i="1"/>
              <a:t>run-untrusted</a:t>
            </a:r>
            <a:r>
              <a:rPr lang="en-US" altLang="en-US"/>
              <a:t> command to run software at lower credibility level</a:t>
            </a:r>
          </a:p>
        </p:txBody>
      </p:sp>
      <p:sp>
        <p:nvSpPr>
          <p:cNvPr id="2" name="Date Placeholder 1">
            <a:extLst>
              <a:ext uri="{FF2B5EF4-FFF2-40B4-BE49-F238E27FC236}">
                <a16:creationId xmlns:a16="http://schemas.microsoft.com/office/drawing/2014/main" id="{AEB4EF91-884E-324B-95BD-E6471AB6D003}"/>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3D04C994-A08A-C544-8195-5FD142030AA6}"/>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3BB33A6A-768E-E84B-96F7-FDB4DBDA3EB5}"/>
              </a:ext>
            </a:extLst>
          </p:cNvPr>
          <p:cNvSpPr>
            <a:spLocks noGrp="1"/>
          </p:cNvSpPr>
          <p:nvPr>
            <p:ph type="sldNum" sz="quarter" idx="12"/>
          </p:nvPr>
        </p:nvSpPr>
        <p:spPr/>
        <p:txBody>
          <a:bodyPr/>
          <a:lstStyle/>
          <a:p>
            <a:r>
              <a:rPr lang="en-US"/>
              <a:t>Slide 6-</a:t>
            </a:r>
            <a:fld id="{52DFCED4-3DB5-5A4D-92BF-293F61671FD6}" type="slidenum">
              <a:rPr lang="en-US" smtClean="0"/>
              <a:pPr/>
              <a:t>13</a:t>
            </a:fld>
            <a:endParaRPr lang="en-US" dirty="0"/>
          </a:p>
        </p:txBody>
      </p:sp>
    </p:spTree>
    <p:extLst>
      <p:ext uri="{BB962C8B-B14F-4D97-AF65-F5344CB8AC3E}">
        <p14:creationId xmlns:p14="http://schemas.microsoft.com/office/powerpoint/2010/main" val="2203128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a:extLst>
              <a:ext uri="{FF2B5EF4-FFF2-40B4-BE49-F238E27FC236}">
                <a16:creationId xmlns:a16="http://schemas.microsoft.com/office/drawing/2014/main" id="{A81FC835-A09F-9242-8301-22FCEF0813BE}"/>
              </a:ext>
            </a:extLst>
          </p:cNvPr>
          <p:cNvSpPr>
            <a:spLocks noGrp="1" noChangeArrowheads="1"/>
          </p:cNvSpPr>
          <p:nvPr>
            <p:ph type="title"/>
          </p:nvPr>
        </p:nvSpPr>
        <p:spPr/>
        <p:txBody>
          <a:bodyPr/>
          <a:lstStyle/>
          <a:p>
            <a:r>
              <a:rPr lang="en-US" altLang="en-US"/>
              <a:t>Integrity Matrix Model</a:t>
            </a:r>
          </a:p>
        </p:txBody>
      </p:sp>
      <p:sp>
        <p:nvSpPr>
          <p:cNvPr id="165891" name="Rectangle 3">
            <a:extLst>
              <a:ext uri="{FF2B5EF4-FFF2-40B4-BE49-F238E27FC236}">
                <a16:creationId xmlns:a16="http://schemas.microsoft.com/office/drawing/2014/main" id="{39548F88-9D21-CA40-A452-B3D5FD523769}"/>
              </a:ext>
            </a:extLst>
          </p:cNvPr>
          <p:cNvSpPr>
            <a:spLocks noGrp="1" noChangeArrowheads="1"/>
          </p:cNvSpPr>
          <p:nvPr>
            <p:ph type="body" idx="1"/>
          </p:nvPr>
        </p:nvSpPr>
        <p:spPr/>
        <p:txBody>
          <a:bodyPr/>
          <a:lstStyle/>
          <a:p>
            <a:r>
              <a:rPr lang="en-US" altLang="en-US"/>
              <a:t>Lipner proposed this as first realistic commercial model</a:t>
            </a:r>
          </a:p>
          <a:p>
            <a:r>
              <a:rPr lang="en-US" altLang="en-US"/>
              <a:t>Combines Bell-LaPadula, Biba models to obtain model conforming to requirements</a:t>
            </a:r>
          </a:p>
          <a:p>
            <a:r>
              <a:rPr lang="en-US" altLang="en-US"/>
              <a:t>Do it in two steps</a:t>
            </a:r>
          </a:p>
          <a:p>
            <a:pPr lvl="1"/>
            <a:r>
              <a:rPr lang="en-US" altLang="en-US"/>
              <a:t>Bell-LaPadula component first</a:t>
            </a:r>
          </a:p>
          <a:p>
            <a:pPr lvl="1"/>
            <a:r>
              <a:rPr lang="en-US" altLang="en-US"/>
              <a:t>Add in Biba component</a:t>
            </a:r>
          </a:p>
        </p:txBody>
      </p:sp>
      <p:sp>
        <p:nvSpPr>
          <p:cNvPr id="2" name="Date Placeholder 1">
            <a:extLst>
              <a:ext uri="{FF2B5EF4-FFF2-40B4-BE49-F238E27FC236}">
                <a16:creationId xmlns:a16="http://schemas.microsoft.com/office/drawing/2014/main" id="{15C0CF89-A5A0-1246-8868-594CF33D5D5A}"/>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F931D0F2-2058-E341-A76B-C1D9A577B155}"/>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44375FEB-37D7-C740-8263-057955514442}"/>
              </a:ext>
            </a:extLst>
          </p:cNvPr>
          <p:cNvSpPr>
            <a:spLocks noGrp="1"/>
          </p:cNvSpPr>
          <p:nvPr>
            <p:ph type="sldNum" sz="quarter" idx="12"/>
          </p:nvPr>
        </p:nvSpPr>
        <p:spPr/>
        <p:txBody>
          <a:bodyPr/>
          <a:lstStyle/>
          <a:p>
            <a:r>
              <a:rPr lang="en-US"/>
              <a:t>Slide 6-</a:t>
            </a:r>
            <a:fld id="{52DFCED4-3DB5-5A4D-92BF-293F61671FD6}" type="slidenum">
              <a:rPr lang="en-US" smtClean="0"/>
              <a:pPr/>
              <a:t>14</a:t>
            </a:fld>
            <a:endParaRPr lang="en-US" dirty="0"/>
          </a:p>
        </p:txBody>
      </p:sp>
    </p:spTree>
    <p:extLst>
      <p:ext uri="{BB962C8B-B14F-4D97-AF65-F5344CB8AC3E}">
        <p14:creationId xmlns:p14="http://schemas.microsoft.com/office/powerpoint/2010/main" val="594214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a:extLst>
              <a:ext uri="{FF2B5EF4-FFF2-40B4-BE49-F238E27FC236}">
                <a16:creationId xmlns:a16="http://schemas.microsoft.com/office/drawing/2014/main" id="{48186CC9-3301-8A46-AC68-67721B57FAE9}"/>
              </a:ext>
            </a:extLst>
          </p:cNvPr>
          <p:cNvSpPr>
            <a:spLocks noGrp="1" noChangeArrowheads="1"/>
          </p:cNvSpPr>
          <p:nvPr>
            <p:ph type="title"/>
          </p:nvPr>
        </p:nvSpPr>
        <p:spPr/>
        <p:txBody>
          <a:bodyPr/>
          <a:lstStyle/>
          <a:p>
            <a:r>
              <a:rPr lang="en-US" altLang="en-US"/>
              <a:t>Bell-LaPadula Clearances</a:t>
            </a:r>
          </a:p>
        </p:txBody>
      </p:sp>
      <p:sp>
        <p:nvSpPr>
          <p:cNvPr id="166915" name="Rectangle 3">
            <a:extLst>
              <a:ext uri="{FF2B5EF4-FFF2-40B4-BE49-F238E27FC236}">
                <a16:creationId xmlns:a16="http://schemas.microsoft.com/office/drawing/2014/main" id="{F46D931E-FF41-EA4E-A4EE-51705F133B0E}"/>
              </a:ext>
            </a:extLst>
          </p:cNvPr>
          <p:cNvSpPr>
            <a:spLocks noGrp="1" noChangeArrowheads="1"/>
          </p:cNvSpPr>
          <p:nvPr>
            <p:ph type="body" idx="1"/>
          </p:nvPr>
        </p:nvSpPr>
        <p:spPr/>
        <p:txBody>
          <a:bodyPr/>
          <a:lstStyle/>
          <a:p>
            <a:r>
              <a:rPr lang="en-US" altLang="en-US"/>
              <a:t>2 security clearances/classifications</a:t>
            </a:r>
          </a:p>
          <a:p>
            <a:pPr lvl="1"/>
            <a:r>
              <a:rPr lang="en-US" altLang="en-US"/>
              <a:t>AM (Audit Manager): system audit, management functions</a:t>
            </a:r>
          </a:p>
          <a:p>
            <a:pPr lvl="1"/>
            <a:r>
              <a:rPr lang="en-US" altLang="en-US"/>
              <a:t>SL (System Low): any process can read at this level</a:t>
            </a:r>
          </a:p>
          <a:p>
            <a:endParaRPr lang="en-US" altLang="en-US"/>
          </a:p>
        </p:txBody>
      </p:sp>
      <p:sp>
        <p:nvSpPr>
          <p:cNvPr id="2" name="Date Placeholder 1">
            <a:extLst>
              <a:ext uri="{FF2B5EF4-FFF2-40B4-BE49-F238E27FC236}">
                <a16:creationId xmlns:a16="http://schemas.microsoft.com/office/drawing/2014/main" id="{6F64A0E4-19E1-B243-8139-25C0621BBC77}"/>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F9762E57-CD18-2440-911E-01AC7F614404}"/>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272EB656-CE8A-AE4B-985A-CAB4F2EF120D}"/>
              </a:ext>
            </a:extLst>
          </p:cNvPr>
          <p:cNvSpPr>
            <a:spLocks noGrp="1"/>
          </p:cNvSpPr>
          <p:nvPr>
            <p:ph type="sldNum" sz="quarter" idx="12"/>
          </p:nvPr>
        </p:nvSpPr>
        <p:spPr/>
        <p:txBody>
          <a:bodyPr/>
          <a:lstStyle/>
          <a:p>
            <a:r>
              <a:rPr lang="en-US"/>
              <a:t>Slide 6-</a:t>
            </a:r>
            <a:fld id="{52DFCED4-3DB5-5A4D-92BF-293F61671FD6}" type="slidenum">
              <a:rPr lang="en-US" smtClean="0"/>
              <a:pPr/>
              <a:t>15</a:t>
            </a:fld>
            <a:endParaRPr lang="en-US" dirty="0"/>
          </a:p>
        </p:txBody>
      </p:sp>
    </p:spTree>
    <p:extLst>
      <p:ext uri="{BB962C8B-B14F-4D97-AF65-F5344CB8AC3E}">
        <p14:creationId xmlns:p14="http://schemas.microsoft.com/office/powerpoint/2010/main" val="2745904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a:extLst>
              <a:ext uri="{FF2B5EF4-FFF2-40B4-BE49-F238E27FC236}">
                <a16:creationId xmlns:a16="http://schemas.microsoft.com/office/drawing/2014/main" id="{7544E909-3068-9D4D-BA1E-3BC61671EA5D}"/>
              </a:ext>
            </a:extLst>
          </p:cNvPr>
          <p:cNvSpPr>
            <a:spLocks noGrp="1" noChangeArrowheads="1"/>
          </p:cNvSpPr>
          <p:nvPr>
            <p:ph type="title"/>
          </p:nvPr>
        </p:nvSpPr>
        <p:spPr/>
        <p:txBody>
          <a:bodyPr/>
          <a:lstStyle/>
          <a:p>
            <a:r>
              <a:rPr lang="en-US" altLang="en-US"/>
              <a:t>Bell-LaPadula Categories</a:t>
            </a:r>
          </a:p>
        </p:txBody>
      </p:sp>
      <p:sp>
        <p:nvSpPr>
          <p:cNvPr id="167939" name="Rectangle 3">
            <a:extLst>
              <a:ext uri="{FF2B5EF4-FFF2-40B4-BE49-F238E27FC236}">
                <a16:creationId xmlns:a16="http://schemas.microsoft.com/office/drawing/2014/main" id="{AE7A848A-14C7-BC47-979E-4E774435359F}"/>
              </a:ext>
            </a:extLst>
          </p:cNvPr>
          <p:cNvSpPr>
            <a:spLocks noGrp="1" noChangeArrowheads="1"/>
          </p:cNvSpPr>
          <p:nvPr>
            <p:ph type="body" idx="1"/>
          </p:nvPr>
        </p:nvSpPr>
        <p:spPr/>
        <p:txBody>
          <a:bodyPr/>
          <a:lstStyle/>
          <a:p>
            <a:r>
              <a:rPr lang="en-US" altLang="en-US"/>
              <a:t>5 categories</a:t>
            </a:r>
          </a:p>
          <a:p>
            <a:pPr lvl="1"/>
            <a:r>
              <a:rPr lang="en-US" altLang="en-US"/>
              <a:t>D (Development): production programs in development but not yet in use</a:t>
            </a:r>
          </a:p>
          <a:p>
            <a:pPr lvl="1"/>
            <a:r>
              <a:rPr lang="en-US" altLang="en-US"/>
              <a:t>PC (Production Code): production processes, programs</a:t>
            </a:r>
          </a:p>
          <a:p>
            <a:pPr lvl="1"/>
            <a:r>
              <a:rPr lang="en-US" altLang="en-US"/>
              <a:t>PD (Production Data): data covered by integrity policy</a:t>
            </a:r>
          </a:p>
          <a:p>
            <a:pPr lvl="1"/>
            <a:r>
              <a:rPr lang="en-US" altLang="en-US"/>
              <a:t>SD (System Development): system programs in development but not yet in use</a:t>
            </a:r>
          </a:p>
          <a:p>
            <a:pPr lvl="1"/>
            <a:r>
              <a:rPr lang="en-US" altLang="en-US"/>
              <a:t>T (Software Tools): programs on production system not related to protected data</a:t>
            </a:r>
          </a:p>
        </p:txBody>
      </p:sp>
      <p:sp>
        <p:nvSpPr>
          <p:cNvPr id="2" name="Date Placeholder 1">
            <a:extLst>
              <a:ext uri="{FF2B5EF4-FFF2-40B4-BE49-F238E27FC236}">
                <a16:creationId xmlns:a16="http://schemas.microsoft.com/office/drawing/2014/main" id="{97557664-F017-F340-AB33-60E5E414F95F}"/>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9D6FEFC1-651C-4147-8F54-791DA2C109AC}"/>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F5300396-B2D8-ED47-9474-A0F040548AF5}"/>
              </a:ext>
            </a:extLst>
          </p:cNvPr>
          <p:cNvSpPr>
            <a:spLocks noGrp="1"/>
          </p:cNvSpPr>
          <p:nvPr>
            <p:ph type="sldNum" sz="quarter" idx="12"/>
          </p:nvPr>
        </p:nvSpPr>
        <p:spPr/>
        <p:txBody>
          <a:bodyPr/>
          <a:lstStyle/>
          <a:p>
            <a:r>
              <a:rPr lang="en-US"/>
              <a:t>Slide 6-</a:t>
            </a:r>
            <a:fld id="{52DFCED4-3DB5-5A4D-92BF-293F61671FD6}" type="slidenum">
              <a:rPr lang="en-US" smtClean="0"/>
              <a:pPr/>
              <a:t>16</a:t>
            </a:fld>
            <a:endParaRPr lang="en-US" dirty="0"/>
          </a:p>
        </p:txBody>
      </p:sp>
    </p:spTree>
    <p:extLst>
      <p:ext uri="{BB962C8B-B14F-4D97-AF65-F5344CB8AC3E}">
        <p14:creationId xmlns:p14="http://schemas.microsoft.com/office/powerpoint/2010/main" val="2535609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a:extLst>
              <a:ext uri="{FF2B5EF4-FFF2-40B4-BE49-F238E27FC236}">
                <a16:creationId xmlns:a16="http://schemas.microsoft.com/office/drawing/2014/main" id="{D8C05A05-9D4E-1647-B1A4-023B0BBDE145}"/>
              </a:ext>
            </a:extLst>
          </p:cNvPr>
          <p:cNvSpPr>
            <a:spLocks noGrp="1" noChangeArrowheads="1"/>
          </p:cNvSpPr>
          <p:nvPr>
            <p:ph type="title"/>
          </p:nvPr>
        </p:nvSpPr>
        <p:spPr/>
        <p:txBody>
          <a:bodyPr/>
          <a:lstStyle/>
          <a:p>
            <a:r>
              <a:rPr lang="en-US" altLang="en-US"/>
              <a:t>Users and Security Levels</a:t>
            </a:r>
          </a:p>
        </p:txBody>
      </p:sp>
      <p:graphicFrame>
        <p:nvGraphicFramePr>
          <p:cNvPr id="168998" name="Group 38">
            <a:extLst>
              <a:ext uri="{FF2B5EF4-FFF2-40B4-BE49-F238E27FC236}">
                <a16:creationId xmlns:a16="http://schemas.microsoft.com/office/drawing/2014/main" id="{82603451-20D7-7B4E-A21E-D0BBB672048E}"/>
              </a:ext>
            </a:extLst>
          </p:cNvPr>
          <p:cNvGraphicFramePr>
            <a:graphicFrameLocks noGrp="1"/>
          </p:cNvGraphicFramePr>
          <p:nvPr>
            <p:ph type="tbl" idx="1"/>
            <p:extLst>
              <p:ext uri="{D42A27DB-BD31-4B8C-83A1-F6EECF244321}">
                <p14:modId xmlns:p14="http://schemas.microsoft.com/office/powerpoint/2010/main" val="67151489"/>
              </p:ext>
            </p:extLst>
          </p:nvPr>
        </p:nvGraphicFramePr>
        <p:xfrm>
          <a:off x="914400" y="1981200"/>
          <a:ext cx="10363200" cy="3935731"/>
        </p:xfrm>
        <a:graphic>
          <a:graphicData uri="http://schemas.openxmlformats.org/drawingml/2006/table">
            <a:tbl>
              <a:tblPr/>
              <a:tblGrid>
                <a:gridCol w="5181600">
                  <a:extLst>
                    <a:ext uri="{9D8B030D-6E8A-4147-A177-3AD203B41FA5}">
                      <a16:colId xmlns:a16="http://schemas.microsoft.com/office/drawing/2014/main" val="3901524522"/>
                    </a:ext>
                  </a:extLst>
                </a:gridCol>
                <a:gridCol w="5181600">
                  <a:extLst>
                    <a:ext uri="{9D8B030D-6E8A-4147-A177-3AD203B41FA5}">
                      <a16:colId xmlns:a16="http://schemas.microsoft.com/office/drawing/2014/main" val="965135823"/>
                    </a:ext>
                  </a:extLst>
                </a:gridCol>
              </a:tblGrid>
              <a:tr h="527050">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dirty="0">
                          <a:ln>
                            <a:noFill/>
                          </a:ln>
                          <a:solidFill>
                            <a:schemeClr val="tx1"/>
                          </a:solidFill>
                          <a:effectLst/>
                          <a:latin typeface="+mn-lt"/>
                        </a:rPr>
                        <a:t>Subjects</a:t>
                      </a:r>
                      <a:endParaRPr kumimoji="0" lang="en-US" altLang="en-US" sz="2800" b="0" i="0" u="none" strike="noStrike" cap="none" normalizeH="0" baseline="0" dirty="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mn-lt"/>
                        </a:rPr>
                        <a:t>Security Level</a:t>
                      </a:r>
                      <a:endParaRPr kumimoji="0" lang="en-US" altLang="en-US" sz="28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4634357"/>
                  </a:ext>
                </a:extLst>
              </a:tr>
              <a:tr h="525463">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chemeClr val="tx1"/>
                          </a:solidFill>
                          <a:effectLst/>
                          <a:latin typeface="+mn-lt"/>
                        </a:rPr>
                        <a:t>Ordinary users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mn-lt"/>
                        </a:rPr>
                        <a:t>(SL, { PC, PD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17578414"/>
                  </a:ext>
                </a:extLst>
              </a:tr>
              <a:tr h="735013">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chemeClr val="tx1"/>
                          </a:solidFill>
                          <a:effectLst/>
                          <a:latin typeface="+mn-lt"/>
                        </a:rPr>
                        <a:t>Application developers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mn-lt"/>
                        </a:rPr>
                        <a:t>(SL, { D, 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88668937"/>
                  </a:ext>
                </a:extLst>
              </a:tr>
              <a:tr h="527050">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chemeClr val="tx1"/>
                          </a:solidFill>
                          <a:effectLst/>
                          <a:latin typeface="+mn-lt"/>
                        </a:rPr>
                        <a:t>System programmers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mn-lt"/>
                        </a:rPr>
                        <a:t>(SL, { SD, 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62924340"/>
                  </a:ext>
                </a:extLst>
              </a:tr>
              <a:tr h="676275">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chemeClr val="tx1"/>
                          </a:solidFill>
                          <a:effectLst/>
                          <a:latin typeface="+mn-lt"/>
                        </a:rPr>
                        <a:t>System managers and auditors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chemeClr val="tx1"/>
                          </a:solidFill>
                          <a:effectLst/>
                          <a:latin typeface="+mn-lt"/>
                        </a:rPr>
                        <a:t>(AM, { D, OC, OD, SD, 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1038749"/>
                  </a:ext>
                </a:extLst>
              </a:tr>
              <a:tr h="677863">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mn-lt"/>
                        </a:rPr>
                        <a:t>System controllers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chemeClr val="tx1"/>
                          </a:solidFill>
                          <a:effectLst/>
                          <a:latin typeface="+mn-lt"/>
                        </a:rPr>
                        <a:t>(SL, {D, PC, PD, SD, T}) and downgrade privilege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55760650"/>
                  </a:ext>
                </a:extLst>
              </a:tr>
            </a:tbl>
          </a:graphicData>
        </a:graphic>
      </p:graphicFrame>
      <p:sp>
        <p:nvSpPr>
          <p:cNvPr id="2" name="Date Placeholder 1">
            <a:extLst>
              <a:ext uri="{FF2B5EF4-FFF2-40B4-BE49-F238E27FC236}">
                <a16:creationId xmlns:a16="http://schemas.microsoft.com/office/drawing/2014/main" id="{EBC855BA-823E-AC4D-AD88-F15D3042C167}"/>
              </a:ext>
            </a:extLst>
          </p:cNvPr>
          <p:cNvSpPr>
            <a:spLocks noGrp="1"/>
          </p:cNvSpPr>
          <p:nvPr>
            <p:ph type="dt" sz="half" idx="10"/>
          </p:nvPr>
        </p:nvSpPr>
        <p:spPr/>
        <p:txBody>
          <a:bodyPr/>
          <a:lstStyle/>
          <a:p>
            <a:r>
              <a:rPr lang="en-US" altLang="en-US"/>
              <a:t>Version 1.0</a:t>
            </a:r>
          </a:p>
        </p:txBody>
      </p:sp>
      <p:sp>
        <p:nvSpPr>
          <p:cNvPr id="3" name="Footer Placeholder 2">
            <a:extLst>
              <a:ext uri="{FF2B5EF4-FFF2-40B4-BE49-F238E27FC236}">
                <a16:creationId xmlns:a16="http://schemas.microsoft.com/office/drawing/2014/main" id="{532328C6-D2E1-094B-A3B7-6BDAA6C189AC}"/>
              </a:ext>
            </a:extLst>
          </p:cNvPr>
          <p:cNvSpPr>
            <a:spLocks noGrp="1"/>
          </p:cNvSpPr>
          <p:nvPr>
            <p:ph type="ftr" sz="quarter" idx="11"/>
          </p:nvPr>
        </p:nvSpPr>
        <p:spPr/>
        <p:txBody>
          <a:bodyPr/>
          <a:lstStyle/>
          <a:p>
            <a:r>
              <a:rPr lang="en-US" altLang="en-US" i="1"/>
              <a:t>Computer Security: Art and Science, 2nd Edition</a:t>
            </a:r>
            <a:endParaRPr lang="en-US" altLang="en-US"/>
          </a:p>
        </p:txBody>
      </p:sp>
      <p:sp>
        <p:nvSpPr>
          <p:cNvPr id="4" name="Slide Number Placeholder 3">
            <a:extLst>
              <a:ext uri="{FF2B5EF4-FFF2-40B4-BE49-F238E27FC236}">
                <a16:creationId xmlns:a16="http://schemas.microsoft.com/office/drawing/2014/main" id="{AA3A6504-CE08-B04B-8FF6-16F21AFFCC43}"/>
              </a:ext>
            </a:extLst>
          </p:cNvPr>
          <p:cNvSpPr>
            <a:spLocks noGrp="1"/>
          </p:cNvSpPr>
          <p:nvPr>
            <p:ph type="sldNum" sz="quarter" idx="12"/>
          </p:nvPr>
        </p:nvSpPr>
        <p:spPr/>
        <p:txBody>
          <a:bodyPr/>
          <a:lstStyle/>
          <a:p>
            <a:r>
              <a:rPr lang="en-US" altLang="en-US"/>
              <a:t>Slide 6-</a:t>
            </a:r>
            <a:fld id="{A56979F6-300D-234A-A49A-EDDCA9501A91}" type="slidenum">
              <a:rPr lang="en-US" altLang="en-US" smtClean="0"/>
              <a:pPr/>
              <a:t>17</a:t>
            </a:fld>
            <a:endParaRPr lang="en-US" altLang="en-US" dirty="0"/>
          </a:p>
        </p:txBody>
      </p:sp>
    </p:spTree>
    <p:extLst>
      <p:ext uri="{BB962C8B-B14F-4D97-AF65-F5344CB8AC3E}">
        <p14:creationId xmlns:p14="http://schemas.microsoft.com/office/powerpoint/2010/main" val="1789056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a:extLst>
              <a:ext uri="{FF2B5EF4-FFF2-40B4-BE49-F238E27FC236}">
                <a16:creationId xmlns:a16="http://schemas.microsoft.com/office/drawing/2014/main" id="{B6AA5A49-71B0-8645-8DDA-2260CA8215DA}"/>
              </a:ext>
            </a:extLst>
          </p:cNvPr>
          <p:cNvSpPr>
            <a:spLocks noGrp="1" noChangeArrowheads="1"/>
          </p:cNvSpPr>
          <p:nvPr>
            <p:ph type="title"/>
          </p:nvPr>
        </p:nvSpPr>
        <p:spPr/>
        <p:txBody>
          <a:bodyPr/>
          <a:lstStyle/>
          <a:p>
            <a:r>
              <a:rPr lang="en-US" altLang="en-US"/>
              <a:t>Objects and Classifications</a:t>
            </a:r>
          </a:p>
        </p:txBody>
      </p:sp>
      <p:graphicFrame>
        <p:nvGraphicFramePr>
          <p:cNvPr id="171046" name="Group 38">
            <a:extLst>
              <a:ext uri="{FF2B5EF4-FFF2-40B4-BE49-F238E27FC236}">
                <a16:creationId xmlns:a16="http://schemas.microsoft.com/office/drawing/2014/main" id="{082EE0EF-F135-EF4C-A597-5CD2CAB2C126}"/>
              </a:ext>
            </a:extLst>
          </p:cNvPr>
          <p:cNvGraphicFramePr>
            <a:graphicFrameLocks noGrp="1"/>
          </p:cNvGraphicFramePr>
          <p:nvPr>
            <p:ph type="tbl" idx="1"/>
            <p:extLst>
              <p:ext uri="{D42A27DB-BD31-4B8C-83A1-F6EECF244321}">
                <p14:modId xmlns:p14="http://schemas.microsoft.com/office/powerpoint/2010/main" val="2142948352"/>
              </p:ext>
            </p:extLst>
          </p:nvPr>
        </p:nvGraphicFramePr>
        <p:xfrm>
          <a:off x="914400" y="1981200"/>
          <a:ext cx="10363200" cy="4145280"/>
        </p:xfrm>
        <a:graphic>
          <a:graphicData uri="http://schemas.openxmlformats.org/drawingml/2006/table">
            <a:tbl>
              <a:tblPr/>
              <a:tblGrid>
                <a:gridCol w="5181600">
                  <a:extLst>
                    <a:ext uri="{9D8B030D-6E8A-4147-A177-3AD203B41FA5}">
                      <a16:colId xmlns:a16="http://schemas.microsoft.com/office/drawing/2014/main" val="263937963"/>
                    </a:ext>
                  </a:extLst>
                </a:gridCol>
                <a:gridCol w="5181600">
                  <a:extLst>
                    <a:ext uri="{9D8B030D-6E8A-4147-A177-3AD203B41FA5}">
                      <a16:colId xmlns:a16="http://schemas.microsoft.com/office/drawing/2014/main" val="816318442"/>
                    </a:ext>
                  </a:extLst>
                </a:gridCol>
              </a:tblGrid>
              <a:tr h="514350">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dirty="0">
                          <a:ln>
                            <a:noFill/>
                          </a:ln>
                          <a:solidFill>
                            <a:schemeClr val="tx1"/>
                          </a:solidFill>
                          <a:effectLst/>
                          <a:latin typeface="+mn-lt"/>
                        </a:rPr>
                        <a:t>Objects</a:t>
                      </a:r>
                      <a:endParaRPr kumimoji="0" lang="en-US" altLang="en-US" sz="2800" b="0" i="0" u="none" strike="noStrike" cap="none" normalizeH="0" baseline="0" dirty="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mn-lt"/>
                        </a:rPr>
                        <a:t>Security Level</a:t>
                      </a:r>
                      <a:endParaRPr kumimoji="0" lang="en-US" altLang="en-US" sz="28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67130850"/>
                  </a:ext>
                </a:extLst>
              </a:tr>
              <a:tr h="514350">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chemeClr val="tx1"/>
                          </a:solidFill>
                          <a:effectLst/>
                          <a:latin typeface="+mn-lt"/>
                        </a:rPr>
                        <a:t>Development code/test data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mn-lt"/>
                        </a:rPr>
                        <a:t>(SL, { D, 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92616357"/>
                  </a:ext>
                </a:extLst>
              </a:tr>
              <a:tr h="514350">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chemeClr val="tx1"/>
                          </a:solidFill>
                          <a:effectLst/>
                          <a:latin typeface="+mn-lt"/>
                        </a:rPr>
                        <a:t>Production code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mn-lt"/>
                        </a:rPr>
                        <a:t>(SL, { PC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24447485"/>
                  </a:ext>
                </a:extLst>
              </a:tr>
              <a:tr h="514350">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chemeClr val="tx1"/>
                          </a:solidFill>
                          <a:effectLst/>
                          <a:latin typeface="+mn-lt"/>
                        </a:rPr>
                        <a:t>Production data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mn-lt"/>
                        </a:rPr>
                        <a:t>(SL, { PC, PD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72214899"/>
                  </a:ext>
                </a:extLst>
              </a:tr>
              <a:tr h="514350">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chemeClr val="tx1"/>
                          </a:solidFill>
                          <a:effectLst/>
                          <a:latin typeface="+mn-lt"/>
                        </a:rPr>
                        <a:t>Software tools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chemeClr val="tx1"/>
                          </a:solidFill>
                          <a:effectLst/>
                          <a:latin typeface="+mn-lt"/>
                        </a:rPr>
                        <a:t>(SL, { 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75206818"/>
                  </a:ext>
                </a:extLst>
              </a:tr>
              <a:tr h="514350">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chemeClr val="tx1"/>
                          </a:solidFill>
                          <a:effectLst/>
                          <a:latin typeface="+mn-lt"/>
                        </a:rPr>
                        <a:t>System programs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chemeClr val="tx1"/>
                          </a:solidFill>
                          <a:effectLst/>
                          <a:latin typeface="+mn-lt"/>
                        </a:rPr>
                        <a:t>(SL, </a:t>
                      </a:r>
                      <a:r>
                        <a:rPr kumimoji="0" lang="en-US" altLang="en-US" sz="2800" b="0" i="0" u="none" strike="noStrike" cap="none" normalizeH="0" baseline="0" dirty="0">
                          <a:ln>
                            <a:noFill/>
                          </a:ln>
                          <a:solidFill>
                            <a:schemeClr val="tx1"/>
                          </a:solidFill>
                          <a:effectLst/>
                          <a:latin typeface="+mn-lt"/>
                          <a:sym typeface="Symbol" pitchFamily="2" charset="2"/>
                        </a:rPr>
                        <a:t> )</a:t>
                      </a:r>
                      <a:endParaRPr kumimoji="0" lang="en-US" altLang="en-US" sz="28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7723508"/>
                  </a:ext>
                </a:extLst>
              </a:tr>
              <a:tr h="514350">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mn-lt"/>
                        </a:rPr>
                        <a:t>System programs in modification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chemeClr val="tx1"/>
                          </a:solidFill>
                          <a:effectLst/>
                          <a:latin typeface="+mn-lt"/>
                        </a:rPr>
                        <a:t>(SL, { SD, 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08246332"/>
                  </a:ext>
                </a:extLst>
              </a:tr>
              <a:tr h="514350">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mn-lt"/>
                        </a:rPr>
                        <a:t>System and application logs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chemeClr val="tx1"/>
                          </a:solidFill>
                          <a:effectLst/>
                          <a:latin typeface="+mn-lt"/>
                        </a:rPr>
                        <a:t>(AM, { </a:t>
                      </a:r>
                      <a:r>
                        <a:rPr kumimoji="0" lang="en-US" altLang="en-US" sz="2800" b="0" i="1" u="none" strike="noStrike" cap="none" normalizeH="0" baseline="0" dirty="0">
                          <a:ln>
                            <a:noFill/>
                          </a:ln>
                          <a:solidFill>
                            <a:schemeClr val="tx1"/>
                          </a:solidFill>
                          <a:effectLst/>
                          <a:latin typeface="+mn-lt"/>
                        </a:rPr>
                        <a:t>appropriate</a:t>
                      </a:r>
                      <a:r>
                        <a:rPr kumimoji="0" lang="en-US" altLang="en-US" sz="2800" b="0" i="0" u="none" strike="noStrike" cap="none" normalizeH="0" baseline="0" dirty="0">
                          <a:ln>
                            <a:noFill/>
                          </a:ln>
                          <a:solidFill>
                            <a:schemeClr val="tx1"/>
                          </a:solidFill>
                          <a:effectLst/>
                          <a:latin typeface="+mn-lt"/>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96154938"/>
                  </a:ext>
                </a:extLst>
              </a:tr>
            </a:tbl>
          </a:graphicData>
        </a:graphic>
      </p:graphicFrame>
      <p:sp>
        <p:nvSpPr>
          <p:cNvPr id="2" name="Date Placeholder 1">
            <a:extLst>
              <a:ext uri="{FF2B5EF4-FFF2-40B4-BE49-F238E27FC236}">
                <a16:creationId xmlns:a16="http://schemas.microsoft.com/office/drawing/2014/main" id="{0B331AED-31D3-3142-AAC3-2246A992997B}"/>
              </a:ext>
            </a:extLst>
          </p:cNvPr>
          <p:cNvSpPr>
            <a:spLocks noGrp="1"/>
          </p:cNvSpPr>
          <p:nvPr>
            <p:ph type="dt" sz="half" idx="10"/>
          </p:nvPr>
        </p:nvSpPr>
        <p:spPr/>
        <p:txBody>
          <a:bodyPr/>
          <a:lstStyle/>
          <a:p>
            <a:r>
              <a:rPr lang="en-US" altLang="en-US"/>
              <a:t>Version 1.0</a:t>
            </a:r>
          </a:p>
        </p:txBody>
      </p:sp>
      <p:sp>
        <p:nvSpPr>
          <p:cNvPr id="3" name="Footer Placeholder 2">
            <a:extLst>
              <a:ext uri="{FF2B5EF4-FFF2-40B4-BE49-F238E27FC236}">
                <a16:creationId xmlns:a16="http://schemas.microsoft.com/office/drawing/2014/main" id="{4492A167-B5A3-6847-BCEF-5EC2AEE05B5C}"/>
              </a:ext>
            </a:extLst>
          </p:cNvPr>
          <p:cNvSpPr>
            <a:spLocks noGrp="1"/>
          </p:cNvSpPr>
          <p:nvPr>
            <p:ph type="ftr" sz="quarter" idx="11"/>
          </p:nvPr>
        </p:nvSpPr>
        <p:spPr/>
        <p:txBody>
          <a:bodyPr/>
          <a:lstStyle/>
          <a:p>
            <a:r>
              <a:rPr lang="en-US" altLang="en-US" i="1"/>
              <a:t>Computer Security: Art and Science, 2nd Edition</a:t>
            </a:r>
            <a:endParaRPr lang="en-US" altLang="en-US"/>
          </a:p>
        </p:txBody>
      </p:sp>
      <p:sp>
        <p:nvSpPr>
          <p:cNvPr id="4" name="Slide Number Placeholder 3">
            <a:extLst>
              <a:ext uri="{FF2B5EF4-FFF2-40B4-BE49-F238E27FC236}">
                <a16:creationId xmlns:a16="http://schemas.microsoft.com/office/drawing/2014/main" id="{885FE83C-9B56-B84E-B92F-8EC5435CC6DC}"/>
              </a:ext>
            </a:extLst>
          </p:cNvPr>
          <p:cNvSpPr>
            <a:spLocks noGrp="1"/>
          </p:cNvSpPr>
          <p:nvPr>
            <p:ph type="sldNum" sz="quarter" idx="12"/>
          </p:nvPr>
        </p:nvSpPr>
        <p:spPr/>
        <p:txBody>
          <a:bodyPr/>
          <a:lstStyle/>
          <a:p>
            <a:r>
              <a:rPr lang="en-US" altLang="en-US"/>
              <a:t>Slide 6-</a:t>
            </a:r>
            <a:fld id="{A56979F6-300D-234A-A49A-EDDCA9501A91}" type="slidenum">
              <a:rPr lang="en-US" altLang="en-US" smtClean="0"/>
              <a:pPr/>
              <a:t>18</a:t>
            </a:fld>
            <a:endParaRPr lang="en-US" altLang="en-US" dirty="0"/>
          </a:p>
        </p:txBody>
      </p:sp>
    </p:spTree>
    <p:extLst>
      <p:ext uri="{BB962C8B-B14F-4D97-AF65-F5344CB8AC3E}">
        <p14:creationId xmlns:p14="http://schemas.microsoft.com/office/powerpoint/2010/main" val="8065619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a:extLst>
              <a:ext uri="{FF2B5EF4-FFF2-40B4-BE49-F238E27FC236}">
                <a16:creationId xmlns:a16="http://schemas.microsoft.com/office/drawing/2014/main" id="{1A5AC264-3DFC-5C4C-93E1-B7C04CFC575D}"/>
              </a:ext>
            </a:extLst>
          </p:cNvPr>
          <p:cNvSpPr>
            <a:spLocks noGrp="1" noChangeArrowheads="1"/>
          </p:cNvSpPr>
          <p:nvPr>
            <p:ph type="title"/>
          </p:nvPr>
        </p:nvSpPr>
        <p:spPr/>
        <p:txBody>
          <a:bodyPr/>
          <a:lstStyle/>
          <a:p>
            <a:r>
              <a:rPr lang="en-US" altLang="en-US"/>
              <a:t>Ideas</a:t>
            </a:r>
          </a:p>
        </p:txBody>
      </p:sp>
      <p:sp>
        <p:nvSpPr>
          <p:cNvPr id="172036" name="Rectangle 4">
            <a:extLst>
              <a:ext uri="{FF2B5EF4-FFF2-40B4-BE49-F238E27FC236}">
                <a16:creationId xmlns:a16="http://schemas.microsoft.com/office/drawing/2014/main" id="{2AD7E610-79EB-3343-BE7D-422A9729F7C9}"/>
              </a:ext>
            </a:extLst>
          </p:cNvPr>
          <p:cNvSpPr>
            <a:spLocks noGrp="1" noChangeArrowheads="1"/>
          </p:cNvSpPr>
          <p:nvPr>
            <p:ph type="body" idx="1"/>
          </p:nvPr>
        </p:nvSpPr>
        <p:spPr/>
        <p:txBody>
          <a:bodyPr/>
          <a:lstStyle/>
          <a:p>
            <a:pPr>
              <a:lnSpc>
                <a:spcPct val="90000"/>
              </a:lnSpc>
            </a:pPr>
            <a:r>
              <a:rPr lang="en-US" altLang="en-US"/>
              <a:t>Ordinary users can execute (read) production code but cannot alter it</a:t>
            </a:r>
          </a:p>
          <a:p>
            <a:pPr>
              <a:lnSpc>
                <a:spcPct val="90000"/>
              </a:lnSpc>
            </a:pPr>
            <a:r>
              <a:rPr lang="en-US" altLang="en-US"/>
              <a:t>Ordinary users can alter and read production data</a:t>
            </a:r>
          </a:p>
          <a:p>
            <a:pPr>
              <a:lnSpc>
                <a:spcPct val="90000"/>
              </a:lnSpc>
            </a:pPr>
            <a:r>
              <a:rPr lang="en-US" altLang="en-US"/>
              <a:t>System managers need access to all logs but cannot change levels of objects</a:t>
            </a:r>
          </a:p>
          <a:p>
            <a:pPr>
              <a:lnSpc>
                <a:spcPct val="90000"/>
              </a:lnSpc>
            </a:pPr>
            <a:r>
              <a:rPr lang="en-US" altLang="en-US"/>
              <a:t>System controllers need to install code (hence downgrade capability)</a:t>
            </a:r>
          </a:p>
          <a:p>
            <a:pPr>
              <a:lnSpc>
                <a:spcPct val="90000"/>
              </a:lnSpc>
            </a:pPr>
            <a:r>
              <a:rPr lang="en-US" altLang="en-US"/>
              <a:t>Logs are append only, so must dominate subjects writing them</a:t>
            </a:r>
          </a:p>
        </p:txBody>
      </p:sp>
      <p:sp>
        <p:nvSpPr>
          <p:cNvPr id="2" name="Date Placeholder 1">
            <a:extLst>
              <a:ext uri="{FF2B5EF4-FFF2-40B4-BE49-F238E27FC236}">
                <a16:creationId xmlns:a16="http://schemas.microsoft.com/office/drawing/2014/main" id="{7E9C34E2-8B06-434D-899E-789170BF6F5E}"/>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8D73CF45-5DC2-9E42-AB93-29A4C02DCF6F}"/>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67B8230F-892E-8645-AE19-99D2F527CAE8}"/>
              </a:ext>
            </a:extLst>
          </p:cNvPr>
          <p:cNvSpPr>
            <a:spLocks noGrp="1"/>
          </p:cNvSpPr>
          <p:nvPr>
            <p:ph type="sldNum" sz="quarter" idx="12"/>
          </p:nvPr>
        </p:nvSpPr>
        <p:spPr/>
        <p:txBody>
          <a:bodyPr/>
          <a:lstStyle/>
          <a:p>
            <a:r>
              <a:rPr lang="en-US"/>
              <a:t>Slide 6-</a:t>
            </a:r>
            <a:fld id="{52DFCED4-3DB5-5A4D-92BF-293F61671FD6}" type="slidenum">
              <a:rPr lang="en-US" smtClean="0"/>
              <a:pPr/>
              <a:t>19</a:t>
            </a:fld>
            <a:endParaRPr lang="en-US" dirty="0"/>
          </a:p>
        </p:txBody>
      </p:sp>
    </p:spTree>
    <p:extLst>
      <p:ext uri="{BB962C8B-B14F-4D97-AF65-F5344CB8AC3E}">
        <p14:creationId xmlns:p14="http://schemas.microsoft.com/office/powerpoint/2010/main" val="1726952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751D88FB-E9BA-D24F-A747-0DCF836704BB}"/>
              </a:ext>
            </a:extLst>
          </p:cNvPr>
          <p:cNvSpPr>
            <a:spLocks noGrp="1" noChangeArrowheads="1"/>
          </p:cNvSpPr>
          <p:nvPr>
            <p:ph type="title"/>
          </p:nvPr>
        </p:nvSpPr>
        <p:spPr/>
        <p:txBody>
          <a:bodyPr/>
          <a:lstStyle/>
          <a:p>
            <a:r>
              <a:rPr lang="en-US" altLang="en-US"/>
              <a:t>Overview</a:t>
            </a:r>
          </a:p>
        </p:txBody>
      </p:sp>
      <p:sp>
        <p:nvSpPr>
          <p:cNvPr id="37891" name="Rectangle 3">
            <a:extLst>
              <a:ext uri="{FF2B5EF4-FFF2-40B4-BE49-F238E27FC236}">
                <a16:creationId xmlns:a16="http://schemas.microsoft.com/office/drawing/2014/main" id="{599D58B6-774D-064F-93D8-8D9577E209C1}"/>
              </a:ext>
            </a:extLst>
          </p:cNvPr>
          <p:cNvSpPr>
            <a:spLocks noGrp="1" noChangeArrowheads="1"/>
          </p:cNvSpPr>
          <p:nvPr>
            <p:ph type="body" idx="1"/>
          </p:nvPr>
        </p:nvSpPr>
        <p:spPr/>
        <p:txBody>
          <a:bodyPr>
            <a:normAutofit lnSpcReduction="10000"/>
          </a:bodyPr>
          <a:lstStyle/>
          <a:p>
            <a:pPr>
              <a:lnSpc>
                <a:spcPct val="90000"/>
              </a:lnSpc>
            </a:pPr>
            <a:r>
              <a:rPr lang="en-US" altLang="en-US" dirty="0"/>
              <a:t>Requirements</a:t>
            </a:r>
          </a:p>
          <a:p>
            <a:pPr lvl="1">
              <a:lnSpc>
                <a:spcPct val="90000"/>
              </a:lnSpc>
            </a:pPr>
            <a:r>
              <a:rPr lang="en-US" altLang="en-US" dirty="0"/>
              <a:t>Very different than confidentiality policies</a:t>
            </a:r>
          </a:p>
          <a:p>
            <a:pPr>
              <a:lnSpc>
                <a:spcPct val="90000"/>
              </a:lnSpc>
            </a:pPr>
            <a:r>
              <a:rPr lang="en-US" altLang="en-US" dirty="0"/>
              <a:t>Biba’s models</a:t>
            </a:r>
          </a:p>
          <a:p>
            <a:pPr lvl="1">
              <a:lnSpc>
                <a:spcPct val="90000"/>
              </a:lnSpc>
            </a:pPr>
            <a:r>
              <a:rPr lang="en-US" altLang="en-US" dirty="0"/>
              <a:t>Strict Integrity policy</a:t>
            </a:r>
          </a:p>
          <a:p>
            <a:pPr>
              <a:lnSpc>
                <a:spcPct val="90000"/>
              </a:lnSpc>
            </a:pPr>
            <a:r>
              <a:rPr lang="en-US" altLang="en-US" dirty="0" err="1"/>
              <a:t>Lipner’s</a:t>
            </a:r>
            <a:r>
              <a:rPr lang="en-US" altLang="en-US" dirty="0"/>
              <a:t> model</a:t>
            </a:r>
          </a:p>
          <a:p>
            <a:pPr lvl="1">
              <a:lnSpc>
                <a:spcPct val="90000"/>
              </a:lnSpc>
            </a:pPr>
            <a:r>
              <a:rPr lang="en-US" altLang="en-US" dirty="0"/>
              <a:t>Combines Bell-</a:t>
            </a:r>
            <a:r>
              <a:rPr lang="en-US" altLang="en-US" dirty="0" err="1"/>
              <a:t>LaPadula</a:t>
            </a:r>
            <a:r>
              <a:rPr lang="en-US" altLang="en-US" dirty="0"/>
              <a:t>, Biba</a:t>
            </a:r>
          </a:p>
          <a:p>
            <a:pPr>
              <a:lnSpc>
                <a:spcPct val="90000"/>
              </a:lnSpc>
            </a:pPr>
            <a:r>
              <a:rPr lang="en-US" altLang="en-US" dirty="0"/>
              <a:t>Clark-Wilson model</a:t>
            </a:r>
          </a:p>
          <a:p>
            <a:pPr>
              <a:lnSpc>
                <a:spcPct val="90000"/>
              </a:lnSpc>
            </a:pPr>
            <a:r>
              <a:rPr lang="en-US" altLang="en-US" dirty="0"/>
              <a:t>Trust models</a:t>
            </a:r>
          </a:p>
          <a:p>
            <a:pPr lvl="1"/>
            <a:r>
              <a:rPr lang="en-US" altLang="en-US" dirty="0"/>
              <a:t>Policy-based</a:t>
            </a:r>
          </a:p>
          <a:p>
            <a:pPr lvl="1"/>
            <a:r>
              <a:rPr lang="en-US" altLang="en-US" dirty="0"/>
              <a:t>Reputation-based</a:t>
            </a:r>
          </a:p>
        </p:txBody>
      </p:sp>
      <p:sp>
        <p:nvSpPr>
          <p:cNvPr id="2" name="Date Placeholder 1">
            <a:extLst>
              <a:ext uri="{FF2B5EF4-FFF2-40B4-BE49-F238E27FC236}">
                <a16:creationId xmlns:a16="http://schemas.microsoft.com/office/drawing/2014/main" id="{C0EB5AAE-6B8A-0140-859D-E9408CB2FA8C}"/>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9AE05266-BC40-B246-BF79-9AB61CA71751}"/>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B1FAC1D3-657E-3B46-88ED-57473440A07C}"/>
              </a:ext>
            </a:extLst>
          </p:cNvPr>
          <p:cNvSpPr>
            <a:spLocks noGrp="1"/>
          </p:cNvSpPr>
          <p:nvPr>
            <p:ph type="sldNum" sz="quarter" idx="12"/>
          </p:nvPr>
        </p:nvSpPr>
        <p:spPr/>
        <p:txBody>
          <a:bodyPr/>
          <a:lstStyle/>
          <a:p>
            <a:r>
              <a:rPr lang="en-US"/>
              <a:t>Slide 6-</a:t>
            </a:r>
            <a:fld id="{52DFCED4-3DB5-5A4D-92BF-293F61671FD6}" type="slidenum">
              <a:rPr lang="en-US" smtClean="0"/>
              <a:pPr/>
              <a:t>2</a:t>
            </a:fld>
            <a:endParaRPr lang="en-US" dirty="0"/>
          </a:p>
        </p:txBody>
      </p:sp>
    </p:spTree>
    <p:extLst>
      <p:ext uri="{BB962C8B-B14F-4D97-AF65-F5344CB8AC3E}">
        <p14:creationId xmlns:p14="http://schemas.microsoft.com/office/powerpoint/2010/main" val="21090173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a:extLst>
              <a:ext uri="{FF2B5EF4-FFF2-40B4-BE49-F238E27FC236}">
                <a16:creationId xmlns:a16="http://schemas.microsoft.com/office/drawing/2014/main" id="{AD42411D-66B9-C048-9381-DB1E5DF17F39}"/>
              </a:ext>
            </a:extLst>
          </p:cNvPr>
          <p:cNvSpPr>
            <a:spLocks noGrp="1" noChangeArrowheads="1"/>
          </p:cNvSpPr>
          <p:nvPr>
            <p:ph type="title"/>
          </p:nvPr>
        </p:nvSpPr>
        <p:spPr/>
        <p:txBody>
          <a:bodyPr/>
          <a:lstStyle/>
          <a:p>
            <a:r>
              <a:rPr lang="en-US" altLang="en-US"/>
              <a:t>Check Requirements</a:t>
            </a:r>
          </a:p>
        </p:txBody>
      </p:sp>
      <p:sp>
        <p:nvSpPr>
          <p:cNvPr id="174083" name="Rectangle 3">
            <a:extLst>
              <a:ext uri="{FF2B5EF4-FFF2-40B4-BE49-F238E27FC236}">
                <a16:creationId xmlns:a16="http://schemas.microsoft.com/office/drawing/2014/main" id="{02BA8EB6-BAD5-7C4C-9348-2319E1F48E1D}"/>
              </a:ext>
            </a:extLst>
          </p:cNvPr>
          <p:cNvSpPr>
            <a:spLocks noGrp="1" noChangeArrowheads="1"/>
          </p:cNvSpPr>
          <p:nvPr>
            <p:ph type="body" idx="1"/>
          </p:nvPr>
        </p:nvSpPr>
        <p:spPr/>
        <p:txBody>
          <a:bodyPr/>
          <a:lstStyle/>
          <a:p>
            <a:pPr marL="609600" indent="-609600">
              <a:buFontTx/>
              <a:buAutoNum type="arabicPeriod"/>
            </a:pPr>
            <a:r>
              <a:rPr lang="en-US" altLang="en-US"/>
              <a:t>Users have no access to T, so cannot write their own programs</a:t>
            </a:r>
          </a:p>
          <a:p>
            <a:pPr marL="609600" indent="-609600">
              <a:buFontTx/>
              <a:buAutoNum type="arabicPeriod"/>
            </a:pPr>
            <a:r>
              <a:rPr lang="en-US" altLang="en-US"/>
              <a:t>Applications programmers have no access to PD, so cannot access production data; if needed, it must be put into D, requiring the system controller to intervene</a:t>
            </a:r>
          </a:p>
          <a:p>
            <a:pPr marL="609600" indent="-609600">
              <a:buFontTx/>
              <a:buAutoNum type="arabicPeriod"/>
            </a:pPr>
            <a:r>
              <a:rPr lang="en-US" altLang="en-US"/>
              <a:t>Installing a program requires downgrade procedure (from D to PC), so only system controllers can do it</a:t>
            </a:r>
          </a:p>
        </p:txBody>
      </p:sp>
      <p:sp>
        <p:nvSpPr>
          <p:cNvPr id="2" name="Date Placeholder 1">
            <a:extLst>
              <a:ext uri="{FF2B5EF4-FFF2-40B4-BE49-F238E27FC236}">
                <a16:creationId xmlns:a16="http://schemas.microsoft.com/office/drawing/2014/main" id="{E6DEF721-DE95-2D43-8C0C-216BBCB7E7C0}"/>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ABE4130C-8BD7-9242-8042-93F3F6343326}"/>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390570C2-367A-6340-AE8F-2035EE4EF284}"/>
              </a:ext>
            </a:extLst>
          </p:cNvPr>
          <p:cNvSpPr>
            <a:spLocks noGrp="1"/>
          </p:cNvSpPr>
          <p:nvPr>
            <p:ph type="sldNum" sz="quarter" idx="12"/>
          </p:nvPr>
        </p:nvSpPr>
        <p:spPr/>
        <p:txBody>
          <a:bodyPr/>
          <a:lstStyle/>
          <a:p>
            <a:r>
              <a:rPr lang="en-US"/>
              <a:t>Slide 6-</a:t>
            </a:r>
            <a:fld id="{52DFCED4-3DB5-5A4D-92BF-293F61671FD6}" type="slidenum">
              <a:rPr lang="en-US" smtClean="0"/>
              <a:pPr/>
              <a:t>20</a:t>
            </a:fld>
            <a:endParaRPr lang="en-US" dirty="0"/>
          </a:p>
        </p:txBody>
      </p:sp>
    </p:spTree>
    <p:extLst>
      <p:ext uri="{BB962C8B-B14F-4D97-AF65-F5344CB8AC3E}">
        <p14:creationId xmlns:p14="http://schemas.microsoft.com/office/powerpoint/2010/main" val="3069391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a:extLst>
              <a:ext uri="{FF2B5EF4-FFF2-40B4-BE49-F238E27FC236}">
                <a16:creationId xmlns:a16="http://schemas.microsoft.com/office/drawing/2014/main" id="{781F2F10-4384-2440-B3DE-CBED7ABE7023}"/>
              </a:ext>
            </a:extLst>
          </p:cNvPr>
          <p:cNvSpPr>
            <a:spLocks noGrp="1" noChangeArrowheads="1"/>
          </p:cNvSpPr>
          <p:nvPr>
            <p:ph type="title"/>
          </p:nvPr>
        </p:nvSpPr>
        <p:spPr/>
        <p:txBody>
          <a:bodyPr/>
          <a:lstStyle/>
          <a:p>
            <a:r>
              <a:rPr lang="en-US" altLang="en-US"/>
              <a:t>More Requirements</a:t>
            </a:r>
          </a:p>
        </p:txBody>
      </p:sp>
      <p:sp>
        <p:nvSpPr>
          <p:cNvPr id="175107" name="Rectangle 3">
            <a:extLst>
              <a:ext uri="{FF2B5EF4-FFF2-40B4-BE49-F238E27FC236}">
                <a16:creationId xmlns:a16="http://schemas.microsoft.com/office/drawing/2014/main" id="{1BD588EF-2F7A-2D44-AE8F-DD31B0B9837E}"/>
              </a:ext>
            </a:extLst>
          </p:cNvPr>
          <p:cNvSpPr>
            <a:spLocks noGrp="1" noChangeArrowheads="1"/>
          </p:cNvSpPr>
          <p:nvPr>
            <p:ph type="body" idx="1"/>
          </p:nvPr>
        </p:nvSpPr>
        <p:spPr/>
        <p:txBody>
          <a:bodyPr/>
          <a:lstStyle/>
          <a:p>
            <a:pPr marL="609600" indent="-609600">
              <a:buNone/>
            </a:pPr>
            <a:r>
              <a:rPr lang="en-US" altLang="en-US"/>
              <a:t>4.	Control: only system controllers can downgrade; audit: any such downgrading must be altered</a:t>
            </a:r>
          </a:p>
          <a:p>
            <a:pPr marL="609600" indent="-609600">
              <a:buNone/>
            </a:pPr>
            <a:r>
              <a:rPr lang="en-US" altLang="en-US"/>
              <a:t>5.	System management and audit users are in AM and so have access to system styate and logs</a:t>
            </a:r>
          </a:p>
        </p:txBody>
      </p:sp>
      <p:sp>
        <p:nvSpPr>
          <p:cNvPr id="2" name="Date Placeholder 1">
            <a:extLst>
              <a:ext uri="{FF2B5EF4-FFF2-40B4-BE49-F238E27FC236}">
                <a16:creationId xmlns:a16="http://schemas.microsoft.com/office/drawing/2014/main" id="{28E30951-BEDF-BB4E-85AE-B1EDB554DB61}"/>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C3EC0A76-69EA-5140-8A61-32509E65ABC6}"/>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BC5D7D34-4ECD-B142-84EC-6E768512BE87}"/>
              </a:ext>
            </a:extLst>
          </p:cNvPr>
          <p:cNvSpPr>
            <a:spLocks noGrp="1"/>
          </p:cNvSpPr>
          <p:nvPr>
            <p:ph type="sldNum" sz="quarter" idx="12"/>
          </p:nvPr>
        </p:nvSpPr>
        <p:spPr/>
        <p:txBody>
          <a:bodyPr/>
          <a:lstStyle/>
          <a:p>
            <a:r>
              <a:rPr lang="en-US"/>
              <a:t>Slide 6-</a:t>
            </a:r>
            <a:fld id="{52DFCED4-3DB5-5A4D-92BF-293F61671FD6}" type="slidenum">
              <a:rPr lang="en-US" smtClean="0"/>
              <a:pPr/>
              <a:t>21</a:t>
            </a:fld>
            <a:endParaRPr lang="en-US" dirty="0"/>
          </a:p>
        </p:txBody>
      </p:sp>
    </p:spTree>
    <p:extLst>
      <p:ext uri="{BB962C8B-B14F-4D97-AF65-F5344CB8AC3E}">
        <p14:creationId xmlns:p14="http://schemas.microsoft.com/office/powerpoint/2010/main" val="2117926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a:extLst>
              <a:ext uri="{FF2B5EF4-FFF2-40B4-BE49-F238E27FC236}">
                <a16:creationId xmlns:a16="http://schemas.microsoft.com/office/drawing/2014/main" id="{7084802C-E816-BF47-B5B8-E677FEB154F9}"/>
              </a:ext>
            </a:extLst>
          </p:cNvPr>
          <p:cNvSpPr>
            <a:spLocks noGrp="1" noChangeArrowheads="1"/>
          </p:cNvSpPr>
          <p:nvPr>
            <p:ph type="title"/>
          </p:nvPr>
        </p:nvSpPr>
        <p:spPr/>
        <p:txBody>
          <a:bodyPr/>
          <a:lstStyle/>
          <a:p>
            <a:r>
              <a:rPr lang="en-US" altLang="en-US"/>
              <a:t>Problem</a:t>
            </a:r>
          </a:p>
        </p:txBody>
      </p:sp>
      <p:sp>
        <p:nvSpPr>
          <p:cNvPr id="176131" name="Rectangle 3">
            <a:extLst>
              <a:ext uri="{FF2B5EF4-FFF2-40B4-BE49-F238E27FC236}">
                <a16:creationId xmlns:a16="http://schemas.microsoft.com/office/drawing/2014/main" id="{CF939DDC-09F8-7842-B257-3D4F3D810FC5}"/>
              </a:ext>
            </a:extLst>
          </p:cNvPr>
          <p:cNvSpPr>
            <a:spLocks noGrp="1" noChangeArrowheads="1"/>
          </p:cNvSpPr>
          <p:nvPr>
            <p:ph type="body" idx="1"/>
          </p:nvPr>
        </p:nvSpPr>
        <p:spPr/>
        <p:txBody>
          <a:bodyPr/>
          <a:lstStyle/>
          <a:p>
            <a:r>
              <a:rPr lang="en-US" altLang="en-US"/>
              <a:t>Too inflexible</a:t>
            </a:r>
          </a:p>
          <a:p>
            <a:pPr lvl="1"/>
            <a:r>
              <a:rPr lang="en-US" altLang="en-US"/>
              <a:t>System managers cannot run programs for repairing inconsistent or erroneous production database</a:t>
            </a:r>
          </a:p>
          <a:p>
            <a:pPr lvl="2"/>
            <a:r>
              <a:rPr lang="en-US" altLang="en-US"/>
              <a:t>System managers at AM, production data at SL</a:t>
            </a:r>
          </a:p>
          <a:p>
            <a:r>
              <a:rPr lang="en-US" altLang="en-US"/>
              <a:t>So add more …</a:t>
            </a:r>
          </a:p>
        </p:txBody>
      </p:sp>
      <p:sp>
        <p:nvSpPr>
          <p:cNvPr id="2" name="Date Placeholder 1">
            <a:extLst>
              <a:ext uri="{FF2B5EF4-FFF2-40B4-BE49-F238E27FC236}">
                <a16:creationId xmlns:a16="http://schemas.microsoft.com/office/drawing/2014/main" id="{46394B4C-2FE1-9B4F-BEC7-1F9417274E4D}"/>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EE315A6F-9FC2-F04A-BFDB-FACCDCCB8DE7}"/>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71399819-AA0E-F145-91FB-E436EB9FDFE6}"/>
              </a:ext>
            </a:extLst>
          </p:cNvPr>
          <p:cNvSpPr>
            <a:spLocks noGrp="1"/>
          </p:cNvSpPr>
          <p:nvPr>
            <p:ph type="sldNum" sz="quarter" idx="12"/>
          </p:nvPr>
        </p:nvSpPr>
        <p:spPr/>
        <p:txBody>
          <a:bodyPr/>
          <a:lstStyle/>
          <a:p>
            <a:r>
              <a:rPr lang="en-US"/>
              <a:t>Slide 6-</a:t>
            </a:r>
            <a:fld id="{52DFCED4-3DB5-5A4D-92BF-293F61671FD6}" type="slidenum">
              <a:rPr lang="en-US" smtClean="0"/>
              <a:pPr/>
              <a:t>22</a:t>
            </a:fld>
            <a:endParaRPr lang="en-US" dirty="0"/>
          </a:p>
        </p:txBody>
      </p:sp>
    </p:spTree>
    <p:extLst>
      <p:ext uri="{BB962C8B-B14F-4D97-AF65-F5344CB8AC3E}">
        <p14:creationId xmlns:p14="http://schemas.microsoft.com/office/powerpoint/2010/main" val="27233343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a:extLst>
              <a:ext uri="{FF2B5EF4-FFF2-40B4-BE49-F238E27FC236}">
                <a16:creationId xmlns:a16="http://schemas.microsoft.com/office/drawing/2014/main" id="{30398D1C-9064-3140-91AF-45D6912AF3FD}"/>
              </a:ext>
            </a:extLst>
          </p:cNvPr>
          <p:cNvSpPr>
            <a:spLocks noGrp="1" noChangeArrowheads="1"/>
          </p:cNvSpPr>
          <p:nvPr>
            <p:ph type="title"/>
          </p:nvPr>
        </p:nvSpPr>
        <p:spPr/>
        <p:txBody>
          <a:bodyPr/>
          <a:lstStyle/>
          <a:p>
            <a:r>
              <a:rPr lang="en-US" altLang="en-US"/>
              <a:t>Adding Biba</a:t>
            </a:r>
          </a:p>
        </p:txBody>
      </p:sp>
      <p:sp>
        <p:nvSpPr>
          <p:cNvPr id="177155" name="Rectangle 3">
            <a:extLst>
              <a:ext uri="{FF2B5EF4-FFF2-40B4-BE49-F238E27FC236}">
                <a16:creationId xmlns:a16="http://schemas.microsoft.com/office/drawing/2014/main" id="{CDDF8694-DEAA-2846-BA7F-38CB5F16D6C1}"/>
              </a:ext>
            </a:extLst>
          </p:cNvPr>
          <p:cNvSpPr>
            <a:spLocks noGrp="1" noChangeArrowheads="1"/>
          </p:cNvSpPr>
          <p:nvPr>
            <p:ph type="body" idx="1"/>
          </p:nvPr>
        </p:nvSpPr>
        <p:spPr/>
        <p:txBody>
          <a:bodyPr/>
          <a:lstStyle/>
          <a:p>
            <a:pPr>
              <a:lnSpc>
                <a:spcPct val="90000"/>
              </a:lnSpc>
            </a:pPr>
            <a:r>
              <a:rPr lang="en-US" altLang="en-US"/>
              <a:t>3 integrity classifications</a:t>
            </a:r>
          </a:p>
          <a:p>
            <a:pPr lvl="1">
              <a:lnSpc>
                <a:spcPct val="90000"/>
              </a:lnSpc>
            </a:pPr>
            <a:r>
              <a:rPr lang="en-US" altLang="en-US"/>
              <a:t>ISP(System Program): for system programs</a:t>
            </a:r>
          </a:p>
          <a:p>
            <a:pPr lvl="1">
              <a:lnSpc>
                <a:spcPct val="90000"/>
              </a:lnSpc>
            </a:pPr>
            <a:r>
              <a:rPr lang="en-US" altLang="en-US"/>
              <a:t>IO (Operational): production programs, development software</a:t>
            </a:r>
          </a:p>
          <a:p>
            <a:pPr lvl="1">
              <a:lnSpc>
                <a:spcPct val="90000"/>
              </a:lnSpc>
            </a:pPr>
            <a:r>
              <a:rPr lang="en-US" altLang="en-US"/>
              <a:t>ISL (System Low): users get this on log in</a:t>
            </a:r>
          </a:p>
          <a:p>
            <a:pPr>
              <a:lnSpc>
                <a:spcPct val="90000"/>
              </a:lnSpc>
            </a:pPr>
            <a:r>
              <a:rPr lang="en-US" altLang="en-US"/>
              <a:t>2 integrity categories</a:t>
            </a:r>
          </a:p>
          <a:p>
            <a:pPr lvl="1">
              <a:lnSpc>
                <a:spcPct val="90000"/>
              </a:lnSpc>
            </a:pPr>
            <a:r>
              <a:rPr lang="en-US" altLang="en-US"/>
              <a:t>ID (Development): development entities</a:t>
            </a:r>
          </a:p>
          <a:p>
            <a:pPr lvl="1">
              <a:lnSpc>
                <a:spcPct val="90000"/>
              </a:lnSpc>
            </a:pPr>
            <a:r>
              <a:rPr lang="en-US" altLang="en-US"/>
              <a:t>IP (Production): production entities</a:t>
            </a:r>
          </a:p>
        </p:txBody>
      </p:sp>
      <p:sp>
        <p:nvSpPr>
          <p:cNvPr id="2" name="Date Placeholder 1">
            <a:extLst>
              <a:ext uri="{FF2B5EF4-FFF2-40B4-BE49-F238E27FC236}">
                <a16:creationId xmlns:a16="http://schemas.microsoft.com/office/drawing/2014/main" id="{3BEB6A2E-261E-2741-BB67-6CA2B2F8B3ED}"/>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5D545ED0-3B20-5248-90BB-B523A9405318}"/>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973E348E-0EED-204B-AE94-18D7696D7A29}"/>
              </a:ext>
            </a:extLst>
          </p:cNvPr>
          <p:cNvSpPr>
            <a:spLocks noGrp="1"/>
          </p:cNvSpPr>
          <p:nvPr>
            <p:ph type="sldNum" sz="quarter" idx="12"/>
          </p:nvPr>
        </p:nvSpPr>
        <p:spPr/>
        <p:txBody>
          <a:bodyPr/>
          <a:lstStyle/>
          <a:p>
            <a:r>
              <a:rPr lang="en-US"/>
              <a:t>Slide 6-</a:t>
            </a:r>
            <a:fld id="{52DFCED4-3DB5-5A4D-92BF-293F61671FD6}" type="slidenum">
              <a:rPr lang="en-US" smtClean="0"/>
              <a:pPr/>
              <a:t>23</a:t>
            </a:fld>
            <a:endParaRPr lang="en-US" dirty="0"/>
          </a:p>
        </p:txBody>
      </p:sp>
    </p:spTree>
    <p:extLst>
      <p:ext uri="{BB962C8B-B14F-4D97-AF65-F5344CB8AC3E}">
        <p14:creationId xmlns:p14="http://schemas.microsoft.com/office/powerpoint/2010/main" val="41503608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a:extLst>
              <a:ext uri="{FF2B5EF4-FFF2-40B4-BE49-F238E27FC236}">
                <a16:creationId xmlns:a16="http://schemas.microsoft.com/office/drawing/2014/main" id="{D7EE44BF-DA11-AB49-8A63-797380D270AB}"/>
              </a:ext>
            </a:extLst>
          </p:cNvPr>
          <p:cNvSpPr>
            <a:spLocks noGrp="1" noChangeArrowheads="1"/>
          </p:cNvSpPr>
          <p:nvPr>
            <p:ph type="title"/>
          </p:nvPr>
        </p:nvSpPr>
        <p:spPr/>
        <p:txBody>
          <a:bodyPr/>
          <a:lstStyle/>
          <a:p>
            <a:r>
              <a:rPr lang="en-US" altLang="en-US"/>
              <a:t>Simplify Bell-LaPadula</a:t>
            </a:r>
          </a:p>
        </p:txBody>
      </p:sp>
      <p:sp>
        <p:nvSpPr>
          <p:cNvPr id="178179" name="Rectangle 3">
            <a:extLst>
              <a:ext uri="{FF2B5EF4-FFF2-40B4-BE49-F238E27FC236}">
                <a16:creationId xmlns:a16="http://schemas.microsoft.com/office/drawing/2014/main" id="{45502CF6-116A-024B-86CB-3B118F34A8F2}"/>
              </a:ext>
            </a:extLst>
          </p:cNvPr>
          <p:cNvSpPr>
            <a:spLocks noGrp="1" noChangeArrowheads="1"/>
          </p:cNvSpPr>
          <p:nvPr>
            <p:ph type="body" idx="1"/>
          </p:nvPr>
        </p:nvSpPr>
        <p:spPr/>
        <p:txBody>
          <a:bodyPr/>
          <a:lstStyle/>
          <a:p>
            <a:r>
              <a:rPr lang="en-US" altLang="en-US"/>
              <a:t>Reduce security categories to 3:</a:t>
            </a:r>
          </a:p>
          <a:p>
            <a:pPr lvl="1"/>
            <a:r>
              <a:rPr lang="en-US" altLang="en-US"/>
              <a:t>SP (Production): production code, data</a:t>
            </a:r>
          </a:p>
          <a:p>
            <a:pPr lvl="1"/>
            <a:r>
              <a:rPr lang="en-US" altLang="en-US"/>
              <a:t>SD (Development): same as D</a:t>
            </a:r>
          </a:p>
          <a:p>
            <a:pPr lvl="1"/>
            <a:r>
              <a:rPr lang="en-US" altLang="en-US"/>
              <a:t>SSD (System Development): same as old SD</a:t>
            </a:r>
          </a:p>
        </p:txBody>
      </p:sp>
      <p:sp>
        <p:nvSpPr>
          <p:cNvPr id="2" name="Date Placeholder 1">
            <a:extLst>
              <a:ext uri="{FF2B5EF4-FFF2-40B4-BE49-F238E27FC236}">
                <a16:creationId xmlns:a16="http://schemas.microsoft.com/office/drawing/2014/main" id="{9C506ADF-B9DA-9348-9818-61D36981EAFB}"/>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BD315417-C0CD-8F48-920C-0FB5067C4F76}"/>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6A8E270E-EEB4-7547-93A5-FA4C0EA77271}"/>
              </a:ext>
            </a:extLst>
          </p:cNvPr>
          <p:cNvSpPr>
            <a:spLocks noGrp="1"/>
          </p:cNvSpPr>
          <p:nvPr>
            <p:ph type="sldNum" sz="quarter" idx="12"/>
          </p:nvPr>
        </p:nvSpPr>
        <p:spPr/>
        <p:txBody>
          <a:bodyPr/>
          <a:lstStyle/>
          <a:p>
            <a:r>
              <a:rPr lang="en-US"/>
              <a:t>Slide 6-</a:t>
            </a:r>
            <a:fld id="{52DFCED4-3DB5-5A4D-92BF-293F61671FD6}" type="slidenum">
              <a:rPr lang="en-US" smtClean="0"/>
              <a:pPr/>
              <a:t>24</a:t>
            </a:fld>
            <a:endParaRPr lang="en-US" dirty="0"/>
          </a:p>
        </p:txBody>
      </p:sp>
    </p:spTree>
    <p:extLst>
      <p:ext uri="{BB962C8B-B14F-4D97-AF65-F5344CB8AC3E}">
        <p14:creationId xmlns:p14="http://schemas.microsoft.com/office/powerpoint/2010/main" val="32492875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a:extLst>
              <a:ext uri="{FF2B5EF4-FFF2-40B4-BE49-F238E27FC236}">
                <a16:creationId xmlns:a16="http://schemas.microsoft.com/office/drawing/2014/main" id="{B6C29594-75BA-0D43-80C3-A8FDB099FEDC}"/>
              </a:ext>
            </a:extLst>
          </p:cNvPr>
          <p:cNvSpPr>
            <a:spLocks noGrp="1" noChangeArrowheads="1"/>
          </p:cNvSpPr>
          <p:nvPr>
            <p:ph type="title"/>
          </p:nvPr>
        </p:nvSpPr>
        <p:spPr/>
        <p:txBody>
          <a:bodyPr/>
          <a:lstStyle/>
          <a:p>
            <a:r>
              <a:rPr lang="en-US" altLang="en-US"/>
              <a:t>Users and Levels</a:t>
            </a:r>
          </a:p>
        </p:txBody>
      </p:sp>
      <p:graphicFrame>
        <p:nvGraphicFramePr>
          <p:cNvPr id="179250" name="Group 50">
            <a:extLst>
              <a:ext uri="{FF2B5EF4-FFF2-40B4-BE49-F238E27FC236}">
                <a16:creationId xmlns:a16="http://schemas.microsoft.com/office/drawing/2014/main" id="{602E7F0D-8728-8845-BB07-20FC32BAB39B}"/>
              </a:ext>
            </a:extLst>
          </p:cNvPr>
          <p:cNvGraphicFramePr>
            <a:graphicFrameLocks noGrp="1"/>
          </p:cNvGraphicFramePr>
          <p:nvPr>
            <p:ph type="tbl" idx="1"/>
            <p:extLst>
              <p:ext uri="{D42A27DB-BD31-4B8C-83A1-F6EECF244321}">
                <p14:modId xmlns:p14="http://schemas.microsoft.com/office/powerpoint/2010/main" val="2409229339"/>
              </p:ext>
            </p:extLst>
          </p:nvPr>
        </p:nvGraphicFramePr>
        <p:xfrm>
          <a:off x="914400" y="1981200"/>
          <a:ext cx="10363200" cy="4382136"/>
        </p:xfrm>
        <a:graphic>
          <a:graphicData uri="http://schemas.openxmlformats.org/drawingml/2006/table">
            <a:tbl>
              <a:tblPr/>
              <a:tblGrid>
                <a:gridCol w="3251200">
                  <a:extLst>
                    <a:ext uri="{9D8B030D-6E8A-4147-A177-3AD203B41FA5}">
                      <a16:colId xmlns:a16="http://schemas.microsoft.com/office/drawing/2014/main" val="1475213218"/>
                    </a:ext>
                  </a:extLst>
                </a:gridCol>
                <a:gridCol w="3860800">
                  <a:extLst>
                    <a:ext uri="{9D8B030D-6E8A-4147-A177-3AD203B41FA5}">
                      <a16:colId xmlns:a16="http://schemas.microsoft.com/office/drawing/2014/main" val="4240685012"/>
                    </a:ext>
                  </a:extLst>
                </a:gridCol>
                <a:gridCol w="3251200">
                  <a:extLst>
                    <a:ext uri="{9D8B030D-6E8A-4147-A177-3AD203B41FA5}">
                      <a16:colId xmlns:a16="http://schemas.microsoft.com/office/drawing/2014/main" val="1596796937"/>
                    </a:ext>
                  </a:extLst>
                </a:gridCol>
              </a:tblGrid>
              <a:tr h="476250">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mn-lt"/>
                        </a:rPr>
                        <a:t>Subjects</a:t>
                      </a:r>
                      <a:endParaRPr kumimoji="0" lang="en-US" altLang="en-US" sz="2400" b="0" i="0" u="none" strike="noStrike" cap="none" normalizeH="0" baseline="0" dirty="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mn-lt"/>
                        </a:rPr>
                        <a:t>Security Level</a:t>
                      </a:r>
                      <a:endParaRPr kumimoji="0" lang="en-US" altLang="en-US" sz="24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mn-lt"/>
                        </a:rPr>
                        <a:t>Integrity Level</a:t>
                      </a:r>
                      <a:endParaRPr kumimoji="0" lang="en-US" altLang="en-US" sz="2400" b="0" i="0" u="none" strike="noStrike" cap="none" normalizeH="0" baseline="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90816986"/>
                  </a:ext>
                </a:extLst>
              </a:tr>
              <a:tr h="474663">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mn-lt"/>
                        </a:rPr>
                        <a:t>Ordinary users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mn-lt"/>
                        </a:rPr>
                        <a:t>(SL, { SP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mn-lt"/>
                        </a:rPr>
                        <a:t>(ISL, { IP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30923887"/>
                  </a:ext>
                </a:extLst>
              </a:tr>
              <a:tr h="665163">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mn-lt"/>
                        </a:rPr>
                        <a:t>Application developers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mn-lt"/>
                        </a:rPr>
                        <a:t>(SL, { SD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mn-lt"/>
                        </a:rPr>
                        <a:t>(ISL, { ID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3355252"/>
                  </a:ext>
                </a:extLst>
              </a:tr>
              <a:tr h="476250">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mn-lt"/>
                        </a:rPr>
                        <a:t>System programmers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mn-lt"/>
                        </a:rPr>
                        <a:t>(SL, { SSD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mn-lt"/>
                        </a:rPr>
                        <a:t>(ISL, { ID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4028495"/>
                  </a:ext>
                </a:extLst>
              </a:tr>
              <a:tr h="631825">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mn-lt"/>
                        </a:rPr>
                        <a:t>System managers and auditors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mn-lt"/>
                        </a:rPr>
                        <a:t>(AM, { SP, SD, SSD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mn-lt"/>
                        </a:rPr>
                        <a:t>(ISL, { IP, ID})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67240356"/>
                  </a:ext>
                </a:extLst>
              </a:tr>
              <a:tr h="854075">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mn-lt"/>
                        </a:rPr>
                        <a:t>System controllers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mn-lt"/>
                        </a:rPr>
                        <a:t>(SL, { SP, SD }) and downgrade privilege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mn-lt"/>
                        </a:rPr>
                        <a:t>(ISP, { IP, ID})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98541214"/>
                  </a:ext>
                </a:extLst>
              </a:tr>
              <a:tr h="612775">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mn-lt"/>
                        </a:rPr>
                        <a:t>Repair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mn-lt"/>
                        </a:rPr>
                        <a:t>(SL, { SP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mn-lt"/>
                        </a:rPr>
                        <a:t>(ISL, { IP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27269348"/>
                  </a:ext>
                </a:extLst>
              </a:tr>
            </a:tbl>
          </a:graphicData>
        </a:graphic>
      </p:graphicFrame>
      <p:sp>
        <p:nvSpPr>
          <p:cNvPr id="2" name="Date Placeholder 1">
            <a:extLst>
              <a:ext uri="{FF2B5EF4-FFF2-40B4-BE49-F238E27FC236}">
                <a16:creationId xmlns:a16="http://schemas.microsoft.com/office/drawing/2014/main" id="{8CDD7102-1218-E643-BFD1-C6D3E7414346}"/>
              </a:ext>
            </a:extLst>
          </p:cNvPr>
          <p:cNvSpPr>
            <a:spLocks noGrp="1"/>
          </p:cNvSpPr>
          <p:nvPr>
            <p:ph type="dt" sz="half" idx="10"/>
          </p:nvPr>
        </p:nvSpPr>
        <p:spPr/>
        <p:txBody>
          <a:bodyPr/>
          <a:lstStyle/>
          <a:p>
            <a:r>
              <a:rPr lang="en-US" altLang="en-US"/>
              <a:t>Version 1.0</a:t>
            </a:r>
          </a:p>
        </p:txBody>
      </p:sp>
      <p:sp>
        <p:nvSpPr>
          <p:cNvPr id="3" name="Footer Placeholder 2">
            <a:extLst>
              <a:ext uri="{FF2B5EF4-FFF2-40B4-BE49-F238E27FC236}">
                <a16:creationId xmlns:a16="http://schemas.microsoft.com/office/drawing/2014/main" id="{C9BEE892-28DB-0845-9E7F-F5D6B40EF096}"/>
              </a:ext>
            </a:extLst>
          </p:cNvPr>
          <p:cNvSpPr>
            <a:spLocks noGrp="1"/>
          </p:cNvSpPr>
          <p:nvPr>
            <p:ph type="ftr" sz="quarter" idx="11"/>
          </p:nvPr>
        </p:nvSpPr>
        <p:spPr/>
        <p:txBody>
          <a:bodyPr/>
          <a:lstStyle/>
          <a:p>
            <a:r>
              <a:rPr lang="en-US" altLang="en-US" i="1"/>
              <a:t>Computer Security: Art and Science, 2nd Edition</a:t>
            </a:r>
            <a:endParaRPr lang="en-US" altLang="en-US"/>
          </a:p>
        </p:txBody>
      </p:sp>
      <p:sp>
        <p:nvSpPr>
          <p:cNvPr id="4" name="Slide Number Placeholder 3">
            <a:extLst>
              <a:ext uri="{FF2B5EF4-FFF2-40B4-BE49-F238E27FC236}">
                <a16:creationId xmlns:a16="http://schemas.microsoft.com/office/drawing/2014/main" id="{0FB5D65E-5E2F-6540-9705-1B2C43C06EE3}"/>
              </a:ext>
            </a:extLst>
          </p:cNvPr>
          <p:cNvSpPr>
            <a:spLocks noGrp="1"/>
          </p:cNvSpPr>
          <p:nvPr>
            <p:ph type="sldNum" sz="quarter" idx="12"/>
          </p:nvPr>
        </p:nvSpPr>
        <p:spPr/>
        <p:txBody>
          <a:bodyPr/>
          <a:lstStyle/>
          <a:p>
            <a:r>
              <a:rPr lang="en-US" altLang="en-US"/>
              <a:t>Slide 6-</a:t>
            </a:r>
            <a:fld id="{A56979F6-300D-234A-A49A-EDDCA9501A91}" type="slidenum">
              <a:rPr lang="en-US" altLang="en-US" smtClean="0"/>
              <a:pPr/>
              <a:t>25</a:t>
            </a:fld>
            <a:endParaRPr lang="en-US" altLang="en-US" dirty="0"/>
          </a:p>
        </p:txBody>
      </p:sp>
    </p:spTree>
    <p:extLst>
      <p:ext uri="{BB962C8B-B14F-4D97-AF65-F5344CB8AC3E}">
        <p14:creationId xmlns:p14="http://schemas.microsoft.com/office/powerpoint/2010/main" val="718469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a:extLst>
              <a:ext uri="{FF2B5EF4-FFF2-40B4-BE49-F238E27FC236}">
                <a16:creationId xmlns:a16="http://schemas.microsoft.com/office/drawing/2014/main" id="{DBCEE311-F77D-E545-A636-0AB1361D5520}"/>
              </a:ext>
            </a:extLst>
          </p:cNvPr>
          <p:cNvSpPr>
            <a:spLocks noGrp="1" noChangeArrowheads="1"/>
          </p:cNvSpPr>
          <p:nvPr>
            <p:ph type="title"/>
          </p:nvPr>
        </p:nvSpPr>
        <p:spPr/>
        <p:txBody>
          <a:bodyPr/>
          <a:lstStyle/>
          <a:p>
            <a:r>
              <a:rPr lang="en-US" altLang="en-US"/>
              <a:t>Objects and Classifications</a:t>
            </a:r>
          </a:p>
        </p:txBody>
      </p:sp>
      <p:graphicFrame>
        <p:nvGraphicFramePr>
          <p:cNvPr id="180307" name="Group 83">
            <a:extLst>
              <a:ext uri="{FF2B5EF4-FFF2-40B4-BE49-F238E27FC236}">
                <a16:creationId xmlns:a16="http://schemas.microsoft.com/office/drawing/2014/main" id="{F80E1926-6379-DC4A-9341-8D3422220FA7}"/>
              </a:ext>
            </a:extLst>
          </p:cNvPr>
          <p:cNvGraphicFramePr>
            <a:graphicFrameLocks noGrp="1"/>
          </p:cNvGraphicFramePr>
          <p:nvPr>
            <p:ph type="tbl" idx="1"/>
            <p:extLst>
              <p:ext uri="{D42A27DB-BD31-4B8C-83A1-F6EECF244321}">
                <p14:modId xmlns:p14="http://schemas.microsoft.com/office/powerpoint/2010/main" val="3564314035"/>
              </p:ext>
            </p:extLst>
          </p:nvPr>
        </p:nvGraphicFramePr>
        <p:xfrm>
          <a:off x="914400" y="1703070"/>
          <a:ext cx="10363200" cy="4594860"/>
        </p:xfrm>
        <a:graphic>
          <a:graphicData uri="http://schemas.openxmlformats.org/drawingml/2006/table">
            <a:tbl>
              <a:tblPr/>
              <a:tblGrid>
                <a:gridCol w="4225771">
                  <a:extLst>
                    <a:ext uri="{9D8B030D-6E8A-4147-A177-3AD203B41FA5}">
                      <a16:colId xmlns:a16="http://schemas.microsoft.com/office/drawing/2014/main" val="4110047910"/>
                    </a:ext>
                  </a:extLst>
                </a:gridCol>
                <a:gridCol w="3521475">
                  <a:extLst>
                    <a:ext uri="{9D8B030D-6E8A-4147-A177-3AD203B41FA5}">
                      <a16:colId xmlns:a16="http://schemas.microsoft.com/office/drawing/2014/main" val="4138976055"/>
                    </a:ext>
                  </a:extLst>
                </a:gridCol>
                <a:gridCol w="2615954">
                  <a:extLst>
                    <a:ext uri="{9D8B030D-6E8A-4147-A177-3AD203B41FA5}">
                      <a16:colId xmlns:a16="http://schemas.microsoft.com/office/drawing/2014/main" val="1604955985"/>
                    </a:ext>
                  </a:extLst>
                </a:gridCol>
              </a:tblGrid>
              <a:tr h="323850">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mn-lt"/>
                        </a:rPr>
                        <a:t>Objects</a:t>
                      </a:r>
                      <a:endParaRPr kumimoji="0" lang="en-US" altLang="en-US" sz="2400" b="0" i="0" u="none" strike="noStrike" cap="none" normalizeH="0" baseline="0" dirty="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mn-lt"/>
                        </a:rPr>
                        <a:t>Security Level</a:t>
                      </a:r>
                      <a:endParaRPr kumimoji="0" lang="en-US" altLang="en-US" sz="24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mn-lt"/>
                        </a:rPr>
                        <a:t>Integrity Level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86270117"/>
                  </a:ext>
                </a:extLst>
              </a:tr>
              <a:tr h="514350">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mn-lt"/>
                        </a:rPr>
                        <a:t>Development code/test data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mn-lt"/>
                        </a:rPr>
                        <a:t>(SL, { SD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mn-lt"/>
                        </a:rPr>
                        <a:t>(ISL, { IP}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89666028"/>
                  </a:ext>
                </a:extLst>
              </a:tr>
              <a:tr h="439738">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mn-lt"/>
                        </a:rPr>
                        <a:t>Production code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mn-lt"/>
                        </a:rPr>
                        <a:t>(SL, { SP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mn-lt"/>
                        </a:rPr>
                        <a:t>(IO, { IP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3793126"/>
                  </a:ext>
                </a:extLst>
              </a:tr>
              <a:tr h="439738">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mn-lt"/>
                        </a:rPr>
                        <a:t>Production data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mn-lt"/>
                        </a:rPr>
                        <a:t>(SL, { SP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mn-lt"/>
                        </a:rPr>
                        <a:t>(ISL, { IP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72400442"/>
                  </a:ext>
                </a:extLst>
              </a:tr>
              <a:tr h="439738">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mn-lt"/>
                        </a:rPr>
                        <a:t>Software tools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mn-lt"/>
                        </a:rPr>
                        <a:t>(SL, </a:t>
                      </a:r>
                      <a:r>
                        <a:rPr kumimoji="0" lang="en-US" altLang="en-US" sz="2400" b="0" i="0" u="none" strike="noStrike" cap="none" normalizeH="0" baseline="0">
                          <a:ln>
                            <a:noFill/>
                          </a:ln>
                          <a:solidFill>
                            <a:schemeClr val="tx1"/>
                          </a:solidFill>
                          <a:effectLst/>
                          <a:latin typeface="+mn-lt"/>
                          <a:sym typeface="Symbol" pitchFamily="2" charset="2"/>
                        </a:rPr>
                        <a:t> </a:t>
                      </a:r>
                      <a:r>
                        <a:rPr kumimoji="0" lang="en-US" altLang="en-US" sz="2400" b="0" i="0" u="none" strike="noStrike" cap="none" normalizeH="0" baseline="0">
                          <a:ln>
                            <a:noFill/>
                          </a:ln>
                          <a:solidFill>
                            <a:schemeClr val="tx1"/>
                          </a:solidFill>
                          <a:effectLst/>
                          <a:latin typeface="+mn-lt"/>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mn-lt"/>
                        </a:rPr>
                        <a:t>(IO, { ID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98606266"/>
                  </a:ext>
                </a:extLst>
              </a:tr>
              <a:tr h="441325">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mn-lt"/>
                        </a:rPr>
                        <a:t>System programs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mn-lt"/>
                        </a:rPr>
                        <a:t>(SL, </a:t>
                      </a:r>
                      <a:r>
                        <a:rPr kumimoji="0" lang="en-US" altLang="en-US" sz="2400" b="0" i="0" u="none" strike="noStrike" cap="none" normalizeH="0" baseline="0" dirty="0">
                          <a:ln>
                            <a:noFill/>
                          </a:ln>
                          <a:solidFill>
                            <a:schemeClr val="tx1"/>
                          </a:solidFill>
                          <a:effectLst/>
                          <a:latin typeface="+mn-lt"/>
                          <a:sym typeface="Symbol" pitchFamily="2" charset="2"/>
                        </a:rPr>
                        <a:t> )</a:t>
                      </a:r>
                      <a:endParaRPr kumimoji="0" lang="en-US" altLang="en-US" sz="24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mn-lt"/>
                        </a:rPr>
                        <a:t>(ISP, { IP, ID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2494375"/>
                  </a:ext>
                </a:extLst>
              </a:tr>
              <a:tr h="514350">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mn-lt"/>
                        </a:rPr>
                        <a:t>System programs in modification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mn-lt"/>
                        </a:rPr>
                        <a:t>(SL, { SSD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mn-lt"/>
                        </a:rPr>
                        <a:t>(ISL, { ID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65709513"/>
                  </a:ext>
                </a:extLst>
              </a:tr>
              <a:tr h="514350">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mn-lt"/>
                        </a:rPr>
                        <a:t>System and application logs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mn-lt"/>
                        </a:rPr>
                        <a:t>(AM, { </a:t>
                      </a:r>
                      <a:r>
                        <a:rPr kumimoji="0" lang="en-US" altLang="en-US" sz="2400" b="0" i="1" u="none" strike="noStrike" cap="none" normalizeH="0" baseline="0" dirty="0">
                          <a:ln>
                            <a:noFill/>
                          </a:ln>
                          <a:solidFill>
                            <a:schemeClr val="tx1"/>
                          </a:solidFill>
                          <a:effectLst/>
                          <a:latin typeface="+mn-lt"/>
                        </a:rPr>
                        <a:t>appropriate</a:t>
                      </a:r>
                      <a:r>
                        <a:rPr kumimoji="0" lang="en-US" altLang="en-US" sz="2400" b="0" i="0" u="none" strike="noStrike" cap="none" normalizeH="0" baseline="0" dirty="0">
                          <a:ln>
                            <a:noFill/>
                          </a:ln>
                          <a:solidFill>
                            <a:schemeClr val="tx1"/>
                          </a:solidFill>
                          <a:effectLst/>
                          <a:latin typeface="+mn-lt"/>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mn-lt"/>
                        </a:rPr>
                        <a:t>(ISL, </a:t>
                      </a:r>
                      <a:r>
                        <a:rPr kumimoji="0" lang="en-US" altLang="en-US" sz="2400" b="0" i="0" u="none" strike="noStrike" cap="none" normalizeH="0" baseline="0" dirty="0">
                          <a:ln>
                            <a:noFill/>
                          </a:ln>
                          <a:solidFill>
                            <a:schemeClr val="tx1"/>
                          </a:solidFill>
                          <a:effectLst/>
                          <a:latin typeface="+mn-lt"/>
                          <a:sym typeface="Symbol" pitchFamily="2" charset="2"/>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3454857"/>
                  </a:ext>
                </a:extLst>
              </a:tr>
              <a:tr h="180975">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mn-lt"/>
                        </a:rPr>
                        <a:t>Repair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mn-lt"/>
                        </a:rPr>
                        <a:t>(SL, {SP})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pitchFamily="2" charset="0"/>
                        </a:defRPr>
                      </a:lvl1pPr>
                      <a:lvl2pPr>
                        <a:spcBef>
                          <a:spcPct val="20000"/>
                        </a:spcBef>
                        <a:defRPr sz="2400">
                          <a:solidFill>
                            <a:schemeClr val="tx1"/>
                          </a:solidFill>
                          <a:latin typeface="Times" pitchFamily="2" charset="0"/>
                        </a:defRPr>
                      </a:lvl2pPr>
                      <a:lvl3pPr>
                        <a:spcBef>
                          <a:spcPct val="20000"/>
                        </a:spcBef>
                        <a:defRPr sz="2000">
                          <a:solidFill>
                            <a:schemeClr val="tx1"/>
                          </a:solidFill>
                          <a:latin typeface="Times" pitchFamily="2" charset="0"/>
                        </a:defRPr>
                      </a:lvl3pPr>
                      <a:lvl4pPr>
                        <a:spcBef>
                          <a:spcPct val="20000"/>
                        </a:spcBef>
                        <a:defRPr>
                          <a:solidFill>
                            <a:schemeClr val="tx1"/>
                          </a:solidFill>
                          <a:latin typeface="Times" pitchFamily="2" charset="0"/>
                        </a:defRPr>
                      </a:lvl4pPr>
                      <a:lvl5pPr>
                        <a:spcBef>
                          <a:spcPct val="20000"/>
                        </a:spcBef>
                        <a:defRPr>
                          <a:solidFill>
                            <a:schemeClr val="tx1"/>
                          </a:solidFill>
                          <a:latin typeface="Times" pitchFamily="2" charset="0"/>
                        </a:defRPr>
                      </a:lvl5pPr>
                      <a:lvl6pPr fontAlgn="base">
                        <a:spcBef>
                          <a:spcPct val="20000"/>
                        </a:spcBef>
                        <a:spcAft>
                          <a:spcPct val="0"/>
                        </a:spcAft>
                        <a:defRPr>
                          <a:solidFill>
                            <a:schemeClr val="tx1"/>
                          </a:solidFill>
                          <a:latin typeface="Times" pitchFamily="2" charset="0"/>
                        </a:defRPr>
                      </a:lvl6pPr>
                      <a:lvl7pPr fontAlgn="base">
                        <a:spcBef>
                          <a:spcPct val="20000"/>
                        </a:spcBef>
                        <a:spcAft>
                          <a:spcPct val="0"/>
                        </a:spcAft>
                        <a:defRPr>
                          <a:solidFill>
                            <a:schemeClr val="tx1"/>
                          </a:solidFill>
                          <a:latin typeface="Times" pitchFamily="2" charset="0"/>
                        </a:defRPr>
                      </a:lvl7pPr>
                      <a:lvl8pPr fontAlgn="base">
                        <a:spcBef>
                          <a:spcPct val="20000"/>
                        </a:spcBef>
                        <a:spcAft>
                          <a:spcPct val="0"/>
                        </a:spcAft>
                        <a:defRPr>
                          <a:solidFill>
                            <a:schemeClr val="tx1"/>
                          </a:solidFill>
                          <a:latin typeface="Times" pitchFamily="2" charset="0"/>
                        </a:defRPr>
                      </a:lvl8pPr>
                      <a:lvl9pPr fontAlgn="base">
                        <a:spcBef>
                          <a:spcPct val="20000"/>
                        </a:spcBef>
                        <a:spcAft>
                          <a:spcPct val="0"/>
                        </a:spcAft>
                        <a:defRPr>
                          <a:solidFill>
                            <a:schemeClr val="tx1"/>
                          </a:solidFill>
                          <a:latin typeface="Times" pitchFamily="2"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mn-lt"/>
                        </a:rPr>
                        <a:t>(ISL, { IP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07442543"/>
                  </a:ext>
                </a:extLst>
              </a:tr>
            </a:tbl>
          </a:graphicData>
        </a:graphic>
      </p:graphicFrame>
      <p:sp>
        <p:nvSpPr>
          <p:cNvPr id="2" name="Date Placeholder 1">
            <a:extLst>
              <a:ext uri="{FF2B5EF4-FFF2-40B4-BE49-F238E27FC236}">
                <a16:creationId xmlns:a16="http://schemas.microsoft.com/office/drawing/2014/main" id="{03138046-95FD-1D4F-9EE2-C6E3082F5CB3}"/>
              </a:ext>
            </a:extLst>
          </p:cNvPr>
          <p:cNvSpPr>
            <a:spLocks noGrp="1"/>
          </p:cNvSpPr>
          <p:nvPr>
            <p:ph type="dt" sz="half" idx="10"/>
          </p:nvPr>
        </p:nvSpPr>
        <p:spPr/>
        <p:txBody>
          <a:bodyPr/>
          <a:lstStyle/>
          <a:p>
            <a:r>
              <a:rPr lang="en-US" altLang="en-US"/>
              <a:t>Version 1.0</a:t>
            </a:r>
          </a:p>
        </p:txBody>
      </p:sp>
      <p:sp>
        <p:nvSpPr>
          <p:cNvPr id="3" name="Footer Placeholder 2">
            <a:extLst>
              <a:ext uri="{FF2B5EF4-FFF2-40B4-BE49-F238E27FC236}">
                <a16:creationId xmlns:a16="http://schemas.microsoft.com/office/drawing/2014/main" id="{F22E8BB9-6EBE-A248-96D4-125946D9E11D}"/>
              </a:ext>
            </a:extLst>
          </p:cNvPr>
          <p:cNvSpPr>
            <a:spLocks noGrp="1"/>
          </p:cNvSpPr>
          <p:nvPr>
            <p:ph type="ftr" sz="quarter" idx="11"/>
          </p:nvPr>
        </p:nvSpPr>
        <p:spPr/>
        <p:txBody>
          <a:bodyPr/>
          <a:lstStyle/>
          <a:p>
            <a:r>
              <a:rPr lang="en-US" altLang="en-US" i="1"/>
              <a:t>Computer Security: Art and Science, 2nd Edition</a:t>
            </a:r>
            <a:endParaRPr lang="en-US" altLang="en-US"/>
          </a:p>
        </p:txBody>
      </p:sp>
      <p:sp>
        <p:nvSpPr>
          <p:cNvPr id="4" name="Slide Number Placeholder 3">
            <a:extLst>
              <a:ext uri="{FF2B5EF4-FFF2-40B4-BE49-F238E27FC236}">
                <a16:creationId xmlns:a16="http://schemas.microsoft.com/office/drawing/2014/main" id="{9F6B2A55-B854-8842-BFFF-4BEC60F20D05}"/>
              </a:ext>
            </a:extLst>
          </p:cNvPr>
          <p:cNvSpPr>
            <a:spLocks noGrp="1"/>
          </p:cNvSpPr>
          <p:nvPr>
            <p:ph type="sldNum" sz="quarter" idx="12"/>
          </p:nvPr>
        </p:nvSpPr>
        <p:spPr/>
        <p:txBody>
          <a:bodyPr/>
          <a:lstStyle/>
          <a:p>
            <a:r>
              <a:rPr lang="en-US" altLang="en-US"/>
              <a:t>Slide 6-</a:t>
            </a:r>
            <a:fld id="{A56979F6-300D-234A-A49A-EDDCA9501A91}" type="slidenum">
              <a:rPr lang="en-US" altLang="en-US" smtClean="0"/>
              <a:pPr/>
              <a:t>26</a:t>
            </a:fld>
            <a:endParaRPr lang="en-US" altLang="en-US" dirty="0"/>
          </a:p>
        </p:txBody>
      </p:sp>
    </p:spTree>
    <p:extLst>
      <p:ext uri="{BB962C8B-B14F-4D97-AF65-F5344CB8AC3E}">
        <p14:creationId xmlns:p14="http://schemas.microsoft.com/office/powerpoint/2010/main" val="8591247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a:extLst>
              <a:ext uri="{FF2B5EF4-FFF2-40B4-BE49-F238E27FC236}">
                <a16:creationId xmlns:a16="http://schemas.microsoft.com/office/drawing/2014/main" id="{CBF8AFAC-BF85-204F-BE5C-8A478DF77799}"/>
              </a:ext>
            </a:extLst>
          </p:cNvPr>
          <p:cNvSpPr>
            <a:spLocks noGrp="1" noChangeArrowheads="1"/>
          </p:cNvSpPr>
          <p:nvPr>
            <p:ph type="title"/>
          </p:nvPr>
        </p:nvSpPr>
        <p:spPr/>
        <p:txBody>
          <a:bodyPr/>
          <a:lstStyle/>
          <a:p>
            <a:r>
              <a:rPr lang="en-US" altLang="en-US"/>
              <a:t>Ideas</a:t>
            </a:r>
          </a:p>
        </p:txBody>
      </p:sp>
      <p:sp>
        <p:nvSpPr>
          <p:cNvPr id="181251" name="Rectangle 3">
            <a:extLst>
              <a:ext uri="{FF2B5EF4-FFF2-40B4-BE49-F238E27FC236}">
                <a16:creationId xmlns:a16="http://schemas.microsoft.com/office/drawing/2014/main" id="{88C2C22D-D37E-1543-B1B7-6D2064259B25}"/>
              </a:ext>
            </a:extLst>
          </p:cNvPr>
          <p:cNvSpPr>
            <a:spLocks noGrp="1" noChangeArrowheads="1"/>
          </p:cNvSpPr>
          <p:nvPr>
            <p:ph type="body" idx="1"/>
          </p:nvPr>
        </p:nvSpPr>
        <p:spPr/>
        <p:txBody>
          <a:bodyPr/>
          <a:lstStyle/>
          <a:p>
            <a:pPr>
              <a:lnSpc>
                <a:spcPct val="90000"/>
              </a:lnSpc>
            </a:pPr>
            <a:r>
              <a:rPr lang="en-US" altLang="en-US"/>
              <a:t>Security clearances of subjects same as without integrity levels</a:t>
            </a:r>
          </a:p>
          <a:p>
            <a:pPr>
              <a:lnSpc>
                <a:spcPct val="90000"/>
              </a:lnSpc>
            </a:pPr>
            <a:r>
              <a:rPr lang="en-US" altLang="en-US"/>
              <a:t>Ordinary users need to modify production data, so ordinary users must have write access to integrity category IP</a:t>
            </a:r>
          </a:p>
          <a:p>
            <a:pPr>
              <a:lnSpc>
                <a:spcPct val="90000"/>
              </a:lnSpc>
            </a:pPr>
            <a:r>
              <a:rPr lang="en-US" altLang="en-US"/>
              <a:t>Ordinary users must be able to write production data but not production code; integrity classes allow this</a:t>
            </a:r>
          </a:p>
          <a:p>
            <a:pPr lvl="1">
              <a:lnSpc>
                <a:spcPct val="90000"/>
              </a:lnSpc>
            </a:pPr>
            <a:r>
              <a:rPr lang="en-US" altLang="en-US"/>
              <a:t>Note writing constraints removed from security classes</a:t>
            </a:r>
          </a:p>
        </p:txBody>
      </p:sp>
      <p:sp>
        <p:nvSpPr>
          <p:cNvPr id="2" name="Date Placeholder 1">
            <a:extLst>
              <a:ext uri="{FF2B5EF4-FFF2-40B4-BE49-F238E27FC236}">
                <a16:creationId xmlns:a16="http://schemas.microsoft.com/office/drawing/2014/main" id="{DA7C16BA-B444-944C-808C-7BD1DFDC6026}"/>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A861D608-78A1-E743-B9F4-9C890E5D108C}"/>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CB8588A0-B570-654D-8170-577D3950044E}"/>
              </a:ext>
            </a:extLst>
          </p:cNvPr>
          <p:cNvSpPr>
            <a:spLocks noGrp="1"/>
          </p:cNvSpPr>
          <p:nvPr>
            <p:ph type="sldNum" sz="quarter" idx="12"/>
          </p:nvPr>
        </p:nvSpPr>
        <p:spPr/>
        <p:txBody>
          <a:bodyPr/>
          <a:lstStyle/>
          <a:p>
            <a:r>
              <a:rPr lang="en-US"/>
              <a:t>Slide 6-</a:t>
            </a:r>
            <a:fld id="{52DFCED4-3DB5-5A4D-92BF-293F61671FD6}" type="slidenum">
              <a:rPr lang="en-US" smtClean="0"/>
              <a:pPr/>
              <a:t>27</a:t>
            </a:fld>
            <a:endParaRPr lang="en-US" dirty="0"/>
          </a:p>
        </p:txBody>
      </p:sp>
    </p:spTree>
    <p:extLst>
      <p:ext uri="{BB962C8B-B14F-4D97-AF65-F5344CB8AC3E}">
        <p14:creationId xmlns:p14="http://schemas.microsoft.com/office/powerpoint/2010/main" val="1135713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a:extLst>
              <a:ext uri="{FF2B5EF4-FFF2-40B4-BE49-F238E27FC236}">
                <a16:creationId xmlns:a16="http://schemas.microsoft.com/office/drawing/2014/main" id="{8AB7286C-9FFB-A746-AD66-2743C549F6D7}"/>
              </a:ext>
            </a:extLst>
          </p:cNvPr>
          <p:cNvSpPr>
            <a:spLocks noGrp="1" noChangeArrowheads="1"/>
          </p:cNvSpPr>
          <p:nvPr>
            <p:ph type="title"/>
          </p:nvPr>
        </p:nvSpPr>
        <p:spPr/>
        <p:txBody>
          <a:bodyPr/>
          <a:lstStyle/>
          <a:p>
            <a:r>
              <a:rPr lang="en-US" altLang="en-US"/>
              <a:t>Clark-Wilson Integrity Model</a:t>
            </a:r>
          </a:p>
        </p:txBody>
      </p:sp>
      <p:sp>
        <p:nvSpPr>
          <p:cNvPr id="182275" name="Rectangle 3">
            <a:extLst>
              <a:ext uri="{FF2B5EF4-FFF2-40B4-BE49-F238E27FC236}">
                <a16:creationId xmlns:a16="http://schemas.microsoft.com/office/drawing/2014/main" id="{1F686281-9569-1840-B3D2-B88D7A7A14EE}"/>
              </a:ext>
            </a:extLst>
          </p:cNvPr>
          <p:cNvSpPr>
            <a:spLocks noGrp="1" noChangeArrowheads="1"/>
          </p:cNvSpPr>
          <p:nvPr>
            <p:ph type="body" idx="1"/>
          </p:nvPr>
        </p:nvSpPr>
        <p:spPr/>
        <p:txBody>
          <a:bodyPr/>
          <a:lstStyle/>
          <a:p>
            <a:pPr>
              <a:lnSpc>
                <a:spcPct val="90000"/>
              </a:lnSpc>
            </a:pPr>
            <a:r>
              <a:rPr lang="en-US" altLang="en-US"/>
              <a:t>Integrity defined by a set of constraints</a:t>
            </a:r>
          </a:p>
          <a:p>
            <a:pPr lvl="1">
              <a:lnSpc>
                <a:spcPct val="90000"/>
              </a:lnSpc>
            </a:pPr>
            <a:r>
              <a:rPr lang="en-US" altLang="en-US"/>
              <a:t>Data in a </a:t>
            </a:r>
            <a:r>
              <a:rPr lang="en-US" altLang="en-US" i="1"/>
              <a:t>consistent</a:t>
            </a:r>
            <a:r>
              <a:rPr lang="en-US" altLang="en-US"/>
              <a:t> or valid state when it satisfies these</a:t>
            </a:r>
          </a:p>
          <a:p>
            <a:pPr>
              <a:lnSpc>
                <a:spcPct val="90000"/>
              </a:lnSpc>
            </a:pPr>
            <a:r>
              <a:rPr lang="en-US" altLang="en-US"/>
              <a:t>Example: Bank</a:t>
            </a:r>
          </a:p>
          <a:p>
            <a:pPr lvl="1">
              <a:lnSpc>
                <a:spcPct val="90000"/>
              </a:lnSpc>
            </a:pPr>
            <a:r>
              <a:rPr lang="en-US" altLang="en-US" i="1"/>
              <a:t>D</a:t>
            </a:r>
            <a:r>
              <a:rPr lang="en-US" altLang="en-US"/>
              <a:t> today’s deposits, </a:t>
            </a:r>
            <a:r>
              <a:rPr lang="en-US" altLang="en-US" i="1"/>
              <a:t>W</a:t>
            </a:r>
            <a:r>
              <a:rPr lang="en-US" altLang="en-US"/>
              <a:t> withdrawals, </a:t>
            </a:r>
            <a:r>
              <a:rPr lang="en-US" altLang="en-US" i="1"/>
              <a:t>YB</a:t>
            </a:r>
            <a:r>
              <a:rPr lang="en-US" altLang="en-US"/>
              <a:t> yesterday’s balance, </a:t>
            </a:r>
            <a:r>
              <a:rPr lang="en-US" altLang="en-US" i="1"/>
              <a:t>TB</a:t>
            </a:r>
            <a:r>
              <a:rPr lang="en-US" altLang="en-US"/>
              <a:t> today’s balance</a:t>
            </a:r>
          </a:p>
          <a:p>
            <a:pPr lvl="1">
              <a:lnSpc>
                <a:spcPct val="90000"/>
              </a:lnSpc>
            </a:pPr>
            <a:r>
              <a:rPr lang="en-US" altLang="en-US"/>
              <a:t>Integrity constraint: </a:t>
            </a:r>
            <a:r>
              <a:rPr lang="en-US" altLang="en-US" i="1"/>
              <a:t>D</a:t>
            </a:r>
            <a:r>
              <a:rPr lang="en-US" altLang="en-US"/>
              <a:t> + </a:t>
            </a:r>
            <a:r>
              <a:rPr lang="en-US" altLang="en-US" i="1"/>
              <a:t>YB</a:t>
            </a:r>
            <a:r>
              <a:rPr lang="en-US" altLang="en-US"/>
              <a:t> –</a:t>
            </a:r>
            <a:r>
              <a:rPr lang="en-US" altLang="en-US" i="1"/>
              <a:t>W</a:t>
            </a:r>
          </a:p>
          <a:p>
            <a:pPr>
              <a:lnSpc>
                <a:spcPct val="90000"/>
              </a:lnSpc>
            </a:pPr>
            <a:r>
              <a:rPr lang="en-US" altLang="en-US" i="1"/>
              <a:t>Well-formed transaction</a:t>
            </a:r>
            <a:r>
              <a:rPr lang="en-US" altLang="en-US"/>
              <a:t> move system from one consistent state to another</a:t>
            </a:r>
          </a:p>
          <a:p>
            <a:pPr>
              <a:lnSpc>
                <a:spcPct val="90000"/>
              </a:lnSpc>
            </a:pPr>
            <a:r>
              <a:rPr lang="en-US" altLang="en-US"/>
              <a:t>Issue: who examines, certifies transactions done correctly?</a:t>
            </a:r>
          </a:p>
        </p:txBody>
      </p:sp>
      <p:sp>
        <p:nvSpPr>
          <p:cNvPr id="2" name="Date Placeholder 1">
            <a:extLst>
              <a:ext uri="{FF2B5EF4-FFF2-40B4-BE49-F238E27FC236}">
                <a16:creationId xmlns:a16="http://schemas.microsoft.com/office/drawing/2014/main" id="{CB820346-54CC-824B-8994-D5286B1858AF}"/>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00B975E0-6D20-EF4B-BFA8-D26E3FC338DC}"/>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CF99F5DF-A67A-DF47-9219-D865140BCCA2}"/>
              </a:ext>
            </a:extLst>
          </p:cNvPr>
          <p:cNvSpPr>
            <a:spLocks noGrp="1"/>
          </p:cNvSpPr>
          <p:nvPr>
            <p:ph type="sldNum" sz="quarter" idx="12"/>
          </p:nvPr>
        </p:nvSpPr>
        <p:spPr/>
        <p:txBody>
          <a:bodyPr/>
          <a:lstStyle/>
          <a:p>
            <a:r>
              <a:rPr lang="en-US"/>
              <a:t>Slide 6-</a:t>
            </a:r>
            <a:fld id="{52DFCED4-3DB5-5A4D-92BF-293F61671FD6}" type="slidenum">
              <a:rPr lang="en-US" smtClean="0"/>
              <a:pPr/>
              <a:t>28</a:t>
            </a:fld>
            <a:endParaRPr lang="en-US" dirty="0"/>
          </a:p>
        </p:txBody>
      </p:sp>
    </p:spTree>
    <p:extLst>
      <p:ext uri="{BB962C8B-B14F-4D97-AF65-F5344CB8AC3E}">
        <p14:creationId xmlns:p14="http://schemas.microsoft.com/office/powerpoint/2010/main" val="42203497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a:extLst>
              <a:ext uri="{FF2B5EF4-FFF2-40B4-BE49-F238E27FC236}">
                <a16:creationId xmlns:a16="http://schemas.microsoft.com/office/drawing/2014/main" id="{CA5520C9-2448-714E-A027-7D74C902ECC1}"/>
              </a:ext>
            </a:extLst>
          </p:cNvPr>
          <p:cNvSpPr>
            <a:spLocks noGrp="1" noChangeArrowheads="1"/>
          </p:cNvSpPr>
          <p:nvPr>
            <p:ph type="title"/>
          </p:nvPr>
        </p:nvSpPr>
        <p:spPr/>
        <p:txBody>
          <a:bodyPr/>
          <a:lstStyle/>
          <a:p>
            <a:r>
              <a:rPr lang="en-US" altLang="en-US"/>
              <a:t>Entities</a:t>
            </a:r>
          </a:p>
        </p:txBody>
      </p:sp>
      <p:sp>
        <p:nvSpPr>
          <p:cNvPr id="183299" name="Rectangle 3">
            <a:extLst>
              <a:ext uri="{FF2B5EF4-FFF2-40B4-BE49-F238E27FC236}">
                <a16:creationId xmlns:a16="http://schemas.microsoft.com/office/drawing/2014/main" id="{12E40692-183F-DA47-999E-94E3B9CB73EA}"/>
              </a:ext>
            </a:extLst>
          </p:cNvPr>
          <p:cNvSpPr>
            <a:spLocks noGrp="1" noChangeArrowheads="1"/>
          </p:cNvSpPr>
          <p:nvPr>
            <p:ph type="body" idx="1"/>
          </p:nvPr>
        </p:nvSpPr>
        <p:spPr/>
        <p:txBody>
          <a:bodyPr/>
          <a:lstStyle/>
          <a:p>
            <a:pPr>
              <a:lnSpc>
                <a:spcPct val="90000"/>
              </a:lnSpc>
            </a:pPr>
            <a:r>
              <a:rPr lang="en-US" altLang="en-US"/>
              <a:t>CDIs: constrained data items</a:t>
            </a:r>
          </a:p>
          <a:p>
            <a:pPr lvl="1">
              <a:lnSpc>
                <a:spcPct val="90000"/>
              </a:lnSpc>
            </a:pPr>
            <a:r>
              <a:rPr lang="en-US" altLang="en-US"/>
              <a:t>Data subject to integrity controls</a:t>
            </a:r>
          </a:p>
          <a:p>
            <a:pPr>
              <a:lnSpc>
                <a:spcPct val="90000"/>
              </a:lnSpc>
            </a:pPr>
            <a:r>
              <a:rPr lang="en-US" altLang="en-US"/>
              <a:t>UDIs: unconstrained data items</a:t>
            </a:r>
          </a:p>
          <a:p>
            <a:pPr lvl="1">
              <a:lnSpc>
                <a:spcPct val="90000"/>
              </a:lnSpc>
            </a:pPr>
            <a:r>
              <a:rPr lang="en-US" altLang="en-US"/>
              <a:t>Data not subject to integrity controls</a:t>
            </a:r>
          </a:p>
          <a:p>
            <a:pPr>
              <a:lnSpc>
                <a:spcPct val="90000"/>
              </a:lnSpc>
            </a:pPr>
            <a:r>
              <a:rPr lang="en-US" altLang="en-US"/>
              <a:t>IVPs: integrity verification procedures</a:t>
            </a:r>
          </a:p>
          <a:p>
            <a:pPr lvl="1">
              <a:lnSpc>
                <a:spcPct val="90000"/>
              </a:lnSpc>
            </a:pPr>
            <a:r>
              <a:rPr lang="en-US" altLang="en-US"/>
              <a:t>Procedures that test the CDIs conform to the integrity constraints</a:t>
            </a:r>
          </a:p>
          <a:p>
            <a:pPr>
              <a:lnSpc>
                <a:spcPct val="90000"/>
              </a:lnSpc>
            </a:pPr>
            <a:r>
              <a:rPr lang="en-US" altLang="en-US"/>
              <a:t>TPs: transaction procedures</a:t>
            </a:r>
          </a:p>
          <a:p>
            <a:pPr lvl="1">
              <a:lnSpc>
                <a:spcPct val="90000"/>
              </a:lnSpc>
            </a:pPr>
            <a:r>
              <a:rPr lang="en-US" altLang="en-US"/>
              <a:t>Procedures that take the system from one valid state to another </a:t>
            </a:r>
          </a:p>
        </p:txBody>
      </p:sp>
      <p:sp>
        <p:nvSpPr>
          <p:cNvPr id="2" name="Date Placeholder 1">
            <a:extLst>
              <a:ext uri="{FF2B5EF4-FFF2-40B4-BE49-F238E27FC236}">
                <a16:creationId xmlns:a16="http://schemas.microsoft.com/office/drawing/2014/main" id="{6EB725D2-8FB2-EB44-B8FA-8D5010109D4B}"/>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0F564615-19C9-E945-A515-A56F349AD2EC}"/>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1D3D7C3D-41B7-BA4E-850F-648325EA798B}"/>
              </a:ext>
            </a:extLst>
          </p:cNvPr>
          <p:cNvSpPr>
            <a:spLocks noGrp="1"/>
          </p:cNvSpPr>
          <p:nvPr>
            <p:ph type="sldNum" sz="quarter" idx="12"/>
          </p:nvPr>
        </p:nvSpPr>
        <p:spPr/>
        <p:txBody>
          <a:bodyPr/>
          <a:lstStyle/>
          <a:p>
            <a:r>
              <a:rPr lang="en-US"/>
              <a:t>Slide 6-</a:t>
            </a:r>
            <a:fld id="{52DFCED4-3DB5-5A4D-92BF-293F61671FD6}" type="slidenum">
              <a:rPr lang="en-US" smtClean="0"/>
              <a:pPr/>
              <a:t>29</a:t>
            </a:fld>
            <a:endParaRPr lang="en-US" dirty="0"/>
          </a:p>
        </p:txBody>
      </p:sp>
    </p:spTree>
    <p:extLst>
      <p:ext uri="{BB962C8B-B14F-4D97-AF65-F5344CB8AC3E}">
        <p14:creationId xmlns:p14="http://schemas.microsoft.com/office/powerpoint/2010/main" val="565640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a:extLst>
              <a:ext uri="{FF2B5EF4-FFF2-40B4-BE49-F238E27FC236}">
                <a16:creationId xmlns:a16="http://schemas.microsoft.com/office/drawing/2014/main" id="{97AB71E7-2DE8-4542-8A3F-62D0DC226917}"/>
              </a:ext>
            </a:extLst>
          </p:cNvPr>
          <p:cNvSpPr>
            <a:spLocks noGrp="1" noChangeArrowheads="1"/>
          </p:cNvSpPr>
          <p:nvPr>
            <p:ph type="title"/>
          </p:nvPr>
        </p:nvSpPr>
        <p:spPr/>
        <p:txBody>
          <a:bodyPr/>
          <a:lstStyle/>
          <a:p>
            <a:r>
              <a:rPr lang="en-US" altLang="en-US"/>
              <a:t>Requirements of Policies</a:t>
            </a:r>
          </a:p>
        </p:txBody>
      </p:sp>
      <p:sp>
        <p:nvSpPr>
          <p:cNvPr id="155651" name="Rectangle 3">
            <a:extLst>
              <a:ext uri="{FF2B5EF4-FFF2-40B4-BE49-F238E27FC236}">
                <a16:creationId xmlns:a16="http://schemas.microsoft.com/office/drawing/2014/main" id="{04703C48-BE00-E94E-B1B3-0CE6D600450E}"/>
              </a:ext>
            </a:extLst>
          </p:cNvPr>
          <p:cNvSpPr>
            <a:spLocks noGrp="1" noChangeArrowheads="1"/>
          </p:cNvSpPr>
          <p:nvPr>
            <p:ph type="body" idx="1"/>
          </p:nvPr>
        </p:nvSpPr>
        <p:spPr/>
        <p:txBody>
          <a:bodyPr>
            <a:normAutofit fontScale="92500"/>
          </a:bodyPr>
          <a:lstStyle/>
          <a:p>
            <a:pPr marL="290513" indent="-290513">
              <a:buFontTx/>
              <a:buAutoNum type="arabicPeriod"/>
            </a:pPr>
            <a:r>
              <a:rPr lang="en-US" altLang="en-US" dirty="0"/>
              <a:t>Users will not write their own programs, but will use existing production programs and databases. </a:t>
            </a:r>
          </a:p>
          <a:p>
            <a:pPr marL="290513" indent="-290513">
              <a:buFontTx/>
              <a:buAutoNum type="arabicPeriod"/>
            </a:pPr>
            <a:r>
              <a:rPr lang="en-US" altLang="en-US" dirty="0"/>
              <a:t>Programmers will develop and test programs on a non-production system; if they need access to actual data, they will be given production data via a special process, but will use it on their development system.</a:t>
            </a:r>
          </a:p>
          <a:p>
            <a:pPr marL="290513" indent="-290513">
              <a:buFontTx/>
              <a:buAutoNum type="arabicPeriod"/>
            </a:pPr>
            <a:r>
              <a:rPr lang="en-US" altLang="en-US" dirty="0"/>
              <a:t>A special process must be followed to install a program from the development system onto the production system.</a:t>
            </a:r>
          </a:p>
          <a:p>
            <a:pPr marL="290513" indent="-290513">
              <a:buFontTx/>
              <a:buAutoNum type="arabicPeriod"/>
            </a:pPr>
            <a:r>
              <a:rPr lang="en-US" altLang="en-US" dirty="0"/>
              <a:t>The special process in requirement 3 must be controlled and audited.</a:t>
            </a:r>
          </a:p>
          <a:p>
            <a:pPr marL="290513" indent="-290513">
              <a:buFontTx/>
              <a:buAutoNum type="arabicPeriod"/>
            </a:pPr>
            <a:r>
              <a:rPr lang="en-US" altLang="en-US" dirty="0"/>
              <a:t>The managers and auditors must have access to both the system state and the system logs that are generated.</a:t>
            </a:r>
          </a:p>
        </p:txBody>
      </p:sp>
      <p:sp>
        <p:nvSpPr>
          <p:cNvPr id="2" name="Date Placeholder 1">
            <a:extLst>
              <a:ext uri="{FF2B5EF4-FFF2-40B4-BE49-F238E27FC236}">
                <a16:creationId xmlns:a16="http://schemas.microsoft.com/office/drawing/2014/main" id="{8A91C3E3-655F-CA45-B5DB-828FF8BDC6DB}"/>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1F8F8E4D-7150-AF45-9F64-B4DDAB166FAC}"/>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9CE5DC40-8F67-314F-99BB-493E323FA02E}"/>
              </a:ext>
            </a:extLst>
          </p:cNvPr>
          <p:cNvSpPr>
            <a:spLocks noGrp="1"/>
          </p:cNvSpPr>
          <p:nvPr>
            <p:ph type="sldNum" sz="quarter" idx="12"/>
          </p:nvPr>
        </p:nvSpPr>
        <p:spPr/>
        <p:txBody>
          <a:bodyPr/>
          <a:lstStyle/>
          <a:p>
            <a:r>
              <a:rPr lang="en-US"/>
              <a:t>Slide 6-</a:t>
            </a:r>
            <a:fld id="{52DFCED4-3DB5-5A4D-92BF-293F61671FD6}" type="slidenum">
              <a:rPr lang="en-US" smtClean="0"/>
              <a:pPr/>
              <a:t>3</a:t>
            </a:fld>
            <a:endParaRPr lang="en-US" dirty="0"/>
          </a:p>
        </p:txBody>
      </p:sp>
    </p:spTree>
    <p:extLst>
      <p:ext uri="{BB962C8B-B14F-4D97-AF65-F5344CB8AC3E}">
        <p14:creationId xmlns:p14="http://schemas.microsoft.com/office/powerpoint/2010/main" val="28010299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a:extLst>
              <a:ext uri="{FF2B5EF4-FFF2-40B4-BE49-F238E27FC236}">
                <a16:creationId xmlns:a16="http://schemas.microsoft.com/office/drawing/2014/main" id="{4094D1F0-EB5F-5244-B671-7004D30D6234}"/>
              </a:ext>
            </a:extLst>
          </p:cNvPr>
          <p:cNvSpPr>
            <a:spLocks noGrp="1" noChangeArrowheads="1"/>
          </p:cNvSpPr>
          <p:nvPr>
            <p:ph type="title"/>
          </p:nvPr>
        </p:nvSpPr>
        <p:spPr/>
        <p:txBody>
          <a:bodyPr/>
          <a:lstStyle/>
          <a:p>
            <a:r>
              <a:rPr lang="en-US" altLang="en-US"/>
              <a:t>Certification Rules 1 and 2</a:t>
            </a:r>
          </a:p>
        </p:txBody>
      </p:sp>
      <p:sp>
        <p:nvSpPr>
          <p:cNvPr id="184323" name="Rectangle 3">
            <a:extLst>
              <a:ext uri="{FF2B5EF4-FFF2-40B4-BE49-F238E27FC236}">
                <a16:creationId xmlns:a16="http://schemas.microsoft.com/office/drawing/2014/main" id="{52492AF5-5A86-914A-AAEC-0EE8865BB23A}"/>
              </a:ext>
            </a:extLst>
          </p:cNvPr>
          <p:cNvSpPr>
            <a:spLocks noGrp="1" noChangeArrowheads="1"/>
          </p:cNvSpPr>
          <p:nvPr>
            <p:ph type="body" idx="1"/>
          </p:nvPr>
        </p:nvSpPr>
        <p:spPr/>
        <p:txBody>
          <a:bodyPr/>
          <a:lstStyle/>
          <a:p>
            <a:pPr marL="915988" indent="-915988">
              <a:buNone/>
            </a:pPr>
            <a:r>
              <a:rPr lang="en-US" altLang="en-US"/>
              <a:t>CR1	When any IVP is run, it must ensure all CDIs are in a valid state</a:t>
            </a:r>
          </a:p>
          <a:p>
            <a:pPr marL="915988" indent="-915988">
              <a:buNone/>
            </a:pPr>
            <a:r>
              <a:rPr lang="en-US" altLang="en-US"/>
              <a:t>CR2	For some associated set of CDIs, a TP must transform those CDIs in a valid state into a (possibly different) valid state</a:t>
            </a:r>
          </a:p>
          <a:p>
            <a:pPr marL="1368425" lvl="1"/>
            <a:r>
              <a:rPr lang="en-US" altLang="en-US"/>
              <a:t>Defines relation </a:t>
            </a:r>
            <a:r>
              <a:rPr lang="en-US" altLang="en-US" i="1"/>
              <a:t>certified</a:t>
            </a:r>
            <a:r>
              <a:rPr lang="en-US" altLang="en-US"/>
              <a:t> that associates a set of CDIs with a particular TP</a:t>
            </a:r>
          </a:p>
          <a:p>
            <a:pPr marL="1368425" lvl="1"/>
            <a:r>
              <a:rPr lang="en-US" altLang="en-US"/>
              <a:t>Example: TP balance, CDIs accounts, in bank example</a:t>
            </a:r>
          </a:p>
        </p:txBody>
      </p:sp>
      <p:sp>
        <p:nvSpPr>
          <p:cNvPr id="2" name="Date Placeholder 1">
            <a:extLst>
              <a:ext uri="{FF2B5EF4-FFF2-40B4-BE49-F238E27FC236}">
                <a16:creationId xmlns:a16="http://schemas.microsoft.com/office/drawing/2014/main" id="{6194EE29-C903-B249-BF36-04E0E1949D52}"/>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A288C464-5BEA-6949-A663-B5848EF3901A}"/>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8A166B14-B005-1243-AB73-8B4DF929CCF4}"/>
              </a:ext>
            </a:extLst>
          </p:cNvPr>
          <p:cNvSpPr>
            <a:spLocks noGrp="1"/>
          </p:cNvSpPr>
          <p:nvPr>
            <p:ph type="sldNum" sz="quarter" idx="12"/>
          </p:nvPr>
        </p:nvSpPr>
        <p:spPr/>
        <p:txBody>
          <a:bodyPr/>
          <a:lstStyle/>
          <a:p>
            <a:r>
              <a:rPr lang="en-US"/>
              <a:t>Slide 6-</a:t>
            </a:r>
            <a:fld id="{52DFCED4-3DB5-5A4D-92BF-293F61671FD6}" type="slidenum">
              <a:rPr lang="en-US" smtClean="0"/>
              <a:pPr/>
              <a:t>30</a:t>
            </a:fld>
            <a:endParaRPr lang="en-US" dirty="0"/>
          </a:p>
        </p:txBody>
      </p:sp>
    </p:spTree>
    <p:extLst>
      <p:ext uri="{BB962C8B-B14F-4D97-AF65-F5344CB8AC3E}">
        <p14:creationId xmlns:p14="http://schemas.microsoft.com/office/powerpoint/2010/main" val="6638492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a:extLst>
              <a:ext uri="{FF2B5EF4-FFF2-40B4-BE49-F238E27FC236}">
                <a16:creationId xmlns:a16="http://schemas.microsoft.com/office/drawing/2014/main" id="{B1937F8A-8270-8649-8EC6-7BB9D02F7446}"/>
              </a:ext>
            </a:extLst>
          </p:cNvPr>
          <p:cNvSpPr>
            <a:spLocks noGrp="1" noChangeArrowheads="1"/>
          </p:cNvSpPr>
          <p:nvPr>
            <p:ph type="title"/>
          </p:nvPr>
        </p:nvSpPr>
        <p:spPr/>
        <p:txBody>
          <a:bodyPr/>
          <a:lstStyle/>
          <a:p>
            <a:r>
              <a:rPr lang="en-US" altLang="en-US"/>
              <a:t>Enforcement Rules 1 and 2</a:t>
            </a:r>
          </a:p>
        </p:txBody>
      </p:sp>
      <p:sp>
        <p:nvSpPr>
          <p:cNvPr id="185347" name="Rectangle 3">
            <a:extLst>
              <a:ext uri="{FF2B5EF4-FFF2-40B4-BE49-F238E27FC236}">
                <a16:creationId xmlns:a16="http://schemas.microsoft.com/office/drawing/2014/main" id="{2B39CD00-0C9F-C24F-BE71-F656D1215A4D}"/>
              </a:ext>
            </a:extLst>
          </p:cNvPr>
          <p:cNvSpPr>
            <a:spLocks noGrp="1" noChangeArrowheads="1"/>
          </p:cNvSpPr>
          <p:nvPr>
            <p:ph type="body" idx="1"/>
          </p:nvPr>
        </p:nvSpPr>
        <p:spPr/>
        <p:txBody>
          <a:bodyPr/>
          <a:lstStyle/>
          <a:p>
            <a:pPr marL="915988" indent="-915988">
              <a:buNone/>
            </a:pPr>
            <a:r>
              <a:rPr lang="en-US" altLang="en-US"/>
              <a:t>ER1	The system must maintain the certified relations and must ensure that only TPs certified to run on a CDI manipulate that CDI.</a:t>
            </a:r>
          </a:p>
          <a:p>
            <a:pPr marL="915988" indent="-915988">
              <a:buNone/>
            </a:pPr>
            <a:r>
              <a:rPr lang="en-US" altLang="en-US"/>
              <a:t>ER2	The system must associate a user with each TP and set of CDIs. The TP may access those CDIs on behalf of the associated user. The TP cannot access that CDI on behalf of a user not associated with that TP and CDI.</a:t>
            </a:r>
          </a:p>
          <a:p>
            <a:pPr marL="1368425" lvl="1"/>
            <a:r>
              <a:rPr lang="en-US" altLang="en-US"/>
              <a:t>System must maintain, enforce certified relation</a:t>
            </a:r>
          </a:p>
          <a:p>
            <a:pPr marL="1368425" lvl="1"/>
            <a:r>
              <a:rPr lang="en-US" altLang="en-US"/>
              <a:t>System must also restrict access based on user ID (</a:t>
            </a:r>
            <a:r>
              <a:rPr lang="en-US" altLang="en-US" i="1"/>
              <a:t>allowed</a:t>
            </a:r>
            <a:r>
              <a:rPr lang="en-US" altLang="en-US"/>
              <a:t> relation)</a:t>
            </a:r>
          </a:p>
        </p:txBody>
      </p:sp>
      <p:sp>
        <p:nvSpPr>
          <p:cNvPr id="2" name="Date Placeholder 1">
            <a:extLst>
              <a:ext uri="{FF2B5EF4-FFF2-40B4-BE49-F238E27FC236}">
                <a16:creationId xmlns:a16="http://schemas.microsoft.com/office/drawing/2014/main" id="{8EA7C3F5-55E3-444F-A3E5-8BDEB8A1A729}"/>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4A1A532B-098C-3E40-8C67-02926D8021CB}"/>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1E89D238-C121-C04F-9E5E-CD50E0A04070}"/>
              </a:ext>
            </a:extLst>
          </p:cNvPr>
          <p:cNvSpPr>
            <a:spLocks noGrp="1"/>
          </p:cNvSpPr>
          <p:nvPr>
            <p:ph type="sldNum" sz="quarter" idx="12"/>
          </p:nvPr>
        </p:nvSpPr>
        <p:spPr/>
        <p:txBody>
          <a:bodyPr/>
          <a:lstStyle/>
          <a:p>
            <a:r>
              <a:rPr lang="en-US"/>
              <a:t>Slide 6-</a:t>
            </a:r>
            <a:fld id="{52DFCED4-3DB5-5A4D-92BF-293F61671FD6}" type="slidenum">
              <a:rPr lang="en-US" smtClean="0"/>
              <a:pPr/>
              <a:t>31</a:t>
            </a:fld>
            <a:endParaRPr lang="en-US" dirty="0"/>
          </a:p>
        </p:txBody>
      </p:sp>
    </p:spTree>
    <p:extLst>
      <p:ext uri="{BB962C8B-B14F-4D97-AF65-F5344CB8AC3E}">
        <p14:creationId xmlns:p14="http://schemas.microsoft.com/office/powerpoint/2010/main" val="4886550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a:extLst>
              <a:ext uri="{FF2B5EF4-FFF2-40B4-BE49-F238E27FC236}">
                <a16:creationId xmlns:a16="http://schemas.microsoft.com/office/drawing/2014/main" id="{F60994B7-32A6-964A-B90C-7109EF564E9C}"/>
              </a:ext>
            </a:extLst>
          </p:cNvPr>
          <p:cNvSpPr>
            <a:spLocks noGrp="1" noChangeArrowheads="1"/>
          </p:cNvSpPr>
          <p:nvPr>
            <p:ph type="title"/>
          </p:nvPr>
        </p:nvSpPr>
        <p:spPr/>
        <p:txBody>
          <a:bodyPr/>
          <a:lstStyle/>
          <a:p>
            <a:r>
              <a:rPr lang="en-US" altLang="en-US"/>
              <a:t>Users and Rules</a:t>
            </a:r>
          </a:p>
        </p:txBody>
      </p:sp>
      <p:sp>
        <p:nvSpPr>
          <p:cNvPr id="186371" name="Rectangle 3">
            <a:extLst>
              <a:ext uri="{FF2B5EF4-FFF2-40B4-BE49-F238E27FC236}">
                <a16:creationId xmlns:a16="http://schemas.microsoft.com/office/drawing/2014/main" id="{303699D0-26C1-234A-84C4-5A2F39663466}"/>
              </a:ext>
            </a:extLst>
          </p:cNvPr>
          <p:cNvSpPr>
            <a:spLocks noGrp="1" noChangeArrowheads="1"/>
          </p:cNvSpPr>
          <p:nvPr>
            <p:ph type="body" idx="1"/>
          </p:nvPr>
        </p:nvSpPr>
        <p:spPr/>
        <p:txBody>
          <a:bodyPr/>
          <a:lstStyle/>
          <a:p>
            <a:pPr marL="915988" indent="-915988">
              <a:buNone/>
            </a:pPr>
            <a:r>
              <a:rPr lang="en-US" altLang="en-US"/>
              <a:t>CR3	The allowed relations must meet the requirements imposed by the principle of separation of duty.</a:t>
            </a:r>
          </a:p>
          <a:p>
            <a:pPr marL="915988" indent="-915988">
              <a:buNone/>
            </a:pPr>
            <a:r>
              <a:rPr lang="en-US" altLang="en-US"/>
              <a:t>ER3	The system must authenticate each user attempting to execute a TP</a:t>
            </a:r>
          </a:p>
          <a:p>
            <a:pPr marL="1316038" lvl="1"/>
            <a:r>
              <a:rPr lang="en-US" altLang="en-US"/>
              <a:t>Type of authentication undefined, and depends on the instantiation</a:t>
            </a:r>
          </a:p>
          <a:p>
            <a:pPr marL="1316038" lvl="1"/>
            <a:r>
              <a:rPr lang="en-US" altLang="en-US"/>
              <a:t>Authentication </a:t>
            </a:r>
            <a:r>
              <a:rPr lang="en-US" altLang="en-US" i="1"/>
              <a:t>not</a:t>
            </a:r>
            <a:r>
              <a:rPr lang="en-US" altLang="en-US"/>
              <a:t> required before use of the system, but </a:t>
            </a:r>
            <a:r>
              <a:rPr lang="en-US" altLang="en-US" i="1"/>
              <a:t>is</a:t>
            </a:r>
            <a:r>
              <a:rPr lang="en-US" altLang="en-US"/>
              <a:t> required before manipulation of CDIs (requires using TPs)</a:t>
            </a:r>
          </a:p>
        </p:txBody>
      </p:sp>
      <p:sp>
        <p:nvSpPr>
          <p:cNvPr id="2" name="Date Placeholder 1">
            <a:extLst>
              <a:ext uri="{FF2B5EF4-FFF2-40B4-BE49-F238E27FC236}">
                <a16:creationId xmlns:a16="http://schemas.microsoft.com/office/drawing/2014/main" id="{3C244AC3-44D1-564E-B896-5CD6A5C78EFA}"/>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36FA359C-76E1-214D-A417-8DAF68436D20}"/>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442BD052-9FFB-2046-868B-4FA6D271ED30}"/>
              </a:ext>
            </a:extLst>
          </p:cNvPr>
          <p:cNvSpPr>
            <a:spLocks noGrp="1"/>
          </p:cNvSpPr>
          <p:nvPr>
            <p:ph type="sldNum" sz="quarter" idx="12"/>
          </p:nvPr>
        </p:nvSpPr>
        <p:spPr/>
        <p:txBody>
          <a:bodyPr/>
          <a:lstStyle/>
          <a:p>
            <a:r>
              <a:rPr lang="en-US"/>
              <a:t>Slide 6-</a:t>
            </a:r>
            <a:fld id="{52DFCED4-3DB5-5A4D-92BF-293F61671FD6}" type="slidenum">
              <a:rPr lang="en-US" smtClean="0"/>
              <a:pPr/>
              <a:t>32</a:t>
            </a:fld>
            <a:endParaRPr lang="en-US" dirty="0"/>
          </a:p>
        </p:txBody>
      </p:sp>
    </p:spTree>
    <p:extLst>
      <p:ext uri="{BB962C8B-B14F-4D97-AF65-F5344CB8AC3E}">
        <p14:creationId xmlns:p14="http://schemas.microsoft.com/office/powerpoint/2010/main" val="5992382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a:extLst>
              <a:ext uri="{FF2B5EF4-FFF2-40B4-BE49-F238E27FC236}">
                <a16:creationId xmlns:a16="http://schemas.microsoft.com/office/drawing/2014/main" id="{983054D3-105C-C24F-8DD1-B6551BD2CD0F}"/>
              </a:ext>
            </a:extLst>
          </p:cNvPr>
          <p:cNvSpPr>
            <a:spLocks noGrp="1" noChangeArrowheads="1"/>
          </p:cNvSpPr>
          <p:nvPr>
            <p:ph type="title"/>
          </p:nvPr>
        </p:nvSpPr>
        <p:spPr/>
        <p:txBody>
          <a:bodyPr/>
          <a:lstStyle/>
          <a:p>
            <a:r>
              <a:rPr lang="en-US" altLang="en-US"/>
              <a:t>Logging</a:t>
            </a:r>
          </a:p>
        </p:txBody>
      </p:sp>
      <p:sp>
        <p:nvSpPr>
          <p:cNvPr id="187395" name="Rectangle 3">
            <a:extLst>
              <a:ext uri="{FF2B5EF4-FFF2-40B4-BE49-F238E27FC236}">
                <a16:creationId xmlns:a16="http://schemas.microsoft.com/office/drawing/2014/main" id="{D6985618-AEB3-A048-BA9F-BDF62C6D1037}"/>
              </a:ext>
            </a:extLst>
          </p:cNvPr>
          <p:cNvSpPr>
            <a:spLocks noGrp="1" noChangeArrowheads="1"/>
          </p:cNvSpPr>
          <p:nvPr>
            <p:ph type="body" idx="1"/>
          </p:nvPr>
        </p:nvSpPr>
        <p:spPr/>
        <p:txBody>
          <a:bodyPr/>
          <a:lstStyle/>
          <a:p>
            <a:pPr marL="915988" indent="-915988">
              <a:buNone/>
            </a:pPr>
            <a:r>
              <a:rPr lang="en-US" altLang="en-US"/>
              <a:t>CR4	All TPs must append enough information to reconstruct the operation to an append-only CDI.</a:t>
            </a:r>
          </a:p>
          <a:p>
            <a:pPr marL="1368425" lvl="1"/>
            <a:r>
              <a:rPr lang="en-US" altLang="en-US"/>
              <a:t>This CDI is the log</a:t>
            </a:r>
          </a:p>
          <a:p>
            <a:pPr marL="1368425" lvl="1"/>
            <a:r>
              <a:rPr lang="en-US" altLang="en-US"/>
              <a:t>Auditor needs to be able to determine what happened during reviews of transactions</a:t>
            </a:r>
          </a:p>
        </p:txBody>
      </p:sp>
      <p:sp>
        <p:nvSpPr>
          <p:cNvPr id="2" name="Date Placeholder 1">
            <a:extLst>
              <a:ext uri="{FF2B5EF4-FFF2-40B4-BE49-F238E27FC236}">
                <a16:creationId xmlns:a16="http://schemas.microsoft.com/office/drawing/2014/main" id="{396C887B-E2C6-CD4A-BF0F-471DB9EBC104}"/>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EEC4F503-F6B1-E747-8570-DD2A4DD5E678}"/>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D46C2F0C-8D29-0244-B440-C8BAE4AD5FD8}"/>
              </a:ext>
            </a:extLst>
          </p:cNvPr>
          <p:cNvSpPr>
            <a:spLocks noGrp="1"/>
          </p:cNvSpPr>
          <p:nvPr>
            <p:ph type="sldNum" sz="quarter" idx="12"/>
          </p:nvPr>
        </p:nvSpPr>
        <p:spPr/>
        <p:txBody>
          <a:bodyPr/>
          <a:lstStyle/>
          <a:p>
            <a:r>
              <a:rPr lang="en-US"/>
              <a:t>Slide 6-</a:t>
            </a:r>
            <a:fld id="{52DFCED4-3DB5-5A4D-92BF-293F61671FD6}" type="slidenum">
              <a:rPr lang="en-US" smtClean="0"/>
              <a:pPr/>
              <a:t>33</a:t>
            </a:fld>
            <a:endParaRPr lang="en-US" dirty="0"/>
          </a:p>
        </p:txBody>
      </p:sp>
    </p:spTree>
    <p:extLst>
      <p:ext uri="{BB962C8B-B14F-4D97-AF65-F5344CB8AC3E}">
        <p14:creationId xmlns:p14="http://schemas.microsoft.com/office/powerpoint/2010/main" val="5587673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a:extLst>
              <a:ext uri="{FF2B5EF4-FFF2-40B4-BE49-F238E27FC236}">
                <a16:creationId xmlns:a16="http://schemas.microsoft.com/office/drawing/2014/main" id="{8E295465-5222-DF4D-933E-AE78043E5632}"/>
              </a:ext>
            </a:extLst>
          </p:cNvPr>
          <p:cNvSpPr>
            <a:spLocks noGrp="1" noChangeArrowheads="1"/>
          </p:cNvSpPr>
          <p:nvPr>
            <p:ph type="title"/>
          </p:nvPr>
        </p:nvSpPr>
        <p:spPr/>
        <p:txBody>
          <a:bodyPr/>
          <a:lstStyle/>
          <a:p>
            <a:r>
              <a:rPr lang="en-US" altLang="en-US"/>
              <a:t>Handling Untrusted Input</a:t>
            </a:r>
          </a:p>
        </p:txBody>
      </p:sp>
      <p:sp>
        <p:nvSpPr>
          <p:cNvPr id="188419" name="Rectangle 3">
            <a:extLst>
              <a:ext uri="{FF2B5EF4-FFF2-40B4-BE49-F238E27FC236}">
                <a16:creationId xmlns:a16="http://schemas.microsoft.com/office/drawing/2014/main" id="{BCAC6AEB-1508-7546-8C38-79FF17C24D5F}"/>
              </a:ext>
            </a:extLst>
          </p:cNvPr>
          <p:cNvSpPr>
            <a:spLocks noGrp="1" noChangeArrowheads="1"/>
          </p:cNvSpPr>
          <p:nvPr>
            <p:ph type="body" idx="1"/>
          </p:nvPr>
        </p:nvSpPr>
        <p:spPr/>
        <p:txBody>
          <a:bodyPr/>
          <a:lstStyle/>
          <a:p>
            <a:pPr marL="915988" indent="-915988">
              <a:buNone/>
            </a:pPr>
            <a:r>
              <a:rPr lang="en-US" altLang="en-US"/>
              <a:t>CR5	Any TP that takes as input a UDI may perform only valid transformations, or no transformations, for all possible values of the UDI. The transformation either rejects the UDI or transforms it into a CDI.</a:t>
            </a:r>
          </a:p>
          <a:p>
            <a:pPr marL="1316038" lvl="1"/>
            <a:r>
              <a:rPr lang="en-US" altLang="en-US"/>
              <a:t>In bank, numbers entered at keyboard are UDIs, so cannot be input to TPs. TPs must validate numbers (to make them a CDI) before using them; if validation fails, TP rejects UDI </a:t>
            </a:r>
          </a:p>
        </p:txBody>
      </p:sp>
      <p:sp>
        <p:nvSpPr>
          <p:cNvPr id="2" name="Date Placeholder 1">
            <a:extLst>
              <a:ext uri="{FF2B5EF4-FFF2-40B4-BE49-F238E27FC236}">
                <a16:creationId xmlns:a16="http://schemas.microsoft.com/office/drawing/2014/main" id="{EC217720-2D83-994F-906A-83EE5EBC766A}"/>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347AA505-827B-2D48-B10D-B9B7C8667D05}"/>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26357163-4D68-D645-A9C4-EADE56FBC903}"/>
              </a:ext>
            </a:extLst>
          </p:cNvPr>
          <p:cNvSpPr>
            <a:spLocks noGrp="1"/>
          </p:cNvSpPr>
          <p:nvPr>
            <p:ph type="sldNum" sz="quarter" idx="12"/>
          </p:nvPr>
        </p:nvSpPr>
        <p:spPr/>
        <p:txBody>
          <a:bodyPr/>
          <a:lstStyle/>
          <a:p>
            <a:r>
              <a:rPr lang="en-US"/>
              <a:t>Slide 6-</a:t>
            </a:r>
            <a:fld id="{52DFCED4-3DB5-5A4D-92BF-293F61671FD6}" type="slidenum">
              <a:rPr lang="en-US" smtClean="0"/>
              <a:pPr/>
              <a:t>34</a:t>
            </a:fld>
            <a:endParaRPr lang="en-US" dirty="0"/>
          </a:p>
        </p:txBody>
      </p:sp>
    </p:spTree>
    <p:extLst>
      <p:ext uri="{BB962C8B-B14F-4D97-AF65-F5344CB8AC3E}">
        <p14:creationId xmlns:p14="http://schemas.microsoft.com/office/powerpoint/2010/main" val="27891921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a:extLst>
              <a:ext uri="{FF2B5EF4-FFF2-40B4-BE49-F238E27FC236}">
                <a16:creationId xmlns:a16="http://schemas.microsoft.com/office/drawing/2014/main" id="{136BE7BE-F50B-F642-A8DD-662F9697B419}"/>
              </a:ext>
            </a:extLst>
          </p:cNvPr>
          <p:cNvSpPr>
            <a:spLocks noGrp="1" noChangeArrowheads="1"/>
          </p:cNvSpPr>
          <p:nvPr>
            <p:ph type="title"/>
          </p:nvPr>
        </p:nvSpPr>
        <p:spPr/>
        <p:txBody>
          <a:bodyPr/>
          <a:lstStyle/>
          <a:p>
            <a:r>
              <a:rPr lang="en-US" altLang="en-US"/>
              <a:t>Separation of Duty In Model</a:t>
            </a:r>
          </a:p>
        </p:txBody>
      </p:sp>
      <p:sp>
        <p:nvSpPr>
          <p:cNvPr id="189443" name="Rectangle 3">
            <a:extLst>
              <a:ext uri="{FF2B5EF4-FFF2-40B4-BE49-F238E27FC236}">
                <a16:creationId xmlns:a16="http://schemas.microsoft.com/office/drawing/2014/main" id="{98829300-D1F2-A94A-9D88-02C158B01293}"/>
              </a:ext>
            </a:extLst>
          </p:cNvPr>
          <p:cNvSpPr>
            <a:spLocks noGrp="1" noChangeArrowheads="1"/>
          </p:cNvSpPr>
          <p:nvPr>
            <p:ph type="body" idx="1"/>
          </p:nvPr>
        </p:nvSpPr>
        <p:spPr/>
        <p:txBody>
          <a:bodyPr/>
          <a:lstStyle/>
          <a:p>
            <a:pPr marL="915988" indent="-915988">
              <a:buNone/>
            </a:pPr>
            <a:r>
              <a:rPr lang="en-US" altLang="en-US"/>
              <a:t>ER4	Only the certifier of a TP may change the list of entities associated with that TP. No certifier of a TP, or of an entity associated with that TP, may ever have execute permission with respect to that entity.</a:t>
            </a:r>
          </a:p>
          <a:p>
            <a:pPr marL="1316038" lvl="1"/>
            <a:r>
              <a:rPr lang="en-US" altLang="en-US"/>
              <a:t>Enforces separation of duty with respect to certified and allowed relations	</a:t>
            </a:r>
          </a:p>
        </p:txBody>
      </p:sp>
      <p:sp>
        <p:nvSpPr>
          <p:cNvPr id="2" name="Date Placeholder 1">
            <a:extLst>
              <a:ext uri="{FF2B5EF4-FFF2-40B4-BE49-F238E27FC236}">
                <a16:creationId xmlns:a16="http://schemas.microsoft.com/office/drawing/2014/main" id="{17D73922-A76F-714E-9E0D-E93D0F7A1042}"/>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E592C324-F66C-584D-906A-B30696E0A2F4}"/>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F0093AF2-5D02-7E47-9C54-4DD99166A6AC}"/>
              </a:ext>
            </a:extLst>
          </p:cNvPr>
          <p:cNvSpPr>
            <a:spLocks noGrp="1"/>
          </p:cNvSpPr>
          <p:nvPr>
            <p:ph type="sldNum" sz="quarter" idx="12"/>
          </p:nvPr>
        </p:nvSpPr>
        <p:spPr/>
        <p:txBody>
          <a:bodyPr/>
          <a:lstStyle/>
          <a:p>
            <a:r>
              <a:rPr lang="en-US"/>
              <a:t>Slide 6-</a:t>
            </a:r>
            <a:fld id="{52DFCED4-3DB5-5A4D-92BF-293F61671FD6}" type="slidenum">
              <a:rPr lang="en-US" smtClean="0"/>
              <a:pPr/>
              <a:t>35</a:t>
            </a:fld>
            <a:endParaRPr lang="en-US" dirty="0"/>
          </a:p>
        </p:txBody>
      </p:sp>
    </p:spTree>
    <p:extLst>
      <p:ext uri="{BB962C8B-B14F-4D97-AF65-F5344CB8AC3E}">
        <p14:creationId xmlns:p14="http://schemas.microsoft.com/office/powerpoint/2010/main" val="819895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a:extLst>
              <a:ext uri="{FF2B5EF4-FFF2-40B4-BE49-F238E27FC236}">
                <a16:creationId xmlns:a16="http://schemas.microsoft.com/office/drawing/2014/main" id="{231C2FC9-F9D7-5D4E-AEAE-86A7A429310C}"/>
              </a:ext>
            </a:extLst>
          </p:cNvPr>
          <p:cNvSpPr>
            <a:spLocks noGrp="1" noChangeArrowheads="1"/>
          </p:cNvSpPr>
          <p:nvPr>
            <p:ph type="title"/>
          </p:nvPr>
        </p:nvSpPr>
        <p:spPr/>
        <p:txBody>
          <a:bodyPr/>
          <a:lstStyle/>
          <a:p>
            <a:r>
              <a:rPr lang="en-US" altLang="en-US"/>
              <a:t>Comparison With Requirements</a:t>
            </a:r>
          </a:p>
        </p:txBody>
      </p:sp>
      <p:sp>
        <p:nvSpPr>
          <p:cNvPr id="190467" name="Rectangle 3">
            <a:extLst>
              <a:ext uri="{FF2B5EF4-FFF2-40B4-BE49-F238E27FC236}">
                <a16:creationId xmlns:a16="http://schemas.microsoft.com/office/drawing/2014/main" id="{0A9B5A87-560A-9C4C-9658-A09CFC1D3989}"/>
              </a:ext>
            </a:extLst>
          </p:cNvPr>
          <p:cNvSpPr>
            <a:spLocks noGrp="1" noChangeArrowheads="1"/>
          </p:cNvSpPr>
          <p:nvPr>
            <p:ph type="body" idx="1"/>
          </p:nvPr>
        </p:nvSpPr>
        <p:spPr/>
        <p:txBody>
          <a:bodyPr/>
          <a:lstStyle/>
          <a:p>
            <a:pPr marL="346075" indent="-346075">
              <a:buFontTx/>
              <a:buAutoNum type="arabicPeriod"/>
            </a:pPr>
            <a:r>
              <a:rPr lang="en-US" altLang="en-US" dirty="0"/>
              <a:t>Users can’t certify TPs, so CR5 and ER4 enforce this</a:t>
            </a:r>
          </a:p>
          <a:p>
            <a:pPr marL="346075" indent="-346075">
              <a:buFontTx/>
              <a:buAutoNum type="arabicPeriod"/>
            </a:pPr>
            <a:r>
              <a:rPr lang="en-US" altLang="en-US" dirty="0"/>
              <a:t>Procedural, so model doesn’t directly cover it; but special process corresponds to using TP</a:t>
            </a:r>
          </a:p>
          <a:p>
            <a:pPr lvl="1"/>
            <a:r>
              <a:rPr lang="en-US" altLang="en-US" dirty="0"/>
              <a:t>No technical controls can prevent programmer from developing program on production system; usual control is to delete software tools</a:t>
            </a:r>
          </a:p>
          <a:p>
            <a:pPr marL="346075" indent="-346075">
              <a:buFontTx/>
              <a:buAutoNum type="arabicPeriod"/>
            </a:pPr>
            <a:r>
              <a:rPr lang="en-US" altLang="en-US" dirty="0"/>
              <a:t>TP does the installation, trusted personnel do certification</a:t>
            </a:r>
          </a:p>
        </p:txBody>
      </p:sp>
      <p:sp>
        <p:nvSpPr>
          <p:cNvPr id="2" name="Date Placeholder 1">
            <a:extLst>
              <a:ext uri="{FF2B5EF4-FFF2-40B4-BE49-F238E27FC236}">
                <a16:creationId xmlns:a16="http://schemas.microsoft.com/office/drawing/2014/main" id="{F12A4AEC-844E-9C44-96B4-EB8EC18AFE83}"/>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A9F3D589-B924-2645-9E78-3AF9276DFC88}"/>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E6170B6B-54A3-A44D-A89A-7F2ED983C66B}"/>
              </a:ext>
            </a:extLst>
          </p:cNvPr>
          <p:cNvSpPr>
            <a:spLocks noGrp="1"/>
          </p:cNvSpPr>
          <p:nvPr>
            <p:ph type="sldNum" sz="quarter" idx="12"/>
          </p:nvPr>
        </p:nvSpPr>
        <p:spPr/>
        <p:txBody>
          <a:bodyPr/>
          <a:lstStyle/>
          <a:p>
            <a:r>
              <a:rPr lang="en-US"/>
              <a:t>Slide 6-</a:t>
            </a:r>
            <a:fld id="{52DFCED4-3DB5-5A4D-92BF-293F61671FD6}" type="slidenum">
              <a:rPr lang="en-US" smtClean="0"/>
              <a:pPr/>
              <a:t>36</a:t>
            </a:fld>
            <a:endParaRPr lang="en-US" dirty="0"/>
          </a:p>
        </p:txBody>
      </p:sp>
    </p:spTree>
    <p:extLst>
      <p:ext uri="{BB962C8B-B14F-4D97-AF65-F5344CB8AC3E}">
        <p14:creationId xmlns:p14="http://schemas.microsoft.com/office/powerpoint/2010/main" val="10785878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a:extLst>
              <a:ext uri="{FF2B5EF4-FFF2-40B4-BE49-F238E27FC236}">
                <a16:creationId xmlns:a16="http://schemas.microsoft.com/office/drawing/2014/main" id="{9B5F93D0-345F-2542-A4B0-D7B2B0A8C709}"/>
              </a:ext>
            </a:extLst>
          </p:cNvPr>
          <p:cNvSpPr>
            <a:spLocks noGrp="1" noChangeArrowheads="1"/>
          </p:cNvSpPr>
          <p:nvPr>
            <p:ph type="title"/>
          </p:nvPr>
        </p:nvSpPr>
        <p:spPr/>
        <p:txBody>
          <a:bodyPr/>
          <a:lstStyle/>
          <a:p>
            <a:r>
              <a:rPr lang="en-US" altLang="en-US"/>
              <a:t>Comparison With Requirements</a:t>
            </a:r>
          </a:p>
        </p:txBody>
      </p:sp>
      <p:sp>
        <p:nvSpPr>
          <p:cNvPr id="191491" name="Rectangle 3">
            <a:extLst>
              <a:ext uri="{FF2B5EF4-FFF2-40B4-BE49-F238E27FC236}">
                <a16:creationId xmlns:a16="http://schemas.microsoft.com/office/drawing/2014/main" id="{2DBA08DB-5E63-8B4C-A6AB-14B71E18CAB3}"/>
              </a:ext>
            </a:extLst>
          </p:cNvPr>
          <p:cNvSpPr>
            <a:spLocks noGrp="1" noChangeArrowheads="1"/>
          </p:cNvSpPr>
          <p:nvPr>
            <p:ph type="body" idx="1"/>
          </p:nvPr>
        </p:nvSpPr>
        <p:spPr/>
        <p:txBody>
          <a:bodyPr/>
          <a:lstStyle/>
          <a:p>
            <a:pPr marL="346075" indent="-346075">
              <a:buNone/>
            </a:pPr>
            <a:r>
              <a:rPr lang="en-US" altLang="en-US" dirty="0"/>
              <a:t>4.	CR4 provides logging; ER3 authenticates trusted personnel doing installation; CR5, ER4 control installation procedure</a:t>
            </a:r>
          </a:p>
          <a:p>
            <a:pPr lvl="1">
              <a:buFont typeface="Times" pitchFamily="2" charset="0"/>
              <a:buChar char="•"/>
            </a:pPr>
            <a:r>
              <a:rPr lang="en-US" altLang="en-US" dirty="0"/>
              <a:t>New program UDI before certification, CDI (and TP) after</a:t>
            </a:r>
          </a:p>
          <a:p>
            <a:pPr marL="346075" indent="-346075">
              <a:buFontTx/>
              <a:buAutoNum type="arabicPeriod" startAt="5"/>
            </a:pPr>
            <a:r>
              <a:rPr lang="en-US" altLang="en-US" dirty="0"/>
              <a:t>Log is CDI, so appropriate TP can provide managers, auditors access</a:t>
            </a:r>
          </a:p>
          <a:p>
            <a:pPr lvl="1">
              <a:buFont typeface="Times" pitchFamily="2" charset="0"/>
              <a:buChar char="•"/>
            </a:pPr>
            <a:r>
              <a:rPr lang="en-US" altLang="en-US" dirty="0"/>
              <a:t>Access to state handled similarly</a:t>
            </a:r>
          </a:p>
        </p:txBody>
      </p:sp>
      <p:sp>
        <p:nvSpPr>
          <p:cNvPr id="2" name="Date Placeholder 1">
            <a:extLst>
              <a:ext uri="{FF2B5EF4-FFF2-40B4-BE49-F238E27FC236}">
                <a16:creationId xmlns:a16="http://schemas.microsoft.com/office/drawing/2014/main" id="{7E2D39F0-3FE5-7745-AB0B-E5A5F59656B3}"/>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1F54D620-C14D-2A47-9A9E-345B1951F32B}"/>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16FABD65-EC15-7048-935E-EE49F569C233}"/>
              </a:ext>
            </a:extLst>
          </p:cNvPr>
          <p:cNvSpPr>
            <a:spLocks noGrp="1"/>
          </p:cNvSpPr>
          <p:nvPr>
            <p:ph type="sldNum" sz="quarter" idx="12"/>
          </p:nvPr>
        </p:nvSpPr>
        <p:spPr/>
        <p:txBody>
          <a:bodyPr/>
          <a:lstStyle/>
          <a:p>
            <a:r>
              <a:rPr lang="en-US"/>
              <a:t>Slide 6-</a:t>
            </a:r>
            <a:fld id="{52DFCED4-3DB5-5A4D-92BF-293F61671FD6}" type="slidenum">
              <a:rPr lang="en-US" smtClean="0"/>
              <a:pPr/>
              <a:t>37</a:t>
            </a:fld>
            <a:endParaRPr lang="en-US" dirty="0"/>
          </a:p>
        </p:txBody>
      </p:sp>
    </p:spTree>
    <p:extLst>
      <p:ext uri="{BB962C8B-B14F-4D97-AF65-F5344CB8AC3E}">
        <p14:creationId xmlns:p14="http://schemas.microsoft.com/office/powerpoint/2010/main" val="23468985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a:extLst>
              <a:ext uri="{FF2B5EF4-FFF2-40B4-BE49-F238E27FC236}">
                <a16:creationId xmlns:a16="http://schemas.microsoft.com/office/drawing/2014/main" id="{2BB8465E-2DD6-5F4B-926E-65DCC9B2F3A1}"/>
              </a:ext>
            </a:extLst>
          </p:cNvPr>
          <p:cNvSpPr>
            <a:spLocks noGrp="1" noChangeArrowheads="1"/>
          </p:cNvSpPr>
          <p:nvPr>
            <p:ph type="title"/>
          </p:nvPr>
        </p:nvSpPr>
        <p:spPr/>
        <p:txBody>
          <a:bodyPr/>
          <a:lstStyle/>
          <a:p>
            <a:r>
              <a:rPr lang="en-US" altLang="en-US"/>
              <a:t>Comparison to Biba</a:t>
            </a:r>
          </a:p>
        </p:txBody>
      </p:sp>
      <p:sp>
        <p:nvSpPr>
          <p:cNvPr id="192515" name="Rectangle 3">
            <a:extLst>
              <a:ext uri="{FF2B5EF4-FFF2-40B4-BE49-F238E27FC236}">
                <a16:creationId xmlns:a16="http://schemas.microsoft.com/office/drawing/2014/main" id="{74B12079-E62B-E14D-A4F2-227B0104646A}"/>
              </a:ext>
            </a:extLst>
          </p:cNvPr>
          <p:cNvSpPr>
            <a:spLocks noGrp="1" noChangeArrowheads="1"/>
          </p:cNvSpPr>
          <p:nvPr>
            <p:ph type="body" idx="1"/>
          </p:nvPr>
        </p:nvSpPr>
        <p:spPr/>
        <p:txBody>
          <a:bodyPr/>
          <a:lstStyle/>
          <a:p>
            <a:pPr>
              <a:lnSpc>
                <a:spcPct val="90000"/>
              </a:lnSpc>
            </a:pPr>
            <a:r>
              <a:rPr lang="en-US" altLang="en-US" dirty="0"/>
              <a:t>Biba</a:t>
            </a:r>
          </a:p>
          <a:p>
            <a:pPr lvl="1">
              <a:lnSpc>
                <a:spcPct val="90000"/>
              </a:lnSpc>
            </a:pPr>
            <a:r>
              <a:rPr lang="en-US" altLang="en-US" dirty="0"/>
              <a:t>No notion of certification rules; trusted subjects ensure actions obey rules</a:t>
            </a:r>
          </a:p>
          <a:p>
            <a:pPr lvl="1">
              <a:lnSpc>
                <a:spcPct val="90000"/>
              </a:lnSpc>
            </a:pPr>
            <a:r>
              <a:rPr lang="en-US" altLang="en-US" dirty="0"/>
              <a:t>Untrusted data examined before being made trusted</a:t>
            </a:r>
          </a:p>
          <a:p>
            <a:pPr>
              <a:lnSpc>
                <a:spcPct val="90000"/>
              </a:lnSpc>
            </a:pPr>
            <a:r>
              <a:rPr lang="en-US" altLang="en-US" dirty="0"/>
              <a:t>Clark-Wilson</a:t>
            </a:r>
          </a:p>
          <a:p>
            <a:pPr lvl="1">
              <a:lnSpc>
                <a:spcPct val="90000"/>
              </a:lnSpc>
            </a:pPr>
            <a:r>
              <a:rPr lang="en-US" altLang="en-US" dirty="0"/>
              <a:t>Explicit requirements that </a:t>
            </a:r>
            <a:r>
              <a:rPr lang="en-US" altLang="en-US" i="1" dirty="0"/>
              <a:t>actions</a:t>
            </a:r>
            <a:r>
              <a:rPr lang="en-US" altLang="en-US" dirty="0"/>
              <a:t> must meet</a:t>
            </a:r>
          </a:p>
          <a:p>
            <a:pPr lvl="1">
              <a:lnSpc>
                <a:spcPct val="90000"/>
              </a:lnSpc>
            </a:pPr>
            <a:r>
              <a:rPr lang="en-US" altLang="en-US" dirty="0"/>
              <a:t>Trusted entity must certify </a:t>
            </a:r>
            <a:r>
              <a:rPr lang="en-US" altLang="en-US" i="1" dirty="0"/>
              <a:t>method</a:t>
            </a:r>
            <a:r>
              <a:rPr lang="en-US" altLang="en-US" dirty="0"/>
              <a:t> to upgrade untrusted data (and not certify the data itself)</a:t>
            </a:r>
          </a:p>
        </p:txBody>
      </p:sp>
      <p:sp>
        <p:nvSpPr>
          <p:cNvPr id="2" name="Date Placeholder 1">
            <a:extLst>
              <a:ext uri="{FF2B5EF4-FFF2-40B4-BE49-F238E27FC236}">
                <a16:creationId xmlns:a16="http://schemas.microsoft.com/office/drawing/2014/main" id="{A0C1E477-DCA1-2B4E-B050-602E3C5A2B44}"/>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77CED62E-C982-EE44-B364-16C741079ABC}"/>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C20ED060-DF26-A44C-AEF3-7DAEBA1C6C02}"/>
              </a:ext>
            </a:extLst>
          </p:cNvPr>
          <p:cNvSpPr>
            <a:spLocks noGrp="1"/>
          </p:cNvSpPr>
          <p:nvPr>
            <p:ph type="sldNum" sz="quarter" idx="12"/>
          </p:nvPr>
        </p:nvSpPr>
        <p:spPr/>
        <p:txBody>
          <a:bodyPr/>
          <a:lstStyle/>
          <a:p>
            <a:r>
              <a:rPr lang="en-US"/>
              <a:t>Slide 6-</a:t>
            </a:r>
            <a:fld id="{52DFCED4-3DB5-5A4D-92BF-293F61671FD6}" type="slidenum">
              <a:rPr lang="en-US" smtClean="0"/>
              <a:pPr/>
              <a:t>38</a:t>
            </a:fld>
            <a:endParaRPr lang="en-US" dirty="0"/>
          </a:p>
        </p:txBody>
      </p:sp>
    </p:spTree>
    <p:extLst>
      <p:ext uri="{BB962C8B-B14F-4D97-AF65-F5344CB8AC3E}">
        <p14:creationId xmlns:p14="http://schemas.microsoft.com/office/powerpoint/2010/main" val="21885181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a:extLst>
              <a:ext uri="{FF2B5EF4-FFF2-40B4-BE49-F238E27FC236}">
                <a16:creationId xmlns:a16="http://schemas.microsoft.com/office/drawing/2014/main" id="{9963735D-64F3-6145-8BE9-5A5A364DDC9E}"/>
              </a:ext>
            </a:extLst>
          </p:cNvPr>
          <p:cNvSpPr>
            <a:spLocks noGrp="1" noChangeArrowheads="1"/>
          </p:cNvSpPr>
          <p:nvPr>
            <p:ph type="title"/>
          </p:nvPr>
        </p:nvSpPr>
        <p:spPr/>
        <p:txBody>
          <a:bodyPr/>
          <a:lstStyle/>
          <a:p>
            <a:r>
              <a:rPr lang="en-US" altLang="en-US"/>
              <a:t>UNIX Implementation</a:t>
            </a:r>
          </a:p>
        </p:txBody>
      </p:sp>
      <p:sp>
        <p:nvSpPr>
          <p:cNvPr id="193539" name="Rectangle 3">
            <a:extLst>
              <a:ext uri="{FF2B5EF4-FFF2-40B4-BE49-F238E27FC236}">
                <a16:creationId xmlns:a16="http://schemas.microsoft.com/office/drawing/2014/main" id="{0589272A-0890-3B4D-A6F6-8B6DB40C7F50}"/>
              </a:ext>
            </a:extLst>
          </p:cNvPr>
          <p:cNvSpPr>
            <a:spLocks noGrp="1" noChangeArrowheads="1"/>
          </p:cNvSpPr>
          <p:nvPr>
            <p:ph type="body" idx="1"/>
          </p:nvPr>
        </p:nvSpPr>
        <p:spPr/>
        <p:txBody>
          <a:bodyPr/>
          <a:lstStyle/>
          <a:p>
            <a:pPr>
              <a:lnSpc>
                <a:spcPct val="90000"/>
              </a:lnSpc>
            </a:pPr>
            <a:r>
              <a:rPr lang="en-US" altLang="en-US"/>
              <a:t>Considered “allowed” relation</a:t>
            </a:r>
          </a:p>
          <a:p>
            <a:pPr algn="ctr">
              <a:lnSpc>
                <a:spcPct val="90000"/>
              </a:lnSpc>
              <a:buFontTx/>
              <a:buNone/>
            </a:pPr>
            <a:r>
              <a:rPr lang="en-US" altLang="en-US"/>
              <a:t>(</a:t>
            </a:r>
            <a:r>
              <a:rPr lang="en-US" altLang="en-US" i="1"/>
              <a:t>user</a:t>
            </a:r>
            <a:r>
              <a:rPr lang="en-US" altLang="en-US"/>
              <a:t>, </a:t>
            </a:r>
            <a:r>
              <a:rPr lang="en-US" altLang="en-US" i="1"/>
              <a:t>TP</a:t>
            </a:r>
            <a:r>
              <a:rPr lang="en-US" altLang="en-US"/>
              <a:t>, { </a:t>
            </a:r>
            <a:r>
              <a:rPr lang="en-US" altLang="en-US" i="1"/>
              <a:t>CDI set </a:t>
            </a:r>
            <a:r>
              <a:rPr lang="en-US" altLang="en-US"/>
              <a:t>})</a:t>
            </a:r>
          </a:p>
          <a:p>
            <a:pPr>
              <a:lnSpc>
                <a:spcPct val="90000"/>
              </a:lnSpc>
            </a:pPr>
            <a:r>
              <a:rPr lang="en-US" altLang="en-US"/>
              <a:t>Each TP is owned by a different user</a:t>
            </a:r>
          </a:p>
          <a:p>
            <a:pPr lvl="1">
              <a:lnSpc>
                <a:spcPct val="90000"/>
              </a:lnSpc>
            </a:pPr>
            <a:r>
              <a:rPr lang="en-US" altLang="en-US"/>
              <a:t>These “users” are actually locked accounts, so no real users can log into them; but this provides each TP a unique UID for controlling access rights</a:t>
            </a:r>
          </a:p>
          <a:p>
            <a:pPr lvl="1">
              <a:lnSpc>
                <a:spcPct val="90000"/>
              </a:lnSpc>
            </a:pPr>
            <a:r>
              <a:rPr lang="en-US" altLang="en-US"/>
              <a:t>TP is setuid to that user</a:t>
            </a:r>
          </a:p>
          <a:p>
            <a:pPr>
              <a:lnSpc>
                <a:spcPct val="90000"/>
              </a:lnSpc>
            </a:pPr>
            <a:r>
              <a:rPr lang="en-US" altLang="en-US"/>
              <a:t>Each TP’s group contains set of users authorized to execute TP</a:t>
            </a:r>
          </a:p>
          <a:p>
            <a:pPr>
              <a:lnSpc>
                <a:spcPct val="90000"/>
              </a:lnSpc>
            </a:pPr>
            <a:r>
              <a:rPr lang="en-US" altLang="en-US"/>
              <a:t>Each TP is executable by group, not by world</a:t>
            </a:r>
          </a:p>
        </p:txBody>
      </p:sp>
      <p:sp>
        <p:nvSpPr>
          <p:cNvPr id="2" name="Date Placeholder 1">
            <a:extLst>
              <a:ext uri="{FF2B5EF4-FFF2-40B4-BE49-F238E27FC236}">
                <a16:creationId xmlns:a16="http://schemas.microsoft.com/office/drawing/2014/main" id="{4C657B91-28A5-434D-8425-654D7D28FC4B}"/>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0ED0FAE5-3332-834F-B312-F582FFB218FB}"/>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7A975073-83BB-D34B-8F89-3E7F98222252}"/>
              </a:ext>
            </a:extLst>
          </p:cNvPr>
          <p:cNvSpPr>
            <a:spLocks noGrp="1"/>
          </p:cNvSpPr>
          <p:nvPr>
            <p:ph type="sldNum" sz="quarter" idx="12"/>
          </p:nvPr>
        </p:nvSpPr>
        <p:spPr/>
        <p:txBody>
          <a:bodyPr/>
          <a:lstStyle/>
          <a:p>
            <a:r>
              <a:rPr lang="en-US"/>
              <a:t>Slide 6-</a:t>
            </a:r>
            <a:fld id="{52DFCED4-3DB5-5A4D-92BF-293F61671FD6}" type="slidenum">
              <a:rPr lang="en-US" smtClean="0"/>
              <a:pPr/>
              <a:t>39</a:t>
            </a:fld>
            <a:endParaRPr lang="en-US" dirty="0"/>
          </a:p>
        </p:txBody>
      </p:sp>
    </p:spTree>
    <p:extLst>
      <p:ext uri="{BB962C8B-B14F-4D97-AF65-F5344CB8AC3E}">
        <p14:creationId xmlns:p14="http://schemas.microsoft.com/office/powerpoint/2010/main" val="3670158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3DE5B-B8ED-CC40-B5C5-41DA89885F33}"/>
              </a:ext>
            </a:extLst>
          </p:cNvPr>
          <p:cNvSpPr>
            <a:spLocks noGrp="1"/>
          </p:cNvSpPr>
          <p:nvPr>
            <p:ph type="title"/>
          </p:nvPr>
        </p:nvSpPr>
        <p:spPr/>
        <p:txBody>
          <a:bodyPr/>
          <a:lstStyle/>
          <a:p>
            <a:r>
              <a:rPr lang="en-US" dirty="0"/>
              <a:t>Principles of Operation</a:t>
            </a:r>
          </a:p>
        </p:txBody>
      </p:sp>
      <p:sp>
        <p:nvSpPr>
          <p:cNvPr id="3" name="Content Placeholder 2">
            <a:extLst>
              <a:ext uri="{FF2B5EF4-FFF2-40B4-BE49-F238E27FC236}">
                <a16:creationId xmlns:a16="http://schemas.microsoft.com/office/drawing/2014/main" id="{5528137C-C2A2-3E44-AEAF-F15E9BF56FAA}"/>
              </a:ext>
            </a:extLst>
          </p:cNvPr>
          <p:cNvSpPr>
            <a:spLocks noGrp="1"/>
          </p:cNvSpPr>
          <p:nvPr>
            <p:ph idx="1"/>
          </p:nvPr>
        </p:nvSpPr>
        <p:spPr/>
        <p:txBody>
          <a:bodyPr/>
          <a:lstStyle/>
          <a:p>
            <a:r>
              <a:rPr lang="en-US" i="1" dirty="0"/>
              <a:t>Separation of duty</a:t>
            </a:r>
            <a:r>
              <a:rPr lang="en-US" dirty="0"/>
              <a:t>: if two or more steps are required to perform a critical function, at least two different people should perform the steps</a:t>
            </a:r>
          </a:p>
          <a:p>
            <a:r>
              <a:rPr lang="en-US" i="1" dirty="0"/>
              <a:t>Separation of function</a:t>
            </a:r>
            <a:r>
              <a:rPr lang="en-US" dirty="0"/>
              <a:t>: different entities should perform different functions</a:t>
            </a:r>
          </a:p>
          <a:p>
            <a:r>
              <a:rPr lang="en-US" i="1" dirty="0"/>
              <a:t>Auditing</a:t>
            </a:r>
            <a:r>
              <a:rPr lang="en-US" dirty="0"/>
              <a:t>: recording enough information to ensure the abilities to both recover and determine accountability</a:t>
            </a:r>
          </a:p>
        </p:txBody>
      </p:sp>
      <p:sp>
        <p:nvSpPr>
          <p:cNvPr id="4" name="Date Placeholder 3">
            <a:extLst>
              <a:ext uri="{FF2B5EF4-FFF2-40B4-BE49-F238E27FC236}">
                <a16:creationId xmlns:a16="http://schemas.microsoft.com/office/drawing/2014/main" id="{DD2D0801-0589-4842-89AB-0BC6CC7A53FA}"/>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77ADD180-B86B-B044-BF44-A74147496293}"/>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6" name="Slide Number Placeholder 5">
            <a:extLst>
              <a:ext uri="{FF2B5EF4-FFF2-40B4-BE49-F238E27FC236}">
                <a16:creationId xmlns:a16="http://schemas.microsoft.com/office/drawing/2014/main" id="{AD4A0DC4-15DE-704B-A47C-8E5D2802D270}"/>
              </a:ext>
            </a:extLst>
          </p:cNvPr>
          <p:cNvSpPr>
            <a:spLocks noGrp="1"/>
          </p:cNvSpPr>
          <p:nvPr>
            <p:ph type="sldNum" sz="quarter" idx="12"/>
          </p:nvPr>
        </p:nvSpPr>
        <p:spPr/>
        <p:txBody>
          <a:bodyPr/>
          <a:lstStyle/>
          <a:p>
            <a:r>
              <a:rPr lang="en-US"/>
              <a:t>Slide 6-</a:t>
            </a:r>
            <a:fld id="{52DFCED4-3DB5-5A4D-92BF-293F61671FD6}" type="slidenum">
              <a:rPr lang="en-US" smtClean="0"/>
              <a:pPr/>
              <a:t>4</a:t>
            </a:fld>
            <a:endParaRPr lang="en-US" dirty="0"/>
          </a:p>
        </p:txBody>
      </p:sp>
    </p:spTree>
    <p:extLst>
      <p:ext uri="{BB962C8B-B14F-4D97-AF65-F5344CB8AC3E}">
        <p14:creationId xmlns:p14="http://schemas.microsoft.com/office/powerpoint/2010/main" val="39676785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a:extLst>
              <a:ext uri="{FF2B5EF4-FFF2-40B4-BE49-F238E27FC236}">
                <a16:creationId xmlns:a16="http://schemas.microsoft.com/office/drawing/2014/main" id="{EBABFD4D-8B71-B746-8D24-6F79284C3D7E}"/>
              </a:ext>
            </a:extLst>
          </p:cNvPr>
          <p:cNvSpPr>
            <a:spLocks noGrp="1" noChangeArrowheads="1"/>
          </p:cNvSpPr>
          <p:nvPr>
            <p:ph type="title"/>
          </p:nvPr>
        </p:nvSpPr>
        <p:spPr/>
        <p:txBody>
          <a:bodyPr/>
          <a:lstStyle/>
          <a:p>
            <a:r>
              <a:rPr lang="en-US" altLang="en-US"/>
              <a:t>CDI Arrangement</a:t>
            </a:r>
          </a:p>
        </p:txBody>
      </p:sp>
      <p:sp>
        <p:nvSpPr>
          <p:cNvPr id="194563" name="Rectangle 3">
            <a:extLst>
              <a:ext uri="{FF2B5EF4-FFF2-40B4-BE49-F238E27FC236}">
                <a16:creationId xmlns:a16="http://schemas.microsoft.com/office/drawing/2014/main" id="{3B60C7A8-1E24-8241-B2FF-02E9E8423B03}"/>
              </a:ext>
            </a:extLst>
          </p:cNvPr>
          <p:cNvSpPr>
            <a:spLocks noGrp="1" noChangeArrowheads="1"/>
          </p:cNvSpPr>
          <p:nvPr>
            <p:ph type="body" idx="1"/>
          </p:nvPr>
        </p:nvSpPr>
        <p:spPr/>
        <p:txBody>
          <a:bodyPr/>
          <a:lstStyle/>
          <a:p>
            <a:r>
              <a:rPr lang="en-US" altLang="en-US"/>
              <a:t>CDIs owned by </a:t>
            </a:r>
            <a:r>
              <a:rPr lang="en-US" altLang="en-US" i="1"/>
              <a:t>root</a:t>
            </a:r>
            <a:r>
              <a:rPr lang="en-US" altLang="en-US"/>
              <a:t> or some other unique user</a:t>
            </a:r>
          </a:p>
          <a:p>
            <a:pPr lvl="1"/>
            <a:r>
              <a:rPr lang="en-US" altLang="en-US"/>
              <a:t>Again, no logins to that user’s account allowed</a:t>
            </a:r>
          </a:p>
          <a:p>
            <a:r>
              <a:rPr lang="en-US" altLang="en-US"/>
              <a:t>CDI’s group contains users of TPs allowed to manipulate CDI</a:t>
            </a:r>
          </a:p>
          <a:p>
            <a:r>
              <a:rPr lang="en-US" altLang="en-US"/>
              <a:t>Now each TP can manipulate CDIs for single user</a:t>
            </a:r>
          </a:p>
        </p:txBody>
      </p:sp>
      <p:sp>
        <p:nvSpPr>
          <p:cNvPr id="2" name="Date Placeholder 1">
            <a:extLst>
              <a:ext uri="{FF2B5EF4-FFF2-40B4-BE49-F238E27FC236}">
                <a16:creationId xmlns:a16="http://schemas.microsoft.com/office/drawing/2014/main" id="{C7C47A37-FFCF-0642-A5FE-AAE4C1E174C6}"/>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3E98499C-D047-C94C-9CD0-85C1A6428D22}"/>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D4B858DF-539F-D94C-B425-3AC20B112B18}"/>
              </a:ext>
            </a:extLst>
          </p:cNvPr>
          <p:cNvSpPr>
            <a:spLocks noGrp="1"/>
          </p:cNvSpPr>
          <p:nvPr>
            <p:ph type="sldNum" sz="quarter" idx="12"/>
          </p:nvPr>
        </p:nvSpPr>
        <p:spPr/>
        <p:txBody>
          <a:bodyPr/>
          <a:lstStyle/>
          <a:p>
            <a:r>
              <a:rPr lang="en-US"/>
              <a:t>Slide 6-</a:t>
            </a:r>
            <a:fld id="{52DFCED4-3DB5-5A4D-92BF-293F61671FD6}" type="slidenum">
              <a:rPr lang="en-US" smtClean="0"/>
              <a:pPr/>
              <a:t>40</a:t>
            </a:fld>
            <a:endParaRPr lang="en-US" dirty="0"/>
          </a:p>
        </p:txBody>
      </p:sp>
    </p:spTree>
    <p:extLst>
      <p:ext uri="{BB962C8B-B14F-4D97-AF65-F5344CB8AC3E}">
        <p14:creationId xmlns:p14="http://schemas.microsoft.com/office/powerpoint/2010/main" val="23757342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a:extLst>
              <a:ext uri="{FF2B5EF4-FFF2-40B4-BE49-F238E27FC236}">
                <a16:creationId xmlns:a16="http://schemas.microsoft.com/office/drawing/2014/main" id="{42D6FEC2-7C9F-EC4F-94EC-16CADDA5B59B}"/>
              </a:ext>
            </a:extLst>
          </p:cNvPr>
          <p:cNvSpPr>
            <a:spLocks noGrp="1" noChangeArrowheads="1"/>
          </p:cNvSpPr>
          <p:nvPr>
            <p:ph type="title"/>
          </p:nvPr>
        </p:nvSpPr>
        <p:spPr/>
        <p:txBody>
          <a:bodyPr/>
          <a:lstStyle/>
          <a:p>
            <a:r>
              <a:rPr lang="en-US" altLang="en-US"/>
              <a:t>Examples</a:t>
            </a:r>
          </a:p>
        </p:txBody>
      </p:sp>
      <p:sp>
        <p:nvSpPr>
          <p:cNvPr id="196611" name="Rectangle 3">
            <a:extLst>
              <a:ext uri="{FF2B5EF4-FFF2-40B4-BE49-F238E27FC236}">
                <a16:creationId xmlns:a16="http://schemas.microsoft.com/office/drawing/2014/main" id="{71450F7A-0322-E347-98F5-406DB09144D3}"/>
              </a:ext>
            </a:extLst>
          </p:cNvPr>
          <p:cNvSpPr>
            <a:spLocks noGrp="1" noChangeArrowheads="1"/>
          </p:cNvSpPr>
          <p:nvPr>
            <p:ph type="body" idx="1"/>
          </p:nvPr>
        </p:nvSpPr>
        <p:spPr/>
        <p:txBody>
          <a:bodyPr/>
          <a:lstStyle/>
          <a:p>
            <a:r>
              <a:rPr lang="en-US" altLang="en-US"/>
              <a:t>Access to CDI constrained by user</a:t>
            </a:r>
          </a:p>
          <a:p>
            <a:pPr lvl="1"/>
            <a:r>
              <a:rPr lang="en-US" altLang="en-US"/>
              <a:t>In “allowed” triple, </a:t>
            </a:r>
            <a:r>
              <a:rPr lang="en-US" altLang="en-US" i="1"/>
              <a:t>TP</a:t>
            </a:r>
            <a:r>
              <a:rPr lang="en-US" altLang="en-US"/>
              <a:t> can be any TP</a:t>
            </a:r>
          </a:p>
          <a:p>
            <a:pPr lvl="1"/>
            <a:r>
              <a:rPr lang="en-US" altLang="en-US"/>
              <a:t>Put CDIs in a group containing all users authorized to modify CDI</a:t>
            </a:r>
          </a:p>
          <a:p>
            <a:r>
              <a:rPr lang="en-US" altLang="en-US"/>
              <a:t>Access to CDI constrained by TP</a:t>
            </a:r>
          </a:p>
          <a:p>
            <a:pPr lvl="1"/>
            <a:r>
              <a:rPr lang="en-US" altLang="en-US"/>
              <a:t>In “allowed” triple, </a:t>
            </a:r>
            <a:r>
              <a:rPr lang="en-US" altLang="en-US" i="1"/>
              <a:t>user</a:t>
            </a:r>
            <a:r>
              <a:rPr lang="en-US" altLang="en-US"/>
              <a:t> can be any user</a:t>
            </a:r>
          </a:p>
          <a:p>
            <a:pPr lvl="1"/>
            <a:r>
              <a:rPr lang="en-US" altLang="en-US"/>
              <a:t>CDIs allow access to the owner, the user owning the TP</a:t>
            </a:r>
          </a:p>
          <a:p>
            <a:pPr lvl="1"/>
            <a:r>
              <a:rPr lang="en-US" altLang="en-US"/>
              <a:t>Make the TP world executable</a:t>
            </a:r>
          </a:p>
        </p:txBody>
      </p:sp>
      <p:sp>
        <p:nvSpPr>
          <p:cNvPr id="2" name="Date Placeholder 1">
            <a:extLst>
              <a:ext uri="{FF2B5EF4-FFF2-40B4-BE49-F238E27FC236}">
                <a16:creationId xmlns:a16="http://schemas.microsoft.com/office/drawing/2014/main" id="{0AC06A0D-DA43-DD47-BDBE-360F7572F5E6}"/>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8709F374-2AB7-DC4D-85B8-3951DD96B96B}"/>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9EAF968E-4E8D-A04F-8ADA-28042C7B4FA9}"/>
              </a:ext>
            </a:extLst>
          </p:cNvPr>
          <p:cNvSpPr>
            <a:spLocks noGrp="1"/>
          </p:cNvSpPr>
          <p:nvPr>
            <p:ph type="sldNum" sz="quarter" idx="12"/>
          </p:nvPr>
        </p:nvSpPr>
        <p:spPr/>
        <p:txBody>
          <a:bodyPr/>
          <a:lstStyle/>
          <a:p>
            <a:r>
              <a:rPr lang="en-US"/>
              <a:t>Slide 6-</a:t>
            </a:r>
            <a:fld id="{52DFCED4-3DB5-5A4D-92BF-293F61671FD6}" type="slidenum">
              <a:rPr lang="en-US" smtClean="0"/>
              <a:pPr/>
              <a:t>41</a:t>
            </a:fld>
            <a:endParaRPr lang="en-US" dirty="0"/>
          </a:p>
        </p:txBody>
      </p:sp>
    </p:spTree>
    <p:extLst>
      <p:ext uri="{BB962C8B-B14F-4D97-AF65-F5344CB8AC3E}">
        <p14:creationId xmlns:p14="http://schemas.microsoft.com/office/powerpoint/2010/main" val="27837201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a:extLst>
              <a:ext uri="{FF2B5EF4-FFF2-40B4-BE49-F238E27FC236}">
                <a16:creationId xmlns:a16="http://schemas.microsoft.com/office/drawing/2014/main" id="{D664D924-0873-A045-AA11-1429D83CC62B}"/>
              </a:ext>
            </a:extLst>
          </p:cNvPr>
          <p:cNvSpPr>
            <a:spLocks noGrp="1" noChangeArrowheads="1"/>
          </p:cNvSpPr>
          <p:nvPr>
            <p:ph type="title"/>
          </p:nvPr>
        </p:nvSpPr>
        <p:spPr/>
        <p:txBody>
          <a:bodyPr/>
          <a:lstStyle/>
          <a:p>
            <a:r>
              <a:rPr lang="en-US" altLang="en-US"/>
              <a:t>Problems</a:t>
            </a:r>
          </a:p>
        </p:txBody>
      </p:sp>
      <p:sp>
        <p:nvSpPr>
          <p:cNvPr id="195587" name="Rectangle 3">
            <a:extLst>
              <a:ext uri="{FF2B5EF4-FFF2-40B4-BE49-F238E27FC236}">
                <a16:creationId xmlns:a16="http://schemas.microsoft.com/office/drawing/2014/main" id="{E00B4280-9CBC-FF40-B86B-8F02C10AA76D}"/>
              </a:ext>
            </a:extLst>
          </p:cNvPr>
          <p:cNvSpPr>
            <a:spLocks noGrp="1" noChangeArrowheads="1"/>
          </p:cNvSpPr>
          <p:nvPr>
            <p:ph type="body" idx="1"/>
          </p:nvPr>
        </p:nvSpPr>
        <p:spPr/>
        <p:txBody>
          <a:bodyPr/>
          <a:lstStyle/>
          <a:p>
            <a:pPr>
              <a:lnSpc>
                <a:spcPct val="90000"/>
              </a:lnSpc>
            </a:pPr>
            <a:r>
              <a:rPr lang="en-US" altLang="en-US"/>
              <a:t>2 different users cannot use same copy of TP to access 2 different CDIs</a:t>
            </a:r>
          </a:p>
          <a:p>
            <a:pPr lvl="1">
              <a:lnSpc>
                <a:spcPct val="90000"/>
              </a:lnSpc>
            </a:pPr>
            <a:r>
              <a:rPr lang="en-US" altLang="en-US"/>
              <a:t>Need 2 separate copies of TP (one for each user and CDI set)</a:t>
            </a:r>
          </a:p>
          <a:p>
            <a:pPr>
              <a:lnSpc>
                <a:spcPct val="90000"/>
              </a:lnSpc>
            </a:pPr>
            <a:r>
              <a:rPr lang="en-US" altLang="en-US"/>
              <a:t>TPs are setuid programs</a:t>
            </a:r>
          </a:p>
          <a:p>
            <a:pPr lvl="1">
              <a:lnSpc>
                <a:spcPct val="90000"/>
              </a:lnSpc>
            </a:pPr>
            <a:r>
              <a:rPr lang="en-US" altLang="en-US"/>
              <a:t>As these change privileges, want to minimize their number</a:t>
            </a:r>
          </a:p>
          <a:p>
            <a:pPr>
              <a:lnSpc>
                <a:spcPct val="90000"/>
              </a:lnSpc>
            </a:pPr>
            <a:r>
              <a:rPr lang="en-US" altLang="en-US" i="1"/>
              <a:t>root</a:t>
            </a:r>
            <a:r>
              <a:rPr lang="en-US" altLang="en-US"/>
              <a:t> can assume identity of users owning TPs, and so cannot be separated from certifiers</a:t>
            </a:r>
          </a:p>
          <a:p>
            <a:pPr lvl="1">
              <a:lnSpc>
                <a:spcPct val="90000"/>
              </a:lnSpc>
            </a:pPr>
            <a:r>
              <a:rPr lang="en-US" altLang="en-US"/>
              <a:t>No way to overcome this without changing nature of </a:t>
            </a:r>
            <a:r>
              <a:rPr lang="en-US" altLang="en-US" i="1"/>
              <a:t>root</a:t>
            </a:r>
            <a:endParaRPr lang="en-US" altLang="en-US"/>
          </a:p>
        </p:txBody>
      </p:sp>
      <p:sp>
        <p:nvSpPr>
          <p:cNvPr id="2" name="Date Placeholder 1">
            <a:extLst>
              <a:ext uri="{FF2B5EF4-FFF2-40B4-BE49-F238E27FC236}">
                <a16:creationId xmlns:a16="http://schemas.microsoft.com/office/drawing/2014/main" id="{15E1B30D-2597-6144-B460-24AFDBC4BBD4}"/>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6B67817D-3282-934A-91CB-2D2A6D0F41B2}"/>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C4924264-72E8-844B-A464-F335E13F8927}"/>
              </a:ext>
            </a:extLst>
          </p:cNvPr>
          <p:cNvSpPr>
            <a:spLocks noGrp="1"/>
          </p:cNvSpPr>
          <p:nvPr>
            <p:ph type="sldNum" sz="quarter" idx="12"/>
          </p:nvPr>
        </p:nvSpPr>
        <p:spPr/>
        <p:txBody>
          <a:bodyPr/>
          <a:lstStyle/>
          <a:p>
            <a:r>
              <a:rPr lang="en-US"/>
              <a:t>Slide 6-</a:t>
            </a:r>
            <a:fld id="{52DFCED4-3DB5-5A4D-92BF-293F61671FD6}" type="slidenum">
              <a:rPr lang="en-US" smtClean="0"/>
              <a:pPr/>
              <a:t>42</a:t>
            </a:fld>
            <a:endParaRPr lang="en-US" dirty="0"/>
          </a:p>
        </p:txBody>
      </p:sp>
    </p:spTree>
    <p:extLst>
      <p:ext uri="{BB962C8B-B14F-4D97-AF65-F5344CB8AC3E}">
        <p14:creationId xmlns:p14="http://schemas.microsoft.com/office/powerpoint/2010/main" val="10073060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0AB3E-BF69-B24C-BDDD-C257C1227C7A}"/>
              </a:ext>
            </a:extLst>
          </p:cNvPr>
          <p:cNvSpPr>
            <a:spLocks noGrp="1"/>
          </p:cNvSpPr>
          <p:nvPr>
            <p:ph type="title"/>
          </p:nvPr>
        </p:nvSpPr>
        <p:spPr/>
        <p:txBody>
          <a:bodyPr/>
          <a:lstStyle/>
          <a:p>
            <a:r>
              <a:rPr lang="en-US" dirty="0"/>
              <a:t>Trust Models</a:t>
            </a:r>
          </a:p>
        </p:txBody>
      </p:sp>
      <p:sp>
        <p:nvSpPr>
          <p:cNvPr id="3" name="Content Placeholder 2">
            <a:extLst>
              <a:ext uri="{FF2B5EF4-FFF2-40B4-BE49-F238E27FC236}">
                <a16:creationId xmlns:a16="http://schemas.microsoft.com/office/drawing/2014/main" id="{FE09CEBB-DBAD-A843-87BF-BC3E44610042}"/>
              </a:ext>
            </a:extLst>
          </p:cNvPr>
          <p:cNvSpPr>
            <a:spLocks noGrp="1"/>
          </p:cNvSpPr>
          <p:nvPr>
            <p:ph idx="1"/>
          </p:nvPr>
        </p:nvSpPr>
        <p:spPr/>
        <p:txBody>
          <a:bodyPr>
            <a:normAutofit/>
          </a:bodyPr>
          <a:lstStyle/>
          <a:p>
            <a:r>
              <a:rPr lang="en-US" dirty="0"/>
              <a:t>Integrity models state conditions under which changes preserve a set of properties</a:t>
            </a:r>
          </a:p>
          <a:p>
            <a:pPr lvl="1"/>
            <a:r>
              <a:rPr lang="en-US" dirty="0"/>
              <a:t>So deal with the </a:t>
            </a:r>
            <a:r>
              <a:rPr lang="en-US" i="1" dirty="0"/>
              <a:t>preservation</a:t>
            </a:r>
            <a:r>
              <a:rPr lang="en-US" dirty="0"/>
              <a:t> of trustworthiness</a:t>
            </a:r>
          </a:p>
          <a:p>
            <a:r>
              <a:rPr lang="en-US" dirty="0"/>
              <a:t>Trust models deal with confidence one can have in the initial values or settings</a:t>
            </a:r>
          </a:p>
          <a:p>
            <a:pPr lvl="1"/>
            <a:r>
              <a:rPr lang="en-US" dirty="0"/>
              <a:t>So deal with the </a:t>
            </a:r>
            <a:r>
              <a:rPr lang="en-US" i="1" dirty="0"/>
              <a:t>initial</a:t>
            </a:r>
            <a:r>
              <a:rPr lang="en-US" dirty="0"/>
              <a:t> evaluation of whether data can be trusted</a:t>
            </a:r>
          </a:p>
          <a:p>
            <a:endParaRPr lang="en-US" dirty="0"/>
          </a:p>
        </p:txBody>
      </p:sp>
      <p:sp>
        <p:nvSpPr>
          <p:cNvPr id="4" name="Date Placeholder 3">
            <a:extLst>
              <a:ext uri="{FF2B5EF4-FFF2-40B4-BE49-F238E27FC236}">
                <a16:creationId xmlns:a16="http://schemas.microsoft.com/office/drawing/2014/main" id="{946CE54C-BF7B-F848-A2DF-D6545224B399}"/>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D1583369-2D6C-7448-ACB3-CBEC8466E512}"/>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6" name="Slide Number Placeholder 5">
            <a:extLst>
              <a:ext uri="{FF2B5EF4-FFF2-40B4-BE49-F238E27FC236}">
                <a16:creationId xmlns:a16="http://schemas.microsoft.com/office/drawing/2014/main" id="{48F20A64-3188-1F43-8FE7-6AA93DE28881}"/>
              </a:ext>
            </a:extLst>
          </p:cNvPr>
          <p:cNvSpPr>
            <a:spLocks noGrp="1"/>
          </p:cNvSpPr>
          <p:nvPr>
            <p:ph type="sldNum" sz="quarter" idx="12"/>
          </p:nvPr>
        </p:nvSpPr>
        <p:spPr/>
        <p:txBody>
          <a:bodyPr/>
          <a:lstStyle/>
          <a:p>
            <a:r>
              <a:rPr lang="en-US"/>
              <a:t>Slide 6-</a:t>
            </a:r>
            <a:fld id="{52DFCED4-3DB5-5A4D-92BF-293F61671FD6}" type="slidenum">
              <a:rPr lang="en-US" smtClean="0"/>
              <a:pPr/>
              <a:t>43</a:t>
            </a:fld>
            <a:endParaRPr lang="en-US" dirty="0"/>
          </a:p>
        </p:txBody>
      </p:sp>
    </p:spTree>
    <p:extLst>
      <p:ext uri="{BB962C8B-B14F-4D97-AF65-F5344CB8AC3E}">
        <p14:creationId xmlns:p14="http://schemas.microsoft.com/office/powerpoint/2010/main" val="20648858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0AB3E-BF69-B24C-BDDD-C257C1227C7A}"/>
              </a:ext>
            </a:extLst>
          </p:cNvPr>
          <p:cNvSpPr>
            <a:spLocks noGrp="1"/>
          </p:cNvSpPr>
          <p:nvPr>
            <p:ph type="title"/>
          </p:nvPr>
        </p:nvSpPr>
        <p:spPr/>
        <p:txBody>
          <a:bodyPr/>
          <a:lstStyle/>
          <a:p>
            <a:r>
              <a:rPr lang="en-US" dirty="0"/>
              <a:t>Definition of Trust</a:t>
            </a:r>
          </a:p>
        </p:txBody>
      </p:sp>
      <p:sp>
        <p:nvSpPr>
          <p:cNvPr id="3" name="Content Placeholder 2">
            <a:extLst>
              <a:ext uri="{FF2B5EF4-FFF2-40B4-BE49-F238E27FC236}">
                <a16:creationId xmlns:a16="http://schemas.microsoft.com/office/drawing/2014/main" id="{FE09CEBB-DBAD-A843-87BF-BC3E44610042}"/>
              </a:ext>
            </a:extLst>
          </p:cNvPr>
          <p:cNvSpPr>
            <a:spLocks noGrp="1"/>
          </p:cNvSpPr>
          <p:nvPr>
            <p:ph idx="1"/>
          </p:nvPr>
        </p:nvSpPr>
        <p:spPr/>
        <p:txBody>
          <a:bodyPr>
            <a:normAutofit/>
          </a:bodyPr>
          <a:lstStyle/>
          <a:p>
            <a:pPr marL="0" indent="0">
              <a:buNone/>
            </a:pPr>
            <a:r>
              <a:rPr lang="en-US" dirty="0"/>
              <a:t>A </a:t>
            </a:r>
            <a:r>
              <a:rPr lang="en-US" i="1" dirty="0"/>
              <a:t>trusts</a:t>
            </a:r>
            <a:r>
              <a:rPr lang="en-US" dirty="0"/>
              <a:t> B if A believes, with a level of subjective probability, that B will perform a particular action, both before the action can be monitored (or independently of the capacity of being able to monitor it) and in a context in which it affects Anna’s own action.</a:t>
            </a:r>
          </a:p>
          <a:p>
            <a:r>
              <a:rPr lang="en-US" dirty="0"/>
              <a:t>Includes subjective nature of trust</a:t>
            </a:r>
          </a:p>
          <a:p>
            <a:r>
              <a:rPr lang="en-US" dirty="0"/>
              <a:t>Captures idea that trust comes from a belief in what we do not monitor</a:t>
            </a:r>
          </a:p>
          <a:p>
            <a:r>
              <a:rPr lang="en-US" dirty="0"/>
              <a:t>Leads to transitivity of trust</a:t>
            </a:r>
          </a:p>
          <a:p>
            <a:endParaRPr lang="en-US" dirty="0"/>
          </a:p>
        </p:txBody>
      </p:sp>
      <p:sp>
        <p:nvSpPr>
          <p:cNvPr id="4" name="Date Placeholder 3">
            <a:extLst>
              <a:ext uri="{FF2B5EF4-FFF2-40B4-BE49-F238E27FC236}">
                <a16:creationId xmlns:a16="http://schemas.microsoft.com/office/drawing/2014/main" id="{946CE54C-BF7B-F848-A2DF-D6545224B399}"/>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D1583369-2D6C-7448-ACB3-CBEC8466E512}"/>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6" name="Slide Number Placeholder 5">
            <a:extLst>
              <a:ext uri="{FF2B5EF4-FFF2-40B4-BE49-F238E27FC236}">
                <a16:creationId xmlns:a16="http://schemas.microsoft.com/office/drawing/2014/main" id="{48F20A64-3188-1F43-8FE7-6AA93DE28881}"/>
              </a:ext>
            </a:extLst>
          </p:cNvPr>
          <p:cNvSpPr>
            <a:spLocks noGrp="1"/>
          </p:cNvSpPr>
          <p:nvPr>
            <p:ph type="sldNum" sz="quarter" idx="12"/>
          </p:nvPr>
        </p:nvSpPr>
        <p:spPr/>
        <p:txBody>
          <a:bodyPr/>
          <a:lstStyle/>
          <a:p>
            <a:r>
              <a:rPr lang="en-US"/>
              <a:t>Slide 6-</a:t>
            </a:r>
            <a:fld id="{52DFCED4-3DB5-5A4D-92BF-293F61671FD6}" type="slidenum">
              <a:rPr lang="en-US" smtClean="0"/>
              <a:pPr/>
              <a:t>44</a:t>
            </a:fld>
            <a:endParaRPr lang="en-US" dirty="0"/>
          </a:p>
        </p:txBody>
      </p:sp>
    </p:spTree>
    <p:extLst>
      <p:ext uri="{BB962C8B-B14F-4D97-AF65-F5344CB8AC3E}">
        <p14:creationId xmlns:p14="http://schemas.microsoft.com/office/powerpoint/2010/main" val="6746360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0352E-CCE0-CF49-906F-D23BF987A2F9}"/>
              </a:ext>
            </a:extLst>
          </p:cNvPr>
          <p:cNvSpPr>
            <a:spLocks noGrp="1"/>
          </p:cNvSpPr>
          <p:nvPr>
            <p:ph type="title"/>
          </p:nvPr>
        </p:nvSpPr>
        <p:spPr/>
        <p:txBody>
          <a:bodyPr/>
          <a:lstStyle/>
          <a:p>
            <a:r>
              <a:rPr lang="en-US" dirty="0"/>
              <a:t>Transitivity of Trust</a:t>
            </a:r>
          </a:p>
        </p:txBody>
      </p:sp>
      <p:sp>
        <p:nvSpPr>
          <p:cNvPr id="3" name="Content Placeholder 2">
            <a:extLst>
              <a:ext uri="{FF2B5EF4-FFF2-40B4-BE49-F238E27FC236}">
                <a16:creationId xmlns:a16="http://schemas.microsoft.com/office/drawing/2014/main" id="{937B00FE-A0A9-D242-9BDB-D0FAADB55579}"/>
              </a:ext>
            </a:extLst>
          </p:cNvPr>
          <p:cNvSpPr>
            <a:spLocks noGrp="1"/>
          </p:cNvSpPr>
          <p:nvPr>
            <p:ph idx="1"/>
          </p:nvPr>
        </p:nvSpPr>
        <p:spPr/>
        <p:txBody>
          <a:bodyPr/>
          <a:lstStyle/>
          <a:p>
            <a:pPr marL="0" indent="0">
              <a:buNone/>
            </a:pPr>
            <a:r>
              <a:rPr lang="en-US" i="1" dirty="0"/>
              <a:t>Transitivity of trust</a:t>
            </a:r>
            <a:r>
              <a:rPr lang="en-US" dirty="0"/>
              <a:t>: if A trusts B and B trusts C, then A trusts C</a:t>
            </a:r>
          </a:p>
          <a:p>
            <a:r>
              <a:rPr lang="en-US" dirty="0"/>
              <a:t>Not always; depends on A’s assessment of B’s judgment</a:t>
            </a:r>
          </a:p>
          <a:p>
            <a:r>
              <a:rPr lang="en-US" i="1" dirty="0"/>
              <a:t>Conditional transitivity of trust</a:t>
            </a:r>
            <a:r>
              <a:rPr lang="en-US" dirty="0"/>
              <a:t>: A trusts C when</a:t>
            </a:r>
          </a:p>
          <a:p>
            <a:pPr lvl="1"/>
            <a:r>
              <a:rPr lang="en-US" dirty="0"/>
              <a:t>B recommends C to A;</a:t>
            </a:r>
          </a:p>
          <a:p>
            <a:pPr lvl="1"/>
            <a:r>
              <a:rPr lang="en-US" dirty="0"/>
              <a:t>A trusts B’s recommendations;</a:t>
            </a:r>
          </a:p>
          <a:p>
            <a:pPr lvl="1"/>
            <a:r>
              <a:rPr lang="en-US" dirty="0"/>
              <a:t>A can make judgments about B’s recommendations; and</a:t>
            </a:r>
          </a:p>
          <a:p>
            <a:pPr lvl="1"/>
            <a:r>
              <a:rPr lang="en-US" dirty="0"/>
              <a:t>Based on B’s recommendation, A may trust C less than B does</a:t>
            </a:r>
          </a:p>
          <a:p>
            <a:r>
              <a:rPr lang="en-US" i="1" dirty="0"/>
              <a:t>Direct trust</a:t>
            </a:r>
            <a:r>
              <a:rPr lang="en-US" dirty="0"/>
              <a:t>: A trusts C because of A’s observations and interactions</a:t>
            </a:r>
          </a:p>
          <a:p>
            <a:r>
              <a:rPr lang="en-US" i="1" dirty="0"/>
              <a:t>Indirect trust</a:t>
            </a:r>
            <a:r>
              <a:rPr lang="en-US" dirty="0"/>
              <a:t>: A trusts C because A accepts B’s recommendation</a:t>
            </a:r>
            <a:endParaRPr lang="en-US" i="1" dirty="0"/>
          </a:p>
        </p:txBody>
      </p:sp>
      <p:sp>
        <p:nvSpPr>
          <p:cNvPr id="4" name="Date Placeholder 3">
            <a:extLst>
              <a:ext uri="{FF2B5EF4-FFF2-40B4-BE49-F238E27FC236}">
                <a16:creationId xmlns:a16="http://schemas.microsoft.com/office/drawing/2014/main" id="{204FCBF5-7350-134D-A5EB-77CD26D3804F}"/>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19F09EAF-6D97-874B-AE5E-0A276FAA6BB3}"/>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6" name="Slide Number Placeholder 5">
            <a:extLst>
              <a:ext uri="{FF2B5EF4-FFF2-40B4-BE49-F238E27FC236}">
                <a16:creationId xmlns:a16="http://schemas.microsoft.com/office/drawing/2014/main" id="{A8808C1C-D685-1948-B7B1-D6805C17FBF0}"/>
              </a:ext>
            </a:extLst>
          </p:cNvPr>
          <p:cNvSpPr>
            <a:spLocks noGrp="1"/>
          </p:cNvSpPr>
          <p:nvPr>
            <p:ph type="sldNum" sz="quarter" idx="12"/>
          </p:nvPr>
        </p:nvSpPr>
        <p:spPr/>
        <p:txBody>
          <a:bodyPr/>
          <a:lstStyle/>
          <a:p>
            <a:r>
              <a:rPr lang="en-US"/>
              <a:t>Slide 6-</a:t>
            </a:r>
            <a:fld id="{52DFCED4-3DB5-5A4D-92BF-293F61671FD6}" type="slidenum">
              <a:rPr lang="en-US" smtClean="0"/>
              <a:pPr/>
              <a:t>45</a:t>
            </a:fld>
            <a:endParaRPr lang="en-US" dirty="0"/>
          </a:p>
        </p:txBody>
      </p:sp>
    </p:spTree>
    <p:extLst>
      <p:ext uri="{BB962C8B-B14F-4D97-AF65-F5344CB8AC3E}">
        <p14:creationId xmlns:p14="http://schemas.microsoft.com/office/powerpoint/2010/main" val="30101256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D67D2-B1AB-F541-A96C-1F74F5AB2A58}"/>
              </a:ext>
            </a:extLst>
          </p:cNvPr>
          <p:cNvSpPr>
            <a:spLocks noGrp="1"/>
          </p:cNvSpPr>
          <p:nvPr>
            <p:ph type="title"/>
          </p:nvPr>
        </p:nvSpPr>
        <p:spPr/>
        <p:txBody>
          <a:bodyPr/>
          <a:lstStyle/>
          <a:p>
            <a:r>
              <a:rPr lang="en-US" dirty="0"/>
              <a:t>Types of Beliefs Underlying Trust</a:t>
            </a:r>
          </a:p>
        </p:txBody>
      </p:sp>
      <p:sp>
        <p:nvSpPr>
          <p:cNvPr id="3" name="Content Placeholder 2">
            <a:extLst>
              <a:ext uri="{FF2B5EF4-FFF2-40B4-BE49-F238E27FC236}">
                <a16:creationId xmlns:a16="http://schemas.microsoft.com/office/drawing/2014/main" id="{B2B776B0-F832-B943-BB52-1831581A9BBA}"/>
              </a:ext>
            </a:extLst>
          </p:cNvPr>
          <p:cNvSpPr>
            <a:spLocks noGrp="1"/>
          </p:cNvSpPr>
          <p:nvPr>
            <p:ph idx="1"/>
          </p:nvPr>
        </p:nvSpPr>
        <p:spPr/>
        <p:txBody>
          <a:bodyPr>
            <a:normAutofit/>
          </a:bodyPr>
          <a:lstStyle/>
          <a:p>
            <a:r>
              <a:rPr lang="en-US" i="1" dirty="0"/>
              <a:t>Competence</a:t>
            </a:r>
            <a:r>
              <a:rPr lang="en-US" dirty="0"/>
              <a:t>: A believes B competent to aid A in reaching goal</a:t>
            </a:r>
          </a:p>
          <a:p>
            <a:r>
              <a:rPr lang="en-US" i="1" dirty="0"/>
              <a:t>Disposition</a:t>
            </a:r>
            <a:r>
              <a:rPr lang="en-US" dirty="0"/>
              <a:t>: A believes B will actually do what A needs to reach goal</a:t>
            </a:r>
          </a:p>
          <a:p>
            <a:r>
              <a:rPr lang="en-US" i="1" dirty="0"/>
              <a:t>Dependence</a:t>
            </a:r>
            <a:r>
              <a:rPr lang="en-US" dirty="0"/>
              <a:t>: A believes she needs what B will do, depends on what B will do, or it’s better to rely on B than not</a:t>
            </a:r>
          </a:p>
          <a:p>
            <a:r>
              <a:rPr lang="en-US" i="1" dirty="0"/>
              <a:t>Fulfillment</a:t>
            </a:r>
            <a:r>
              <a:rPr lang="en-US" dirty="0"/>
              <a:t>: A believes goal will be reached</a:t>
            </a:r>
          </a:p>
          <a:p>
            <a:r>
              <a:rPr lang="en-US" i="1" dirty="0"/>
              <a:t>Willingness</a:t>
            </a:r>
            <a:r>
              <a:rPr lang="en-US" dirty="0"/>
              <a:t>: A believes B has decided to do what A wants</a:t>
            </a:r>
          </a:p>
          <a:p>
            <a:r>
              <a:rPr lang="en-US" i="1" dirty="0"/>
              <a:t>Persistence</a:t>
            </a:r>
            <a:r>
              <a:rPr lang="en-US" dirty="0"/>
              <a:t>: A believes B will not change B’s mind before doing what A wants</a:t>
            </a:r>
          </a:p>
          <a:p>
            <a:r>
              <a:rPr lang="en-US" i="1" dirty="0"/>
              <a:t>Self-confidence</a:t>
            </a:r>
            <a:r>
              <a:rPr lang="en-US" dirty="0"/>
              <a:t>: A believes that B knows B can take the action A wants</a:t>
            </a:r>
          </a:p>
        </p:txBody>
      </p:sp>
      <p:sp>
        <p:nvSpPr>
          <p:cNvPr id="4" name="Date Placeholder 3">
            <a:extLst>
              <a:ext uri="{FF2B5EF4-FFF2-40B4-BE49-F238E27FC236}">
                <a16:creationId xmlns:a16="http://schemas.microsoft.com/office/drawing/2014/main" id="{22AEC44C-0BDE-B044-AFF2-265ADBE0E345}"/>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61FDCD6F-535B-594B-AC93-17659DD002CF}"/>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6" name="Slide Number Placeholder 5">
            <a:extLst>
              <a:ext uri="{FF2B5EF4-FFF2-40B4-BE49-F238E27FC236}">
                <a16:creationId xmlns:a16="http://schemas.microsoft.com/office/drawing/2014/main" id="{48E0D036-3B23-2E40-9518-42226621AF64}"/>
              </a:ext>
            </a:extLst>
          </p:cNvPr>
          <p:cNvSpPr>
            <a:spLocks noGrp="1"/>
          </p:cNvSpPr>
          <p:nvPr>
            <p:ph type="sldNum" sz="quarter" idx="12"/>
          </p:nvPr>
        </p:nvSpPr>
        <p:spPr/>
        <p:txBody>
          <a:bodyPr/>
          <a:lstStyle/>
          <a:p>
            <a:r>
              <a:rPr lang="en-US"/>
              <a:t>Slide 6-</a:t>
            </a:r>
            <a:fld id="{52DFCED4-3DB5-5A4D-92BF-293F61671FD6}" type="slidenum">
              <a:rPr lang="en-US" smtClean="0"/>
              <a:pPr/>
              <a:t>46</a:t>
            </a:fld>
            <a:endParaRPr lang="en-US" dirty="0"/>
          </a:p>
        </p:txBody>
      </p:sp>
    </p:spTree>
    <p:extLst>
      <p:ext uri="{BB962C8B-B14F-4D97-AF65-F5344CB8AC3E}">
        <p14:creationId xmlns:p14="http://schemas.microsoft.com/office/powerpoint/2010/main" val="5446110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2C4C2-0BDF-D441-AEDF-055AA5EB06EE}"/>
              </a:ext>
            </a:extLst>
          </p:cNvPr>
          <p:cNvSpPr>
            <a:spLocks noGrp="1"/>
          </p:cNvSpPr>
          <p:nvPr>
            <p:ph type="title"/>
          </p:nvPr>
        </p:nvSpPr>
        <p:spPr/>
        <p:txBody>
          <a:bodyPr/>
          <a:lstStyle/>
          <a:p>
            <a:r>
              <a:rPr lang="en-US" dirty="0"/>
              <a:t>Evaluating Arguments about Trust (</a:t>
            </a:r>
            <a:r>
              <a:rPr lang="en-US" i="1" dirty="0" err="1"/>
              <a:t>con’t</a:t>
            </a:r>
            <a:r>
              <a:rPr lang="en-US" dirty="0"/>
              <a:t>)</a:t>
            </a:r>
          </a:p>
        </p:txBody>
      </p:sp>
      <p:sp>
        <p:nvSpPr>
          <p:cNvPr id="3" name="Content Placeholder 2">
            <a:extLst>
              <a:ext uri="{FF2B5EF4-FFF2-40B4-BE49-F238E27FC236}">
                <a16:creationId xmlns:a16="http://schemas.microsoft.com/office/drawing/2014/main" id="{2028395D-A990-6042-990A-BD6297C3CD98}"/>
              </a:ext>
            </a:extLst>
          </p:cNvPr>
          <p:cNvSpPr>
            <a:spLocks noGrp="1"/>
          </p:cNvSpPr>
          <p:nvPr>
            <p:ph idx="1"/>
          </p:nvPr>
        </p:nvSpPr>
        <p:spPr/>
        <p:txBody>
          <a:bodyPr/>
          <a:lstStyle/>
          <a:p>
            <a:r>
              <a:rPr lang="en-US" i="1" dirty="0"/>
              <a:t>Majority behavior</a:t>
            </a:r>
            <a:r>
              <a:rPr lang="en-US" dirty="0"/>
              <a:t>: A’s belief that most people from B’s community are trustworthy</a:t>
            </a:r>
          </a:p>
          <a:p>
            <a:r>
              <a:rPr lang="en-US" i="1" dirty="0"/>
              <a:t>Prudence</a:t>
            </a:r>
            <a:r>
              <a:rPr lang="en-US" dirty="0"/>
              <a:t>: Not trusting B poses unacceptable risk to A</a:t>
            </a:r>
          </a:p>
          <a:p>
            <a:r>
              <a:rPr lang="en-US" i="1" dirty="0"/>
              <a:t>Pragmatism</a:t>
            </a:r>
            <a:r>
              <a:rPr lang="en-US" dirty="0"/>
              <a:t>: A’s current interests best served by trusting B</a:t>
            </a:r>
          </a:p>
          <a:p>
            <a:endParaRPr lang="en-US" dirty="0"/>
          </a:p>
        </p:txBody>
      </p:sp>
      <p:sp>
        <p:nvSpPr>
          <p:cNvPr id="4" name="Date Placeholder 3">
            <a:extLst>
              <a:ext uri="{FF2B5EF4-FFF2-40B4-BE49-F238E27FC236}">
                <a16:creationId xmlns:a16="http://schemas.microsoft.com/office/drawing/2014/main" id="{E14BA7E2-4084-A946-B366-3C0331A1B7AB}"/>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6721615C-E038-0340-890A-28EFF1AA320B}"/>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6" name="Slide Number Placeholder 5">
            <a:extLst>
              <a:ext uri="{FF2B5EF4-FFF2-40B4-BE49-F238E27FC236}">
                <a16:creationId xmlns:a16="http://schemas.microsoft.com/office/drawing/2014/main" id="{59339A69-C88C-AC4D-9641-AD037D354784}"/>
              </a:ext>
            </a:extLst>
          </p:cNvPr>
          <p:cNvSpPr>
            <a:spLocks noGrp="1"/>
          </p:cNvSpPr>
          <p:nvPr>
            <p:ph type="sldNum" sz="quarter" idx="12"/>
          </p:nvPr>
        </p:nvSpPr>
        <p:spPr/>
        <p:txBody>
          <a:bodyPr/>
          <a:lstStyle/>
          <a:p>
            <a:r>
              <a:rPr lang="en-US"/>
              <a:t>Slide 6-</a:t>
            </a:r>
            <a:fld id="{52DFCED4-3DB5-5A4D-92BF-293F61671FD6}" type="slidenum">
              <a:rPr lang="en-US" smtClean="0"/>
              <a:pPr/>
              <a:t>47</a:t>
            </a:fld>
            <a:endParaRPr lang="en-US" dirty="0"/>
          </a:p>
        </p:txBody>
      </p:sp>
    </p:spTree>
    <p:extLst>
      <p:ext uri="{BB962C8B-B14F-4D97-AF65-F5344CB8AC3E}">
        <p14:creationId xmlns:p14="http://schemas.microsoft.com/office/powerpoint/2010/main" val="42856190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344F7-84A6-564F-A590-0FED20E4DC82}"/>
              </a:ext>
            </a:extLst>
          </p:cNvPr>
          <p:cNvSpPr>
            <a:spLocks noGrp="1"/>
          </p:cNvSpPr>
          <p:nvPr>
            <p:ph type="title"/>
          </p:nvPr>
        </p:nvSpPr>
        <p:spPr/>
        <p:txBody>
          <a:bodyPr/>
          <a:lstStyle/>
          <a:p>
            <a:r>
              <a:rPr lang="en-US" dirty="0"/>
              <a:t>Trust Management</a:t>
            </a:r>
          </a:p>
        </p:txBody>
      </p:sp>
      <p:sp>
        <p:nvSpPr>
          <p:cNvPr id="3" name="Content Placeholder 2">
            <a:extLst>
              <a:ext uri="{FF2B5EF4-FFF2-40B4-BE49-F238E27FC236}">
                <a16:creationId xmlns:a16="http://schemas.microsoft.com/office/drawing/2014/main" id="{6C91EEBF-C1F5-B54E-83AD-FAACE7B1FDE1}"/>
              </a:ext>
            </a:extLst>
          </p:cNvPr>
          <p:cNvSpPr>
            <a:spLocks noGrp="1"/>
          </p:cNvSpPr>
          <p:nvPr>
            <p:ph idx="1"/>
          </p:nvPr>
        </p:nvSpPr>
        <p:spPr/>
        <p:txBody>
          <a:bodyPr/>
          <a:lstStyle/>
          <a:p>
            <a:r>
              <a:rPr lang="en-US" dirty="0"/>
              <a:t>Use a language to express relationships about trust, allowing us to reason about trust</a:t>
            </a:r>
          </a:p>
          <a:p>
            <a:pPr lvl="1"/>
            <a:r>
              <a:rPr lang="en-US" dirty="0"/>
              <a:t>Evaluation mechanisms take data, trust relationships and provide a measure of trust about the entity or whether an action should or should not be taken</a:t>
            </a:r>
          </a:p>
          <a:p>
            <a:r>
              <a:rPr lang="en-US" dirty="0"/>
              <a:t>Two basic forms</a:t>
            </a:r>
          </a:p>
          <a:p>
            <a:pPr lvl="1"/>
            <a:r>
              <a:rPr lang="en-US" dirty="0"/>
              <a:t>Policy-based trust management</a:t>
            </a:r>
          </a:p>
          <a:p>
            <a:pPr lvl="1"/>
            <a:r>
              <a:rPr lang="en-US" dirty="0"/>
              <a:t>Reputation-based trust management</a:t>
            </a:r>
          </a:p>
        </p:txBody>
      </p:sp>
      <p:sp>
        <p:nvSpPr>
          <p:cNvPr id="4" name="Date Placeholder 3">
            <a:extLst>
              <a:ext uri="{FF2B5EF4-FFF2-40B4-BE49-F238E27FC236}">
                <a16:creationId xmlns:a16="http://schemas.microsoft.com/office/drawing/2014/main" id="{6C2D6B22-33D4-7D47-91E8-78892FE3605A}"/>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E27386D9-716D-3B4F-9422-F979270E655C}"/>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6" name="Slide Number Placeholder 5">
            <a:extLst>
              <a:ext uri="{FF2B5EF4-FFF2-40B4-BE49-F238E27FC236}">
                <a16:creationId xmlns:a16="http://schemas.microsoft.com/office/drawing/2014/main" id="{0035DCF4-CAC4-A444-A5C1-BAF4DB2DC167}"/>
              </a:ext>
            </a:extLst>
          </p:cNvPr>
          <p:cNvSpPr>
            <a:spLocks noGrp="1"/>
          </p:cNvSpPr>
          <p:nvPr>
            <p:ph type="sldNum" sz="quarter" idx="12"/>
          </p:nvPr>
        </p:nvSpPr>
        <p:spPr/>
        <p:txBody>
          <a:bodyPr/>
          <a:lstStyle/>
          <a:p>
            <a:r>
              <a:rPr lang="en-US"/>
              <a:t>Slide 6-</a:t>
            </a:r>
            <a:fld id="{52DFCED4-3DB5-5A4D-92BF-293F61671FD6}" type="slidenum">
              <a:rPr lang="en-US" smtClean="0"/>
              <a:pPr/>
              <a:t>48</a:t>
            </a:fld>
            <a:endParaRPr lang="en-US" dirty="0"/>
          </a:p>
        </p:txBody>
      </p:sp>
    </p:spTree>
    <p:extLst>
      <p:ext uri="{BB962C8B-B14F-4D97-AF65-F5344CB8AC3E}">
        <p14:creationId xmlns:p14="http://schemas.microsoft.com/office/powerpoint/2010/main" val="1508643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D11EB-4BC2-E44B-AC91-84F6FC565EB0}"/>
              </a:ext>
            </a:extLst>
          </p:cNvPr>
          <p:cNvSpPr>
            <a:spLocks noGrp="1"/>
          </p:cNvSpPr>
          <p:nvPr>
            <p:ph type="title"/>
          </p:nvPr>
        </p:nvSpPr>
        <p:spPr/>
        <p:txBody>
          <a:bodyPr/>
          <a:lstStyle/>
          <a:p>
            <a:r>
              <a:rPr lang="en-US" dirty="0"/>
              <a:t>Policy-Based Trust Management</a:t>
            </a:r>
          </a:p>
        </p:txBody>
      </p:sp>
      <p:sp>
        <p:nvSpPr>
          <p:cNvPr id="3" name="Content Placeholder 2">
            <a:extLst>
              <a:ext uri="{FF2B5EF4-FFF2-40B4-BE49-F238E27FC236}">
                <a16:creationId xmlns:a16="http://schemas.microsoft.com/office/drawing/2014/main" id="{D9CF9D86-00E8-3A41-8E6F-765A43085977}"/>
              </a:ext>
            </a:extLst>
          </p:cNvPr>
          <p:cNvSpPr>
            <a:spLocks noGrp="1"/>
          </p:cNvSpPr>
          <p:nvPr>
            <p:ph idx="1"/>
          </p:nvPr>
        </p:nvSpPr>
        <p:spPr/>
        <p:txBody>
          <a:bodyPr/>
          <a:lstStyle/>
          <a:p>
            <a:r>
              <a:rPr lang="en-US" dirty="0"/>
              <a:t>Credentials instantiate policy rules</a:t>
            </a:r>
          </a:p>
          <a:p>
            <a:pPr lvl="1"/>
            <a:r>
              <a:rPr lang="en-US" dirty="0"/>
              <a:t>Credentials are data, so they too may be input to the rules</a:t>
            </a:r>
          </a:p>
          <a:p>
            <a:pPr lvl="1"/>
            <a:r>
              <a:rPr lang="en-US" dirty="0"/>
              <a:t>Trusted third parties often vouch for credentials</a:t>
            </a:r>
          </a:p>
          <a:p>
            <a:r>
              <a:rPr lang="en-US" dirty="0"/>
              <a:t>Policy rules expressed in a policy language</a:t>
            </a:r>
          </a:p>
          <a:p>
            <a:pPr lvl="1"/>
            <a:r>
              <a:rPr lang="en-US" dirty="0"/>
              <a:t>Different languages for different goals</a:t>
            </a:r>
          </a:p>
          <a:p>
            <a:pPr lvl="1"/>
            <a:r>
              <a:rPr lang="en-US" dirty="0"/>
              <a:t>Expressiveness of language determines the policies it can express</a:t>
            </a:r>
          </a:p>
        </p:txBody>
      </p:sp>
      <p:sp>
        <p:nvSpPr>
          <p:cNvPr id="4" name="Date Placeholder 3">
            <a:extLst>
              <a:ext uri="{FF2B5EF4-FFF2-40B4-BE49-F238E27FC236}">
                <a16:creationId xmlns:a16="http://schemas.microsoft.com/office/drawing/2014/main" id="{05DAFF09-9D3A-7B4E-83BC-F49D0A7BECE2}"/>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229FC9B8-DA42-114E-A757-5CADC2A6CDD9}"/>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6" name="Slide Number Placeholder 5">
            <a:extLst>
              <a:ext uri="{FF2B5EF4-FFF2-40B4-BE49-F238E27FC236}">
                <a16:creationId xmlns:a16="http://schemas.microsoft.com/office/drawing/2014/main" id="{D1D15F76-1263-5042-B671-B115F6E65472}"/>
              </a:ext>
            </a:extLst>
          </p:cNvPr>
          <p:cNvSpPr>
            <a:spLocks noGrp="1"/>
          </p:cNvSpPr>
          <p:nvPr>
            <p:ph type="sldNum" sz="quarter" idx="12"/>
          </p:nvPr>
        </p:nvSpPr>
        <p:spPr/>
        <p:txBody>
          <a:bodyPr/>
          <a:lstStyle/>
          <a:p>
            <a:r>
              <a:rPr lang="en-US"/>
              <a:t>Slide 6-</a:t>
            </a:r>
            <a:fld id="{52DFCED4-3DB5-5A4D-92BF-293F61671FD6}" type="slidenum">
              <a:rPr lang="en-US" smtClean="0"/>
              <a:pPr/>
              <a:t>49</a:t>
            </a:fld>
            <a:endParaRPr lang="en-US" dirty="0"/>
          </a:p>
        </p:txBody>
      </p:sp>
    </p:spTree>
    <p:extLst>
      <p:ext uri="{BB962C8B-B14F-4D97-AF65-F5344CB8AC3E}">
        <p14:creationId xmlns:p14="http://schemas.microsoft.com/office/powerpoint/2010/main" val="3696368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a:extLst>
              <a:ext uri="{FF2B5EF4-FFF2-40B4-BE49-F238E27FC236}">
                <a16:creationId xmlns:a16="http://schemas.microsoft.com/office/drawing/2014/main" id="{44EFEC11-4D85-334F-963C-0BE45025E311}"/>
              </a:ext>
            </a:extLst>
          </p:cNvPr>
          <p:cNvSpPr>
            <a:spLocks noGrp="1" noChangeArrowheads="1"/>
          </p:cNvSpPr>
          <p:nvPr>
            <p:ph type="title"/>
          </p:nvPr>
        </p:nvSpPr>
        <p:spPr/>
        <p:txBody>
          <a:bodyPr/>
          <a:lstStyle/>
          <a:p>
            <a:r>
              <a:rPr lang="en-US" altLang="en-US"/>
              <a:t>Biba Integrity Model</a:t>
            </a:r>
          </a:p>
        </p:txBody>
      </p:sp>
      <p:sp>
        <p:nvSpPr>
          <p:cNvPr id="156675" name="Rectangle 3">
            <a:extLst>
              <a:ext uri="{FF2B5EF4-FFF2-40B4-BE49-F238E27FC236}">
                <a16:creationId xmlns:a16="http://schemas.microsoft.com/office/drawing/2014/main" id="{FEB0D8A4-4336-C54F-B023-8F8F0B43C7A7}"/>
              </a:ext>
            </a:extLst>
          </p:cNvPr>
          <p:cNvSpPr>
            <a:spLocks noGrp="1" noChangeArrowheads="1"/>
          </p:cNvSpPr>
          <p:nvPr>
            <p:ph type="body" idx="1"/>
          </p:nvPr>
        </p:nvSpPr>
        <p:spPr/>
        <p:txBody>
          <a:bodyPr/>
          <a:lstStyle/>
          <a:p>
            <a:pPr>
              <a:buFontTx/>
              <a:buNone/>
            </a:pPr>
            <a:r>
              <a:rPr lang="en-US" altLang="en-US"/>
              <a:t>Basis for all 3 models:</a:t>
            </a:r>
          </a:p>
          <a:p>
            <a:r>
              <a:rPr lang="en-US" altLang="en-US"/>
              <a:t>Set of subjects </a:t>
            </a:r>
            <a:r>
              <a:rPr lang="en-US" altLang="en-US" i="1"/>
              <a:t>S</a:t>
            </a:r>
            <a:r>
              <a:rPr lang="en-US" altLang="en-US"/>
              <a:t>, objects </a:t>
            </a:r>
            <a:r>
              <a:rPr lang="en-US" altLang="en-US" i="1"/>
              <a:t>O</a:t>
            </a:r>
            <a:r>
              <a:rPr lang="en-US" altLang="en-US"/>
              <a:t>, integrity levels </a:t>
            </a:r>
            <a:r>
              <a:rPr lang="en-US" altLang="en-US" i="1"/>
              <a:t>I</a:t>
            </a:r>
            <a:r>
              <a:rPr lang="en-US" altLang="en-US"/>
              <a:t>, relation ≤ </a:t>
            </a:r>
            <a:r>
              <a:rPr lang="en-US" altLang="en-US">
                <a:sym typeface="Symbol" pitchFamily="2" charset="2"/>
              </a:rPr>
              <a:t></a:t>
            </a:r>
            <a:r>
              <a:rPr lang="en-US" altLang="en-US"/>
              <a:t> </a:t>
            </a:r>
            <a:r>
              <a:rPr lang="en-US" altLang="en-US" i="1"/>
              <a:t>I</a:t>
            </a:r>
            <a:r>
              <a:rPr lang="en-US" altLang="en-US"/>
              <a:t> </a:t>
            </a:r>
            <a:r>
              <a:rPr lang="en-US" altLang="en-US">
                <a:sym typeface="Symbol" pitchFamily="2" charset="2"/>
              </a:rPr>
              <a:t></a:t>
            </a:r>
            <a:r>
              <a:rPr lang="en-US" altLang="en-US"/>
              <a:t> </a:t>
            </a:r>
            <a:r>
              <a:rPr lang="en-US" altLang="en-US" i="1"/>
              <a:t>I</a:t>
            </a:r>
            <a:r>
              <a:rPr lang="en-US" altLang="en-US"/>
              <a:t> holding when second dominates first</a:t>
            </a:r>
          </a:p>
          <a:p>
            <a:r>
              <a:rPr lang="en-US" altLang="en-US" i="1"/>
              <a:t>min</a:t>
            </a:r>
            <a:r>
              <a:rPr lang="en-US" altLang="en-US"/>
              <a:t>: </a:t>
            </a:r>
            <a:r>
              <a:rPr lang="en-US" altLang="en-US" i="1"/>
              <a:t>I</a:t>
            </a:r>
            <a:r>
              <a:rPr lang="en-US" altLang="en-US"/>
              <a:t> </a:t>
            </a:r>
            <a:r>
              <a:rPr lang="en-US" altLang="en-US">
                <a:sym typeface="Symbol" pitchFamily="2" charset="2"/>
              </a:rPr>
              <a:t></a:t>
            </a:r>
            <a:r>
              <a:rPr lang="en-US" altLang="en-US"/>
              <a:t> </a:t>
            </a:r>
            <a:r>
              <a:rPr lang="en-US" altLang="en-US" i="1"/>
              <a:t>I</a:t>
            </a:r>
            <a:r>
              <a:rPr lang="en-US" altLang="en-US"/>
              <a:t> </a:t>
            </a:r>
            <a:r>
              <a:rPr lang="en-US" altLang="en-US">
                <a:sym typeface="Symbol" pitchFamily="2" charset="2"/>
              </a:rPr>
              <a:t></a:t>
            </a:r>
            <a:r>
              <a:rPr lang="en-US" altLang="en-US"/>
              <a:t> </a:t>
            </a:r>
            <a:r>
              <a:rPr lang="en-US" altLang="en-US" i="1"/>
              <a:t>I</a:t>
            </a:r>
            <a:r>
              <a:rPr lang="en-US" altLang="en-US"/>
              <a:t> returns lesser of integrity levels</a:t>
            </a:r>
          </a:p>
          <a:p>
            <a:r>
              <a:rPr lang="en-US" altLang="en-US" i="1"/>
              <a:t>i</a:t>
            </a:r>
            <a:r>
              <a:rPr lang="en-US" altLang="en-US"/>
              <a:t>: </a:t>
            </a:r>
            <a:r>
              <a:rPr lang="en-US" altLang="en-US" i="1"/>
              <a:t>S</a:t>
            </a:r>
            <a:r>
              <a:rPr lang="en-US" altLang="en-US"/>
              <a:t> </a:t>
            </a:r>
            <a:r>
              <a:rPr lang="en-US" altLang="en-US">
                <a:sym typeface="Symbol" pitchFamily="2" charset="2"/>
              </a:rPr>
              <a:t></a:t>
            </a:r>
            <a:r>
              <a:rPr lang="en-US" altLang="en-US"/>
              <a:t> </a:t>
            </a:r>
            <a:r>
              <a:rPr lang="en-US" altLang="en-US" i="1"/>
              <a:t>O</a:t>
            </a:r>
            <a:r>
              <a:rPr lang="en-US" altLang="en-US"/>
              <a:t> </a:t>
            </a:r>
            <a:r>
              <a:rPr lang="en-US" altLang="en-US">
                <a:sym typeface="Symbol" pitchFamily="2" charset="2"/>
              </a:rPr>
              <a:t></a:t>
            </a:r>
            <a:r>
              <a:rPr lang="en-US" altLang="en-US"/>
              <a:t> </a:t>
            </a:r>
            <a:r>
              <a:rPr lang="en-US" altLang="en-US" i="1"/>
              <a:t>I</a:t>
            </a:r>
            <a:r>
              <a:rPr lang="en-US" altLang="en-US"/>
              <a:t> gives integrity level of entity</a:t>
            </a:r>
          </a:p>
          <a:p>
            <a:r>
              <a:rPr lang="en-US" altLang="en-US" u="sng"/>
              <a:t>r</a:t>
            </a:r>
            <a:r>
              <a:rPr lang="en-US" altLang="en-US"/>
              <a:t>: </a:t>
            </a:r>
            <a:r>
              <a:rPr lang="en-US" altLang="en-US" i="1"/>
              <a:t>S</a:t>
            </a:r>
            <a:r>
              <a:rPr lang="en-US" altLang="en-US"/>
              <a:t> </a:t>
            </a:r>
            <a:r>
              <a:rPr lang="en-US" altLang="en-US">
                <a:sym typeface="Symbol" pitchFamily="2" charset="2"/>
              </a:rPr>
              <a:t></a:t>
            </a:r>
            <a:r>
              <a:rPr lang="en-US" altLang="en-US"/>
              <a:t> </a:t>
            </a:r>
            <a:r>
              <a:rPr lang="en-US" altLang="en-US" i="1"/>
              <a:t>O</a:t>
            </a:r>
            <a:r>
              <a:rPr lang="en-US" altLang="en-US"/>
              <a:t> means </a:t>
            </a:r>
            <a:r>
              <a:rPr lang="en-US" altLang="en-US" i="1"/>
              <a:t>s</a:t>
            </a:r>
            <a:r>
              <a:rPr lang="en-US" altLang="en-US"/>
              <a:t> </a:t>
            </a:r>
            <a:r>
              <a:rPr lang="en-US" altLang="en-US">
                <a:sym typeface="Symbol" pitchFamily="2" charset="2"/>
              </a:rPr>
              <a:t></a:t>
            </a:r>
            <a:r>
              <a:rPr lang="en-US" altLang="en-US"/>
              <a:t> </a:t>
            </a:r>
            <a:r>
              <a:rPr lang="en-US" altLang="en-US" i="1"/>
              <a:t>S</a:t>
            </a:r>
            <a:r>
              <a:rPr lang="en-US" altLang="en-US"/>
              <a:t> can read </a:t>
            </a:r>
            <a:r>
              <a:rPr lang="en-US" altLang="en-US" i="1"/>
              <a:t>o</a:t>
            </a:r>
            <a:r>
              <a:rPr lang="en-US" altLang="en-US"/>
              <a:t> </a:t>
            </a:r>
            <a:r>
              <a:rPr lang="en-US" altLang="en-US">
                <a:sym typeface="Symbol" pitchFamily="2" charset="2"/>
              </a:rPr>
              <a:t></a:t>
            </a:r>
            <a:r>
              <a:rPr lang="en-US" altLang="en-US"/>
              <a:t> </a:t>
            </a:r>
            <a:r>
              <a:rPr lang="en-US" altLang="en-US" i="1"/>
              <a:t>O</a:t>
            </a:r>
            <a:endParaRPr lang="en-US" altLang="en-US"/>
          </a:p>
          <a:p>
            <a:r>
              <a:rPr lang="en-US" altLang="en-US" u="sng"/>
              <a:t>w</a:t>
            </a:r>
            <a:r>
              <a:rPr lang="en-US" altLang="en-US"/>
              <a:t>, </a:t>
            </a:r>
            <a:r>
              <a:rPr lang="en-US" altLang="en-US" u="sng"/>
              <a:t>x</a:t>
            </a:r>
            <a:r>
              <a:rPr lang="en-US" altLang="en-US"/>
              <a:t> defined similarly</a:t>
            </a:r>
          </a:p>
        </p:txBody>
      </p:sp>
      <p:sp>
        <p:nvSpPr>
          <p:cNvPr id="2" name="Date Placeholder 1">
            <a:extLst>
              <a:ext uri="{FF2B5EF4-FFF2-40B4-BE49-F238E27FC236}">
                <a16:creationId xmlns:a16="http://schemas.microsoft.com/office/drawing/2014/main" id="{000FFCCC-6D4D-8444-9BE6-286B448C6A81}"/>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6891940B-13FD-1245-9DE1-38B3E1032B8B}"/>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4698FE60-5FE0-194F-B301-D2EDEE8C7DA3}"/>
              </a:ext>
            </a:extLst>
          </p:cNvPr>
          <p:cNvSpPr>
            <a:spLocks noGrp="1"/>
          </p:cNvSpPr>
          <p:nvPr>
            <p:ph type="sldNum" sz="quarter" idx="12"/>
          </p:nvPr>
        </p:nvSpPr>
        <p:spPr/>
        <p:txBody>
          <a:bodyPr/>
          <a:lstStyle/>
          <a:p>
            <a:r>
              <a:rPr lang="en-US"/>
              <a:t>Slide 6-</a:t>
            </a:r>
            <a:fld id="{52DFCED4-3DB5-5A4D-92BF-293F61671FD6}" type="slidenum">
              <a:rPr lang="en-US" smtClean="0"/>
              <a:pPr/>
              <a:t>5</a:t>
            </a:fld>
            <a:endParaRPr lang="en-US" dirty="0"/>
          </a:p>
        </p:txBody>
      </p:sp>
    </p:spTree>
    <p:extLst>
      <p:ext uri="{BB962C8B-B14F-4D97-AF65-F5344CB8AC3E}">
        <p14:creationId xmlns:p14="http://schemas.microsoft.com/office/powerpoint/2010/main" val="9176335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8A5D5-9DEE-2E4C-ACF6-70B393526441}"/>
              </a:ext>
            </a:extLst>
          </p:cNvPr>
          <p:cNvSpPr>
            <a:spLocks noGrp="1"/>
          </p:cNvSpPr>
          <p:nvPr>
            <p:ph type="title"/>
          </p:nvPr>
        </p:nvSpPr>
        <p:spPr/>
        <p:txBody>
          <a:bodyPr/>
          <a:lstStyle/>
          <a:p>
            <a:r>
              <a:rPr lang="en-US" dirty="0"/>
              <a:t>Example: Keynote</a:t>
            </a:r>
          </a:p>
        </p:txBody>
      </p:sp>
      <p:sp>
        <p:nvSpPr>
          <p:cNvPr id="3" name="Content Placeholder 2">
            <a:extLst>
              <a:ext uri="{FF2B5EF4-FFF2-40B4-BE49-F238E27FC236}">
                <a16:creationId xmlns:a16="http://schemas.microsoft.com/office/drawing/2014/main" id="{9BBC25F2-D9DE-8745-BEF0-B013089BDFAB}"/>
              </a:ext>
            </a:extLst>
          </p:cNvPr>
          <p:cNvSpPr>
            <a:spLocks noGrp="1"/>
          </p:cNvSpPr>
          <p:nvPr>
            <p:ph idx="1"/>
          </p:nvPr>
        </p:nvSpPr>
        <p:spPr/>
        <p:txBody>
          <a:bodyPr/>
          <a:lstStyle/>
          <a:p>
            <a:r>
              <a:rPr lang="en-US" dirty="0"/>
              <a:t>Basic units</a:t>
            </a:r>
          </a:p>
          <a:p>
            <a:pPr lvl="1"/>
            <a:r>
              <a:rPr lang="en-US" dirty="0"/>
              <a:t>Assertions: describe actions allowed to possessors of credentials</a:t>
            </a:r>
          </a:p>
          <a:p>
            <a:pPr lvl="2"/>
            <a:r>
              <a:rPr lang="en-US" dirty="0"/>
              <a:t>Policy: statements about policy</a:t>
            </a:r>
          </a:p>
          <a:p>
            <a:pPr lvl="2"/>
            <a:r>
              <a:rPr lang="en-US" dirty="0"/>
              <a:t>Credential: statements about credentials</a:t>
            </a:r>
          </a:p>
          <a:p>
            <a:pPr lvl="1"/>
            <a:r>
              <a:rPr lang="en-US" dirty="0"/>
              <a:t>Action environment: attributes describing action associated with credentials</a:t>
            </a:r>
          </a:p>
          <a:p>
            <a:r>
              <a:rPr lang="en-US" dirty="0"/>
              <a:t>Evaluator: takes set of policy assertions, set of credentials, action environment and determines if proposed action is consistent with policy</a:t>
            </a:r>
          </a:p>
        </p:txBody>
      </p:sp>
      <p:sp>
        <p:nvSpPr>
          <p:cNvPr id="4" name="Date Placeholder 3">
            <a:extLst>
              <a:ext uri="{FF2B5EF4-FFF2-40B4-BE49-F238E27FC236}">
                <a16:creationId xmlns:a16="http://schemas.microsoft.com/office/drawing/2014/main" id="{2324A0FE-EB54-E24C-BAC9-D9880CD192AC}"/>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B7AF9D1F-D8E9-4045-AF1D-D82708B4D3AB}"/>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6" name="Slide Number Placeholder 5">
            <a:extLst>
              <a:ext uri="{FF2B5EF4-FFF2-40B4-BE49-F238E27FC236}">
                <a16:creationId xmlns:a16="http://schemas.microsoft.com/office/drawing/2014/main" id="{1B8ABD0A-8C63-0349-8B46-FF759FF416C2}"/>
              </a:ext>
            </a:extLst>
          </p:cNvPr>
          <p:cNvSpPr>
            <a:spLocks noGrp="1"/>
          </p:cNvSpPr>
          <p:nvPr>
            <p:ph type="sldNum" sz="quarter" idx="12"/>
          </p:nvPr>
        </p:nvSpPr>
        <p:spPr/>
        <p:txBody>
          <a:bodyPr/>
          <a:lstStyle/>
          <a:p>
            <a:r>
              <a:rPr lang="en-US"/>
              <a:t>Slide 6-</a:t>
            </a:r>
            <a:fld id="{52DFCED4-3DB5-5A4D-92BF-293F61671FD6}" type="slidenum">
              <a:rPr lang="en-US" smtClean="0"/>
              <a:pPr/>
              <a:t>50</a:t>
            </a:fld>
            <a:endParaRPr lang="en-US" dirty="0"/>
          </a:p>
        </p:txBody>
      </p:sp>
    </p:spTree>
    <p:extLst>
      <p:ext uri="{BB962C8B-B14F-4D97-AF65-F5344CB8AC3E}">
        <p14:creationId xmlns:p14="http://schemas.microsoft.com/office/powerpoint/2010/main" val="7132057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B1A97-E472-934B-B894-1E54E2DE4CB1}"/>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72752354-30AC-4745-A92A-111D6646775B}"/>
              </a:ext>
            </a:extLst>
          </p:cNvPr>
          <p:cNvSpPr>
            <a:spLocks noGrp="1"/>
          </p:cNvSpPr>
          <p:nvPr>
            <p:ph idx="1"/>
          </p:nvPr>
        </p:nvSpPr>
        <p:spPr/>
        <p:txBody>
          <a:bodyPr>
            <a:normAutofit fontScale="92500" lnSpcReduction="20000"/>
          </a:bodyPr>
          <a:lstStyle/>
          <a:p>
            <a:r>
              <a:rPr lang="en-US" dirty="0"/>
              <a:t>Consider email domain: policy assertion authorizes holder of </a:t>
            </a:r>
            <a:r>
              <a:rPr lang="en-US" dirty="0" err="1"/>
              <a:t>mastercred</a:t>
            </a:r>
            <a:r>
              <a:rPr lang="en-US" dirty="0"/>
              <a:t> for all actions:</a:t>
            </a:r>
          </a:p>
          <a:p>
            <a:pPr marL="457200" lvl="1" indent="0">
              <a:buNone/>
            </a:pPr>
            <a:r>
              <a:rPr lang="en-US" dirty="0">
                <a:latin typeface="Courier" pitchFamily="2" charset="0"/>
              </a:rPr>
              <a:t>Authorizer: "POLICY"</a:t>
            </a:r>
          </a:p>
          <a:p>
            <a:pPr marL="457200" lvl="1" indent="0">
              <a:buNone/>
            </a:pPr>
            <a:r>
              <a:rPr lang="en-US" dirty="0">
                <a:latin typeface="Courier" pitchFamily="2" charset="0"/>
              </a:rPr>
              <a:t>Licensees: "</a:t>
            </a:r>
            <a:r>
              <a:rPr lang="en-US" dirty="0" err="1">
                <a:latin typeface="Courier" pitchFamily="2" charset="0"/>
              </a:rPr>
              <a:t>mastercred</a:t>
            </a:r>
            <a:r>
              <a:rPr lang="en-US" dirty="0">
                <a:latin typeface="Courier" pitchFamily="2" charset="0"/>
              </a:rPr>
              <a:t>"</a:t>
            </a:r>
            <a:endParaRPr lang="en-US" dirty="0"/>
          </a:p>
          <a:p>
            <a:r>
              <a:rPr lang="en-US" dirty="0"/>
              <a:t>Credential assertion:</a:t>
            </a:r>
          </a:p>
          <a:p>
            <a:pPr marL="457200" lvl="1" indent="0">
              <a:buNone/>
            </a:pPr>
            <a:r>
              <a:rPr lang="en-US" dirty="0" err="1">
                <a:latin typeface="Courier" pitchFamily="2" charset="0"/>
              </a:rPr>
              <a:t>KeyNote</a:t>
            </a:r>
            <a:r>
              <a:rPr lang="en-US" dirty="0">
                <a:latin typeface="Courier" pitchFamily="2" charset="0"/>
              </a:rPr>
              <a:t>-Version: 2</a:t>
            </a:r>
          </a:p>
          <a:p>
            <a:pPr marL="457200" lvl="1" indent="0">
              <a:buNone/>
            </a:pPr>
            <a:r>
              <a:rPr lang="en-US" dirty="0">
                <a:latin typeface="Courier" pitchFamily="2" charset="0"/>
              </a:rPr>
              <a:t>Local-Constants: Alice="cred1234", Bob="</a:t>
            </a:r>
            <a:r>
              <a:rPr lang="en-US" dirty="0" err="1">
                <a:latin typeface="Courier" pitchFamily="2" charset="0"/>
              </a:rPr>
              <a:t>credABCD</a:t>
            </a:r>
            <a:r>
              <a:rPr lang="en-US" dirty="0">
                <a:latin typeface="Courier" pitchFamily="2" charset="0"/>
              </a:rPr>
              <a:t>"</a:t>
            </a:r>
          </a:p>
          <a:p>
            <a:pPr marL="457200" lvl="1" indent="0">
              <a:buNone/>
            </a:pPr>
            <a:r>
              <a:rPr lang="en-US" dirty="0">
                <a:latin typeface="Courier" pitchFamily="2" charset="0"/>
              </a:rPr>
              <a:t>Authorizer: "</a:t>
            </a:r>
            <a:r>
              <a:rPr lang="en-US" dirty="0" err="1">
                <a:latin typeface="Courier" pitchFamily="2" charset="0"/>
              </a:rPr>
              <a:t>authcred</a:t>
            </a:r>
            <a:r>
              <a:rPr lang="en-US" dirty="0">
                <a:latin typeface="Courier" pitchFamily="2" charset="0"/>
              </a:rPr>
              <a:t>"</a:t>
            </a:r>
          </a:p>
          <a:p>
            <a:pPr marL="457200" lvl="1" indent="0">
              <a:buNone/>
            </a:pPr>
            <a:r>
              <a:rPr lang="en-US" dirty="0">
                <a:latin typeface="Courier" pitchFamily="2" charset="0"/>
              </a:rPr>
              <a:t>Licensees: Alice || Bob</a:t>
            </a:r>
          </a:p>
          <a:p>
            <a:pPr marL="457200" lvl="1" indent="0">
              <a:buNone/>
            </a:pPr>
            <a:r>
              <a:rPr lang="en-US" dirty="0">
                <a:latin typeface="Courier" pitchFamily="2" charset="0"/>
              </a:rPr>
              <a:t>Conditions: (</a:t>
            </a:r>
            <a:r>
              <a:rPr lang="en-US" dirty="0" err="1">
                <a:latin typeface="Courier" pitchFamily="2" charset="0"/>
              </a:rPr>
              <a:t>app_domain</a:t>
            </a:r>
            <a:r>
              <a:rPr lang="en-US" dirty="0">
                <a:latin typeface="Courier" pitchFamily="2" charset="0"/>
              </a:rPr>
              <a:t> == "RFC822-EMAIL") &amp;&amp;</a:t>
            </a:r>
          </a:p>
          <a:p>
            <a:pPr marL="457200" lvl="1" indent="0">
              <a:buNone/>
            </a:pPr>
            <a:r>
              <a:rPr lang="en-US" dirty="0">
                <a:latin typeface="Courier" pitchFamily="2" charset="0"/>
              </a:rPr>
              <a:t>			(address ˜= "ˆ.*@keynote\\.</a:t>
            </a:r>
            <a:r>
              <a:rPr lang="en-US" dirty="0" err="1">
                <a:latin typeface="Courier" pitchFamily="2" charset="0"/>
              </a:rPr>
              <a:t>ucdavis</a:t>
            </a:r>
            <a:r>
              <a:rPr lang="en-US" dirty="0">
                <a:latin typeface="Courier" pitchFamily="2" charset="0"/>
              </a:rPr>
              <a:t>\\.</a:t>
            </a:r>
            <a:r>
              <a:rPr lang="en-US" dirty="0" err="1">
                <a:latin typeface="Courier" pitchFamily="2" charset="0"/>
              </a:rPr>
              <a:t>edu</a:t>
            </a:r>
            <a:r>
              <a:rPr lang="en-US" dirty="0">
                <a:latin typeface="Courier" pitchFamily="2" charset="0"/>
              </a:rPr>
              <a:t>$")</a:t>
            </a:r>
          </a:p>
          <a:p>
            <a:pPr marL="457200" lvl="1" indent="0">
              <a:buNone/>
            </a:pPr>
            <a:r>
              <a:rPr lang="en-US" dirty="0">
                <a:latin typeface="Courier" pitchFamily="2" charset="0"/>
              </a:rPr>
              <a:t>Signature: "signed"</a:t>
            </a:r>
          </a:p>
          <a:p>
            <a:r>
              <a:rPr lang="en-US" dirty="0"/>
              <a:t>Compliance Value Set: { “_MIN_TRUST”, “_MAX_TRUST” }</a:t>
            </a:r>
          </a:p>
        </p:txBody>
      </p:sp>
      <p:sp>
        <p:nvSpPr>
          <p:cNvPr id="4" name="Date Placeholder 3">
            <a:extLst>
              <a:ext uri="{FF2B5EF4-FFF2-40B4-BE49-F238E27FC236}">
                <a16:creationId xmlns:a16="http://schemas.microsoft.com/office/drawing/2014/main" id="{3C24BA6D-34A5-8440-A3BC-71A4744C3B9F}"/>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984FC7FF-32DB-ED4A-AEFF-E24D377A5131}"/>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6" name="Slide Number Placeholder 5">
            <a:extLst>
              <a:ext uri="{FF2B5EF4-FFF2-40B4-BE49-F238E27FC236}">
                <a16:creationId xmlns:a16="http://schemas.microsoft.com/office/drawing/2014/main" id="{8CFD06F4-AF53-5341-83A4-8D84B8B82C1A}"/>
              </a:ext>
            </a:extLst>
          </p:cNvPr>
          <p:cNvSpPr>
            <a:spLocks noGrp="1"/>
          </p:cNvSpPr>
          <p:nvPr>
            <p:ph type="sldNum" sz="quarter" idx="12"/>
          </p:nvPr>
        </p:nvSpPr>
        <p:spPr/>
        <p:txBody>
          <a:bodyPr/>
          <a:lstStyle/>
          <a:p>
            <a:r>
              <a:rPr lang="en-US"/>
              <a:t>Slide 6-</a:t>
            </a:r>
            <a:fld id="{52DFCED4-3DB5-5A4D-92BF-293F61671FD6}" type="slidenum">
              <a:rPr lang="en-US" smtClean="0"/>
              <a:pPr/>
              <a:t>51</a:t>
            </a:fld>
            <a:endParaRPr lang="en-US" dirty="0"/>
          </a:p>
        </p:txBody>
      </p:sp>
    </p:spTree>
    <p:extLst>
      <p:ext uri="{BB962C8B-B14F-4D97-AF65-F5344CB8AC3E}">
        <p14:creationId xmlns:p14="http://schemas.microsoft.com/office/powerpoint/2010/main" val="32662752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C5CDE-E4C9-CF4B-9B1B-85543BA2A9CD}"/>
              </a:ext>
            </a:extLst>
          </p:cNvPr>
          <p:cNvSpPr>
            <a:spLocks noGrp="1"/>
          </p:cNvSpPr>
          <p:nvPr>
            <p:ph type="title"/>
          </p:nvPr>
        </p:nvSpPr>
        <p:spPr/>
        <p:txBody>
          <a:bodyPr/>
          <a:lstStyle/>
          <a:p>
            <a:r>
              <a:rPr lang="en-US" dirty="0"/>
              <a:t>Example: Results</a:t>
            </a:r>
          </a:p>
        </p:txBody>
      </p:sp>
      <p:sp>
        <p:nvSpPr>
          <p:cNvPr id="3" name="Content Placeholder 2">
            <a:extLst>
              <a:ext uri="{FF2B5EF4-FFF2-40B4-BE49-F238E27FC236}">
                <a16:creationId xmlns:a16="http://schemas.microsoft.com/office/drawing/2014/main" id="{8835CF28-0953-A047-8850-17271CFAEA12}"/>
              </a:ext>
            </a:extLst>
          </p:cNvPr>
          <p:cNvSpPr>
            <a:spLocks noGrp="1"/>
          </p:cNvSpPr>
          <p:nvPr>
            <p:ph idx="1"/>
          </p:nvPr>
        </p:nvSpPr>
        <p:spPr/>
        <p:txBody>
          <a:bodyPr>
            <a:normAutofit lnSpcReduction="10000"/>
          </a:bodyPr>
          <a:lstStyle/>
          <a:p>
            <a:r>
              <a:rPr lang="en-US" dirty="0"/>
              <a:t>Evaluator given action environment:</a:t>
            </a:r>
          </a:p>
          <a:p>
            <a:pPr marL="457200" lvl="1" indent="0">
              <a:buNone/>
            </a:pPr>
            <a:r>
              <a:rPr lang="en-US" dirty="0"/>
              <a:t> </a:t>
            </a:r>
            <a:r>
              <a:rPr lang="en-US" dirty="0">
                <a:latin typeface="Courier" pitchFamily="2" charset="0"/>
              </a:rPr>
              <a:t>_ACTION_AUTHORIZERS=Alice</a:t>
            </a:r>
          </a:p>
          <a:p>
            <a:pPr marL="457200" lvl="1" indent="0">
              <a:buNone/>
            </a:pPr>
            <a:r>
              <a:rPr lang="en-US" dirty="0" err="1">
                <a:latin typeface="Courier" pitchFamily="2" charset="0"/>
              </a:rPr>
              <a:t>app_domain</a:t>
            </a:r>
            <a:r>
              <a:rPr lang="en-US" dirty="0">
                <a:latin typeface="Courier" pitchFamily="2" charset="0"/>
              </a:rPr>
              <a:t> = "RFC822-EMAIL"</a:t>
            </a:r>
          </a:p>
          <a:p>
            <a:pPr marL="457200" lvl="1" indent="0">
              <a:buNone/>
            </a:pPr>
            <a:r>
              <a:rPr lang="en-US" dirty="0">
                <a:latin typeface="Courier" pitchFamily="2" charset="0"/>
              </a:rPr>
              <a:t>address = "</a:t>
            </a:r>
            <a:r>
              <a:rPr lang="en-US" dirty="0" err="1">
                <a:latin typeface="Courier" pitchFamily="2" charset="0"/>
              </a:rPr>
              <a:t>snoopy@keynote.ucdavis.edu</a:t>
            </a:r>
            <a:r>
              <a:rPr lang="en-US" dirty="0">
                <a:latin typeface="Courier" pitchFamily="2" charset="0"/>
              </a:rPr>
              <a:t>"</a:t>
            </a:r>
          </a:p>
          <a:p>
            <a:pPr>
              <a:buNone/>
            </a:pPr>
            <a:r>
              <a:rPr lang="en-US" dirty="0"/>
              <a:t>	it satisfies policy, so returns _MAX_TRUST</a:t>
            </a:r>
          </a:p>
          <a:p>
            <a:r>
              <a:rPr lang="en-US" dirty="0"/>
              <a:t>Evaluator given action environment:</a:t>
            </a:r>
          </a:p>
          <a:p>
            <a:pPr marL="457200" lvl="1" indent="0">
              <a:buNone/>
            </a:pPr>
            <a:r>
              <a:rPr lang="en-US" dirty="0"/>
              <a:t> </a:t>
            </a:r>
            <a:r>
              <a:rPr lang="en-US" dirty="0">
                <a:latin typeface="Courier" pitchFamily="2" charset="0"/>
              </a:rPr>
              <a:t>_ACTION_AUTHORIZERS=Bob</a:t>
            </a:r>
          </a:p>
          <a:p>
            <a:pPr marL="457200" lvl="1" indent="0">
              <a:buNone/>
            </a:pPr>
            <a:r>
              <a:rPr lang="en-US" dirty="0" err="1">
                <a:latin typeface="Courier" pitchFamily="2" charset="0"/>
              </a:rPr>
              <a:t>app_domain</a:t>
            </a:r>
            <a:r>
              <a:rPr lang="en-US" dirty="0">
                <a:latin typeface="Courier" pitchFamily="2" charset="0"/>
              </a:rPr>
              <a:t> = "RFC822-EMAIL"</a:t>
            </a:r>
          </a:p>
          <a:p>
            <a:pPr marL="457200" lvl="1" indent="0">
              <a:buNone/>
            </a:pPr>
            <a:r>
              <a:rPr lang="en-US" dirty="0">
                <a:latin typeface="Courier" pitchFamily="2" charset="0"/>
              </a:rPr>
              <a:t>address = ”</a:t>
            </a:r>
            <a:r>
              <a:rPr lang="en-US" dirty="0" err="1">
                <a:latin typeface="Courier" pitchFamily="2" charset="0"/>
              </a:rPr>
              <a:t>opus@admin.ucdavis.edu</a:t>
            </a:r>
            <a:r>
              <a:rPr lang="en-US" dirty="0">
                <a:latin typeface="Courier" pitchFamily="2" charset="0"/>
              </a:rPr>
              <a:t>"</a:t>
            </a:r>
          </a:p>
          <a:p>
            <a:pPr>
              <a:buNone/>
            </a:pPr>
            <a:r>
              <a:rPr lang="en-US" dirty="0"/>
              <a:t>	it does not satisfy policy, so returns _MIN_TRUST</a:t>
            </a:r>
          </a:p>
          <a:p>
            <a:pPr>
              <a:buNone/>
            </a:pPr>
            <a:endParaRPr lang="en-US" dirty="0"/>
          </a:p>
        </p:txBody>
      </p:sp>
      <p:sp>
        <p:nvSpPr>
          <p:cNvPr id="4" name="Date Placeholder 3">
            <a:extLst>
              <a:ext uri="{FF2B5EF4-FFF2-40B4-BE49-F238E27FC236}">
                <a16:creationId xmlns:a16="http://schemas.microsoft.com/office/drawing/2014/main" id="{BF7CFF8E-58DC-0A4A-A42A-04AE5D1FE0AD}"/>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C59E2063-1574-8A42-9033-265D6882052D}"/>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6" name="Slide Number Placeholder 5">
            <a:extLst>
              <a:ext uri="{FF2B5EF4-FFF2-40B4-BE49-F238E27FC236}">
                <a16:creationId xmlns:a16="http://schemas.microsoft.com/office/drawing/2014/main" id="{ADFDFF64-4FDB-C64D-8469-42FA371924B8}"/>
              </a:ext>
            </a:extLst>
          </p:cNvPr>
          <p:cNvSpPr>
            <a:spLocks noGrp="1"/>
          </p:cNvSpPr>
          <p:nvPr>
            <p:ph type="sldNum" sz="quarter" idx="12"/>
          </p:nvPr>
        </p:nvSpPr>
        <p:spPr/>
        <p:txBody>
          <a:bodyPr/>
          <a:lstStyle/>
          <a:p>
            <a:r>
              <a:rPr lang="en-US"/>
              <a:t>Slide 6-</a:t>
            </a:r>
            <a:fld id="{52DFCED4-3DB5-5A4D-92BF-293F61671FD6}" type="slidenum">
              <a:rPr lang="en-US" smtClean="0"/>
              <a:pPr/>
              <a:t>52</a:t>
            </a:fld>
            <a:endParaRPr lang="en-US" dirty="0"/>
          </a:p>
        </p:txBody>
      </p:sp>
    </p:spTree>
    <p:extLst>
      <p:ext uri="{BB962C8B-B14F-4D97-AF65-F5344CB8AC3E}">
        <p14:creationId xmlns:p14="http://schemas.microsoft.com/office/powerpoint/2010/main" val="3864008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B1A97-E472-934B-B894-1E54E2DE4CB1}"/>
              </a:ext>
            </a:extLst>
          </p:cNvPr>
          <p:cNvSpPr>
            <a:spLocks noGrp="1"/>
          </p:cNvSpPr>
          <p:nvPr>
            <p:ph type="title"/>
          </p:nvPr>
        </p:nvSpPr>
        <p:spPr/>
        <p:txBody>
          <a:bodyPr/>
          <a:lstStyle/>
          <a:p>
            <a:r>
              <a:rPr lang="en-US" dirty="0"/>
              <a:t>Example 2</a:t>
            </a:r>
          </a:p>
        </p:txBody>
      </p:sp>
      <p:sp>
        <p:nvSpPr>
          <p:cNvPr id="3" name="Content Placeholder 2">
            <a:extLst>
              <a:ext uri="{FF2B5EF4-FFF2-40B4-BE49-F238E27FC236}">
                <a16:creationId xmlns:a16="http://schemas.microsoft.com/office/drawing/2014/main" id="{72752354-30AC-4745-A92A-111D6646775B}"/>
              </a:ext>
            </a:extLst>
          </p:cNvPr>
          <p:cNvSpPr>
            <a:spLocks noGrp="1"/>
          </p:cNvSpPr>
          <p:nvPr>
            <p:ph idx="1"/>
          </p:nvPr>
        </p:nvSpPr>
        <p:spPr/>
        <p:txBody>
          <a:bodyPr>
            <a:normAutofit fontScale="77500" lnSpcReduction="20000"/>
          </a:bodyPr>
          <a:lstStyle/>
          <a:p>
            <a:r>
              <a:rPr lang="en-US" dirty="0"/>
              <a:t>Consider separation of duty: policy assertion delegates authority to pay invoices to entity with credential “</a:t>
            </a:r>
            <a:r>
              <a:rPr lang="en-US" dirty="0" err="1"/>
              <a:t>fundmgrcred</a:t>
            </a:r>
            <a:r>
              <a:rPr lang="en-US" dirty="0"/>
              <a:t>”:</a:t>
            </a:r>
          </a:p>
          <a:p>
            <a:pPr marL="457200" lvl="1" indent="0">
              <a:buNone/>
            </a:pPr>
            <a:r>
              <a:rPr lang="en-US" dirty="0">
                <a:latin typeface="Courier" pitchFamily="2" charset="0"/>
              </a:rPr>
              <a:t>Authorizer: "POLICY"</a:t>
            </a:r>
          </a:p>
          <a:p>
            <a:pPr marL="457200" lvl="1" indent="0">
              <a:buNone/>
            </a:pPr>
            <a:r>
              <a:rPr lang="en-US" dirty="0">
                <a:latin typeface="Courier" pitchFamily="2" charset="0"/>
              </a:rPr>
              <a:t>Licensee: "</a:t>
            </a:r>
            <a:r>
              <a:rPr lang="en-US" dirty="0" err="1">
                <a:latin typeface="Courier" pitchFamily="2" charset="0"/>
              </a:rPr>
              <a:t>fundmgecred</a:t>
            </a:r>
            <a:r>
              <a:rPr lang="en-US" dirty="0">
                <a:latin typeface="Courier" pitchFamily="2" charset="0"/>
              </a:rPr>
              <a:t>"</a:t>
            </a:r>
          </a:p>
          <a:p>
            <a:pPr marL="457200" lvl="1" indent="0">
              <a:buNone/>
            </a:pPr>
            <a:r>
              <a:rPr lang="en-US" dirty="0">
                <a:latin typeface="Courier" pitchFamily="2" charset="0"/>
              </a:rPr>
              <a:t>Conditions: (</a:t>
            </a:r>
            <a:r>
              <a:rPr lang="en-US" dirty="0" err="1">
                <a:latin typeface="Courier" pitchFamily="2" charset="0"/>
              </a:rPr>
              <a:t>app_domain</a:t>
            </a:r>
            <a:r>
              <a:rPr lang="en-US" dirty="0">
                <a:latin typeface="Courier" pitchFamily="2" charset="0"/>
              </a:rPr>
              <a:t> == "INVOICE" &amp;&amp; @dollars &lt; 10000)</a:t>
            </a:r>
          </a:p>
          <a:p>
            <a:r>
              <a:rPr lang="en-US" dirty="0"/>
              <a:t>Credential assertion (requires 2 signatures on any expenditure:</a:t>
            </a:r>
          </a:p>
          <a:p>
            <a:pPr marL="457200" lvl="1" indent="0">
              <a:buNone/>
            </a:pPr>
            <a:r>
              <a:rPr lang="en-US" dirty="0" err="1">
                <a:latin typeface="Courier" pitchFamily="2" charset="0"/>
              </a:rPr>
              <a:t>KeyNote</a:t>
            </a:r>
            <a:r>
              <a:rPr lang="en-US" dirty="0">
                <a:latin typeface="Courier" pitchFamily="2" charset="0"/>
              </a:rPr>
              <a:t>-Version: 2</a:t>
            </a:r>
          </a:p>
          <a:p>
            <a:pPr marL="457200" lvl="1" indent="0">
              <a:buNone/>
            </a:pPr>
            <a:r>
              <a:rPr lang="en-US" dirty="0">
                <a:latin typeface="Courier" pitchFamily="2" charset="0"/>
              </a:rPr>
              <a:t>Comment: This credential specifies a spending policy</a:t>
            </a:r>
          </a:p>
          <a:p>
            <a:pPr marL="457200" lvl="1" indent="0">
              <a:buNone/>
            </a:pPr>
            <a:r>
              <a:rPr lang="en-US" dirty="0">
                <a:latin typeface="Courier" pitchFamily="2" charset="0"/>
              </a:rPr>
              <a:t>Authorizer: "</a:t>
            </a:r>
            <a:r>
              <a:rPr lang="en-US" dirty="0" err="1">
                <a:latin typeface="Courier" pitchFamily="2" charset="0"/>
              </a:rPr>
              <a:t>authcred</a:t>
            </a:r>
            <a:r>
              <a:rPr lang="en-US" dirty="0">
                <a:latin typeface="Courier" pitchFamily="2" charset="0"/>
              </a:rPr>
              <a:t>"</a:t>
            </a:r>
          </a:p>
          <a:p>
            <a:pPr marL="457200" lvl="1" indent="0">
              <a:buNone/>
            </a:pPr>
            <a:r>
              <a:rPr lang="en-US" dirty="0">
                <a:latin typeface="Courier" pitchFamily="2" charset="0"/>
              </a:rPr>
              <a:t>Licensees: 2-of("cred1", "cred2", "cred3", "cred4", "cred5")</a:t>
            </a:r>
          </a:p>
          <a:p>
            <a:pPr marL="457200" lvl="1" indent="0">
              <a:buNone/>
            </a:pPr>
            <a:r>
              <a:rPr lang="en-US" dirty="0">
                <a:latin typeface="Courier" pitchFamily="2" charset="0"/>
              </a:rPr>
              <a:t>Conditions: (</a:t>
            </a:r>
            <a:r>
              <a:rPr lang="en-US" dirty="0" err="1">
                <a:latin typeface="Courier" pitchFamily="2" charset="0"/>
              </a:rPr>
              <a:t>app_domain</a:t>
            </a:r>
            <a:r>
              <a:rPr lang="en-US" dirty="0">
                <a:latin typeface="Courier" pitchFamily="2" charset="0"/>
              </a:rPr>
              <a:t>=="INVOICE") 	# note nested clauses</a:t>
            </a:r>
          </a:p>
          <a:p>
            <a:pPr marL="457200" lvl="1" indent="0">
              <a:buNone/>
            </a:pPr>
            <a:r>
              <a:rPr lang="en-US" dirty="0">
                <a:latin typeface="Courier" pitchFamily="2" charset="0"/>
              </a:rPr>
              <a:t>			-&gt; { (@dollars) &lt; 2500) -&gt; "Approve";</a:t>
            </a:r>
          </a:p>
          <a:p>
            <a:pPr marL="457200" lvl="1" indent="0">
              <a:buNone/>
            </a:pPr>
            <a:r>
              <a:rPr lang="en-US" dirty="0">
                <a:latin typeface="Courier" pitchFamily="2" charset="0"/>
              </a:rPr>
              <a:t>			     (@dollars &lt; 7500) -&gt; "</a:t>
            </a:r>
            <a:r>
              <a:rPr lang="en-US" dirty="0" err="1">
                <a:latin typeface="Courier" pitchFamily="2" charset="0"/>
              </a:rPr>
              <a:t>ApproveAndLog</a:t>
            </a:r>
            <a:r>
              <a:rPr lang="en-US" dirty="0">
                <a:latin typeface="Courier" pitchFamily="2" charset="0"/>
              </a:rPr>
              <a:t>"; };</a:t>
            </a:r>
          </a:p>
          <a:p>
            <a:pPr marL="457200" lvl="1" indent="0">
              <a:buNone/>
            </a:pPr>
            <a:r>
              <a:rPr lang="en-US" dirty="0">
                <a:latin typeface="Courier" pitchFamily="2" charset="0"/>
              </a:rPr>
              <a:t>Signature: "signed"</a:t>
            </a:r>
          </a:p>
          <a:p>
            <a:r>
              <a:rPr lang="en-US" dirty="0"/>
              <a:t>Compliance Value Set:  { “Reject”, “</a:t>
            </a:r>
            <a:r>
              <a:rPr lang="en-US" dirty="0" err="1"/>
              <a:t>ApproveAndLog</a:t>
            </a:r>
            <a:r>
              <a:rPr lang="en-US" dirty="0"/>
              <a:t>”, “Approve” }</a:t>
            </a:r>
          </a:p>
        </p:txBody>
      </p:sp>
      <p:sp>
        <p:nvSpPr>
          <p:cNvPr id="4" name="Date Placeholder 3">
            <a:extLst>
              <a:ext uri="{FF2B5EF4-FFF2-40B4-BE49-F238E27FC236}">
                <a16:creationId xmlns:a16="http://schemas.microsoft.com/office/drawing/2014/main" id="{3C24BA6D-34A5-8440-A3BC-71A4744C3B9F}"/>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984FC7FF-32DB-ED4A-AEFF-E24D377A5131}"/>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6" name="Slide Number Placeholder 5">
            <a:extLst>
              <a:ext uri="{FF2B5EF4-FFF2-40B4-BE49-F238E27FC236}">
                <a16:creationId xmlns:a16="http://schemas.microsoft.com/office/drawing/2014/main" id="{8CFD06F4-AF53-5341-83A4-8D84B8B82C1A}"/>
              </a:ext>
            </a:extLst>
          </p:cNvPr>
          <p:cNvSpPr>
            <a:spLocks noGrp="1"/>
          </p:cNvSpPr>
          <p:nvPr>
            <p:ph type="sldNum" sz="quarter" idx="12"/>
          </p:nvPr>
        </p:nvSpPr>
        <p:spPr/>
        <p:txBody>
          <a:bodyPr/>
          <a:lstStyle/>
          <a:p>
            <a:r>
              <a:rPr lang="en-US"/>
              <a:t>Slide 6-</a:t>
            </a:r>
            <a:fld id="{52DFCED4-3DB5-5A4D-92BF-293F61671FD6}" type="slidenum">
              <a:rPr lang="en-US" smtClean="0"/>
              <a:pPr/>
              <a:t>53</a:t>
            </a:fld>
            <a:endParaRPr lang="en-US" dirty="0"/>
          </a:p>
        </p:txBody>
      </p:sp>
    </p:spTree>
    <p:extLst>
      <p:ext uri="{BB962C8B-B14F-4D97-AF65-F5344CB8AC3E}">
        <p14:creationId xmlns:p14="http://schemas.microsoft.com/office/powerpoint/2010/main" val="13980001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C5CDE-E4C9-CF4B-9B1B-85543BA2A9CD}"/>
              </a:ext>
            </a:extLst>
          </p:cNvPr>
          <p:cNvSpPr>
            <a:spLocks noGrp="1"/>
          </p:cNvSpPr>
          <p:nvPr>
            <p:ph type="title"/>
          </p:nvPr>
        </p:nvSpPr>
        <p:spPr/>
        <p:txBody>
          <a:bodyPr/>
          <a:lstStyle/>
          <a:p>
            <a:r>
              <a:rPr lang="en-US" dirty="0"/>
              <a:t>Example 2: Results</a:t>
            </a:r>
          </a:p>
        </p:txBody>
      </p:sp>
      <p:sp>
        <p:nvSpPr>
          <p:cNvPr id="3" name="Content Placeholder 2">
            <a:extLst>
              <a:ext uri="{FF2B5EF4-FFF2-40B4-BE49-F238E27FC236}">
                <a16:creationId xmlns:a16="http://schemas.microsoft.com/office/drawing/2014/main" id="{8835CF28-0953-A047-8850-17271CFAEA12}"/>
              </a:ext>
            </a:extLst>
          </p:cNvPr>
          <p:cNvSpPr>
            <a:spLocks noGrp="1"/>
          </p:cNvSpPr>
          <p:nvPr>
            <p:ph idx="1"/>
          </p:nvPr>
        </p:nvSpPr>
        <p:spPr/>
        <p:txBody>
          <a:bodyPr>
            <a:normAutofit lnSpcReduction="10000"/>
          </a:bodyPr>
          <a:lstStyle/>
          <a:p>
            <a:r>
              <a:rPr lang="en-US" dirty="0"/>
              <a:t>Evaluator given action environment:</a:t>
            </a:r>
          </a:p>
          <a:p>
            <a:pPr marL="457200" lvl="1" indent="0">
              <a:buNone/>
            </a:pPr>
            <a:r>
              <a:rPr lang="en-US" dirty="0">
                <a:latin typeface="Courier" pitchFamily="2" charset="0"/>
              </a:rPr>
              <a:t>_ACTION_AUTHORIZERS = "cred1,cred4"</a:t>
            </a:r>
          </a:p>
          <a:p>
            <a:pPr marL="457200" lvl="1" indent="0">
              <a:buNone/>
            </a:pPr>
            <a:r>
              <a:rPr lang="en-US" dirty="0" err="1">
                <a:latin typeface="Courier" pitchFamily="2" charset="0"/>
              </a:rPr>
              <a:t>app_domain</a:t>
            </a:r>
            <a:r>
              <a:rPr lang="en-US" dirty="0">
                <a:latin typeface="Courier" pitchFamily="2" charset="0"/>
              </a:rPr>
              <a:t> = "INVOICE"</a:t>
            </a:r>
          </a:p>
          <a:p>
            <a:pPr marL="457200" lvl="1" indent="0">
              <a:buNone/>
            </a:pPr>
            <a:r>
              <a:rPr lang="en-US" dirty="0">
                <a:latin typeface="Courier" pitchFamily="2" charset="0"/>
              </a:rPr>
              <a:t>dollars = "1000"</a:t>
            </a:r>
          </a:p>
          <a:p>
            <a:pPr>
              <a:buNone/>
            </a:pPr>
            <a:r>
              <a:rPr lang="en-US" dirty="0"/>
              <a:t>	it satisfies first clause of condition, and so policy, so returns Approve</a:t>
            </a:r>
          </a:p>
          <a:p>
            <a:r>
              <a:rPr lang="en-US" dirty="0"/>
              <a:t>Evaluator given action environment:</a:t>
            </a:r>
          </a:p>
          <a:p>
            <a:pPr marL="457200" lvl="1" indent="0">
              <a:buNone/>
            </a:pPr>
            <a:r>
              <a:rPr lang="en-US" dirty="0">
                <a:latin typeface="Courier" pitchFamily="2" charset="0"/>
              </a:rPr>
              <a:t>_ACTION_AUTHORIZERS = "cred1"</a:t>
            </a:r>
          </a:p>
          <a:p>
            <a:pPr marL="457200" lvl="1" indent="0">
              <a:buNone/>
            </a:pPr>
            <a:r>
              <a:rPr lang="en-US" dirty="0" err="1">
                <a:latin typeface="Courier" pitchFamily="2" charset="0"/>
              </a:rPr>
              <a:t>app_domain</a:t>
            </a:r>
            <a:r>
              <a:rPr lang="en-US" dirty="0">
                <a:latin typeface="Courier" pitchFamily="2" charset="0"/>
              </a:rPr>
              <a:t> = "INVOICE"</a:t>
            </a:r>
          </a:p>
          <a:p>
            <a:pPr marL="457200" lvl="1" indent="0">
              <a:buNone/>
            </a:pPr>
            <a:r>
              <a:rPr lang="en-US" dirty="0">
                <a:latin typeface="Courier" pitchFamily="2" charset="0"/>
              </a:rPr>
              <a:t>dollars = "1500"</a:t>
            </a:r>
          </a:p>
          <a:p>
            <a:pPr>
              <a:buNone/>
            </a:pPr>
            <a:r>
              <a:rPr lang="en-US" dirty="0"/>
              <a:t>	it does not satisfy policy as too few Licensees, so returns Reject</a:t>
            </a:r>
          </a:p>
        </p:txBody>
      </p:sp>
      <p:sp>
        <p:nvSpPr>
          <p:cNvPr id="4" name="Date Placeholder 3">
            <a:extLst>
              <a:ext uri="{FF2B5EF4-FFF2-40B4-BE49-F238E27FC236}">
                <a16:creationId xmlns:a16="http://schemas.microsoft.com/office/drawing/2014/main" id="{BF7CFF8E-58DC-0A4A-A42A-04AE5D1FE0AD}"/>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C59E2063-1574-8A42-9033-265D6882052D}"/>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6" name="Slide Number Placeholder 5">
            <a:extLst>
              <a:ext uri="{FF2B5EF4-FFF2-40B4-BE49-F238E27FC236}">
                <a16:creationId xmlns:a16="http://schemas.microsoft.com/office/drawing/2014/main" id="{ADFDFF64-4FDB-C64D-8469-42FA371924B8}"/>
              </a:ext>
            </a:extLst>
          </p:cNvPr>
          <p:cNvSpPr>
            <a:spLocks noGrp="1"/>
          </p:cNvSpPr>
          <p:nvPr>
            <p:ph type="sldNum" sz="quarter" idx="12"/>
          </p:nvPr>
        </p:nvSpPr>
        <p:spPr/>
        <p:txBody>
          <a:bodyPr/>
          <a:lstStyle/>
          <a:p>
            <a:r>
              <a:rPr lang="en-US"/>
              <a:t>Slide 6-</a:t>
            </a:r>
            <a:fld id="{52DFCED4-3DB5-5A4D-92BF-293F61671FD6}" type="slidenum">
              <a:rPr lang="en-US" smtClean="0"/>
              <a:pPr/>
              <a:t>54</a:t>
            </a:fld>
            <a:endParaRPr lang="en-US" dirty="0"/>
          </a:p>
        </p:txBody>
      </p:sp>
    </p:spTree>
    <p:extLst>
      <p:ext uri="{BB962C8B-B14F-4D97-AF65-F5344CB8AC3E}">
        <p14:creationId xmlns:p14="http://schemas.microsoft.com/office/powerpoint/2010/main" val="8935185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C5CDE-E4C9-CF4B-9B1B-85543BA2A9CD}"/>
              </a:ext>
            </a:extLst>
          </p:cNvPr>
          <p:cNvSpPr>
            <a:spLocks noGrp="1"/>
          </p:cNvSpPr>
          <p:nvPr>
            <p:ph type="title"/>
          </p:nvPr>
        </p:nvSpPr>
        <p:spPr/>
        <p:txBody>
          <a:bodyPr/>
          <a:lstStyle/>
          <a:p>
            <a:r>
              <a:rPr lang="en-US" dirty="0"/>
              <a:t>Example 2: Results</a:t>
            </a:r>
          </a:p>
        </p:txBody>
      </p:sp>
      <p:sp>
        <p:nvSpPr>
          <p:cNvPr id="3" name="Content Placeholder 2">
            <a:extLst>
              <a:ext uri="{FF2B5EF4-FFF2-40B4-BE49-F238E27FC236}">
                <a16:creationId xmlns:a16="http://schemas.microsoft.com/office/drawing/2014/main" id="{8835CF28-0953-A047-8850-17271CFAEA12}"/>
              </a:ext>
            </a:extLst>
          </p:cNvPr>
          <p:cNvSpPr>
            <a:spLocks noGrp="1"/>
          </p:cNvSpPr>
          <p:nvPr>
            <p:ph idx="1"/>
          </p:nvPr>
        </p:nvSpPr>
        <p:spPr/>
        <p:txBody>
          <a:bodyPr>
            <a:normAutofit fontScale="92500" lnSpcReduction="10000"/>
          </a:bodyPr>
          <a:lstStyle/>
          <a:p>
            <a:r>
              <a:rPr lang="en-US" dirty="0"/>
              <a:t>Evaluator given action environment:</a:t>
            </a:r>
          </a:p>
          <a:p>
            <a:pPr marL="457200" lvl="1" indent="0">
              <a:buNone/>
            </a:pPr>
            <a:r>
              <a:rPr lang="en-US" dirty="0">
                <a:latin typeface="Courier" pitchFamily="2" charset="0"/>
              </a:rPr>
              <a:t>_ACTION_AUTHORIZERS = "cred1,cred2"</a:t>
            </a:r>
          </a:p>
          <a:p>
            <a:pPr marL="457200" lvl="1" indent="0">
              <a:buNone/>
            </a:pPr>
            <a:r>
              <a:rPr lang="en-US" dirty="0" err="1">
                <a:latin typeface="Courier" pitchFamily="2" charset="0"/>
              </a:rPr>
              <a:t>app_domain</a:t>
            </a:r>
            <a:r>
              <a:rPr lang="en-US" dirty="0">
                <a:latin typeface="Courier" pitchFamily="2" charset="0"/>
              </a:rPr>
              <a:t> = "INVOICE"</a:t>
            </a:r>
          </a:p>
          <a:p>
            <a:pPr marL="457200" lvl="1" indent="0">
              <a:buNone/>
            </a:pPr>
            <a:r>
              <a:rPr lang="en-US" dirty="0">
                <a:latin typeface="Courier" pitchFamily="2" charset="0"/>
              </a:rPr>
              <a:t>dollars = "3541"</a:t>
            </a:r>
          </a:p>
          <a:p>
            <a:pPr>
              <a:buNone/>
            </a:pPr>
            <a:r>
              <a:rPr lang="en-US" dirty="0"/>
              <a:t>	it satisfies second clause of condition, and so policy, so returns </a:t>
            </a:r>
            <a:r>
              <a:rPr lang="en-US" dirty="0" err="1"/>
              <a:t>ApproveAndLog</a:t>
            </a:r>
            <a:endParaRPr lang="en-US" dirty="0"/>
          </a:p>
          <a:p>
            <a:r>
              <a:rPr lang="en-US" dirty="0"/>
              <a:t>Evaluator given action environment:</a:t>
            </a:r>
          </a:p>
          <a:p>
            <a:pPr marL="457200" lvl="1" indent="0">
              <a:buNone/>
            </a:pPr>
            <a:r>
              <a:rPr lang="en-US" dirty="0"/>
              <a:t> </a:t>
            </a:r>
            <a:r>
              <a:rPr lang="en-US" dirty="0">
                <a:latin typeface="Courier" pitchFamily="2" charset="0"/>
              </a:rPr>
              <a:t>_ACTION_AUTHORIZERS = "cred1,cred5"</a:t>
            </a:r>
          </a:p>
          <a:p>
            <a:pPr marL="457200" lvl="1" indent="0">
              <a:buNone/>
            </a:pPr>
            <a:r>
              <a:rPr lang="en-US" dirty="0" err="1">
                <a:latin typeface="Courier" pitchFamily="2" charset="0"/>
              </a:rPr>
              <a:t>app_domain</a:t>
            </a:r>
            <a:r>
              <a:rPr lang="en-US" dirty="0">
                <a:latin typeface="Courier" pitchFamily="2" charset="0"/>
              </a:rPr>
              <a:t> = "INVOICE"</a:t>
            </a:r>
          </a:p>
          <a:p>
            <a:pPr marL="457200" lvl="1" indent="0">
              <a:buNone/>
            </a:pPr>
            <a:r>
              <a:rPr lang="en-US" dirty="0">
                <a:latin typeface="Courier" pitchFamily="2" charset="0"/>
              </a:rPr>
              <a:t>dollars = "8000"</a:t>
            </a:r>
          </a:p>
          <a:p>
            <a:pPr>
              <a:buNone/>
            </a:pPr>
            <a:r>
              <a:rPr lang="en-US" dirty="0"/>
              <a:t>	it does not satisfy policy as amount too large, so returns Reject</a:t>
            </a:r>
          </a:p>
        </p:txBody>
      </p:sp>
      <p:sp>
        <p:nvSpPr>
          <p:cNvPr id="4" name="Date Placeholder 3">
            <a:extLst>
              <a:ext uri="{FF2B5EF4-FFF2-40B4-BE49-F238E27FC236}">
                <a16:creationId xmlns:a16="http://schemas.microsoft.com/office/drawing/2014/main" id="{BF7CFF8E-58DC-0A4A-A42A-04AE5D1FE0AD}"/>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C59E2063-1574-8A42-9033-265D6882052D}"/>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6" name="Slide Number Placeholder 5">
            <a:extLst>
              <a:ext uri="{FF2B5EF4-FFF2-40B4-BE49-F238E27FC236}">
                <a16:creationId xmlns:a16="http://schemas.microsoft.com/office/drawing/2014/main" id="{ADFDFF64-4FDB-C64D-8469-42FA371924B8}"/>
              </a:ext>
            </a:extLst>
          </p:cNvPr>
          <p:cNvSpPr>
            <a:spLocks noGrp="1"/>
          </p:cNvSpPr>
          <p:nvPr>
            <p:ph type="sldNum" sz="quarter" idx="12"/>
          </p:nvPr>
        </p:nvSpPr>
        <p:spPr/>
        <p:txBody>
          <a:bodyPr/>
          <a:lstStyle/>
          <a:p>
            <a:r>
              <a:rPr lang="en-US"/>
              <a:t>Slide 6-</a:t>
            </a:r>
            <a:fld id="{52DFCED4-3DB5-5A4D-92BF-293F61671FD6}" type="slidenum">
              <a:rPr lang="en-US" smtClean="0"/>
              <a:pPr/>
              <a:t>55</a:t>
            </a:fld>
            <a:endParaRPr lang="en-US" dirty="0"/>
          </a:p>
        </p:txBody>
      </p:sp>
    </p:spTree>
    <p:extLst>
      <p:ext uri="{BB962C8B-B14F-4D97-AF65-F5344CB8AC3E}">
        <p14:creationId xmlns:p14="http://schemas.microsoft.com/office/powerpoint/2010/main" val="37530644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110A4-A591-F947-8F1D-CBFF6B4B5119}"/>
              </a:ext>
            </a:extLst>
          </p:cNvPr>
          <p:cNvSpPr>
            <a:spLocks noGrp="1"/>
          </p:cNvSpPr>
          <p:nvPr>
            <p:ph type="title"/>
          </p:nvPr>
        </p:nvSpPr>
        <p:spPr/>
        <p:txBody>
          <a:bodyPr/>
          <a:lstStyle/>
          <a:p>
            <a:r>
              <a:rPr lang="en-US" dirty="0"/>
              <a:t>Reputation-Based Trust Management</a:t>
            </a:r>
          </a:p>
        </p:txBody>
      </p:sp>
      <p:sp>
        <p:nvSpPr>
          <p:cNvPr id="3" name="Content Placeholder 2">
            <a:extLst>
              <a:ext uri="{FF2B5EF4-FFF2-40B4-BE49-F238E27FC236}">
                <a16:creationId xmlns:a16="http://schemas.microsoft.com/office/drawing/2014/main" id="{DCB296B5-9F3E-3A44-8304-B6CA9ADA7AB4}"/>
              </a:ext>
            </a:extLst>
          </p:cNvPr>
          <p:cNvSpPr>
            <a:spLocks noGrp="1"/>
          </p:cNvSpPr>
          <p:nvPr>
            <p:ph idx="1"/>
          </p:nvPr>
        </p:nvSpPr>
        <p:spPr/>
        <p:txBody>
          <a:bodyPr/>
          <a:lstStyle/>
          <a:p>
            <a:r>
              <a:rPr lang="en-US" dirty="0"/>
              <a:t>Use past behavior, information from other sources, to determine whether to trust an entity</a:t>
            </a:r>
          </a:p>
          <a:p>
            <a:r>
              <a:rPr lang="en-US" dirty="0"/>
              <a:t>Some models distinguish between direct, indirect trust</a:t>
            </a:r>
          </a:p>
          <a:p>
            <a:r>
              <a:rPr lang="en-US" dirty="0"/>
              <a:t>Trust category, trust values, agent’s identification form </a:t>
            </a:r>
            <a:r>
              <a:rPr lang="en-US" i="1" dirty="0"/>
              <a:t>reputation</a:t>
            </a:r>
            <a:endParaRPr lang="en-US" dirty="0"/>
          </a:p>
          <a:p>
            <a:r>
              <a:rPr lang="en-US" i="1" dirty="0"/>
              <a:t>Recommendation</a:t>
            </a:r>
            <a:r>
              <a:rPr lang="en-US" dirty="0"/>
              <a:t> is trust information containing at least 1 reputation</a:t>
            </a:r>
          </a:p>
          <a:p>
            <a:r>
              <a:rPr lang="en-US" dirty="0"/>
              <a:t>Systems use many different types of metrics</a:t>
            </a:r>
          </a:p>
          <a:p>
            <a:pPr lvl="1"/>
            <a:r>
              <a:rPr lang="en-US" dirty="0"/>
              <a:t>Statistical models</a:t>
            </a:r>
          </a:p>
          <a:p>
            <a:pPr lvl="1"/>
            <a:r>
              <a:rPr lang="en-US" dirty="0"/>
              <a:t>Belief models (probabilities may not sum to 1, due to uncertainty in belief)</a:t>
            </a:r>
          </a:p>
          <a:p>
            <a:pPr lvl="1"/>
            <a:r>
              <a:rPr lang="en-US" dirty="0"/>
              <a:t>Fuzzy models (reasoning involves degrees of trustworthiness)</a:t>
            </a:r>
          </a:p>
        </p:txBody>
      </p:sp>
      <p:sp>
        <p:nvSpPr>
          <p:cNvPr id="4" name="Date Placeholder 3">
            <a:extLst>
              <a:ext uri="{FF2B5EF4-FFF2-40B4-BE49-F238E27FC236}">
                <a16:creationId xmlns:a16="http://schemas.microsoft.com/office/drawing/2014/main" id="{D13275B8-B035-C84F-A40D-A5F86226AF37}"/>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DE6E03BF-DFFE-814D-BE7C-C6919EA9AF4A}"/>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6" name="Slide Number Placeholder 5">
            <a:extLst>
              <a:ext uri="{FF2B5EF4-FFF2-40B4-BE49-F238E27FC236}">
                <a16:creationId xmlns:a16="http://schemas.microsoft.com/office/drawing/2014/main" id="{5867739D-26FB-5D46-8FC0-095BEE70C832}"/>
              </a:ext>
            </a:extLst>
          </p:cNvPr>
          <p:cNvSpPr>
            <a:spLocks noGrp="1"/>
          </p:cNvSpPr>
          <p:nvPr>
            <p:ph type="sldNum" sz="quarter" idx="12"/>
          </p:nvPr>
        </p:nvSpPr>
        <p:spPr/>
        <p:txBody>
          <a:bodyPr/>
          <a:lstStyle/>
          <a:p>
            <a:r>
              <a:rPr lang="en-US"/>
              <a:t>Slide 6-</a:t>
            </a:r>
            <a:fld id="{52DFCED4-3DB5-5A4D-92BF-293F61671FD6}" type="slidenum">
              <a:rPr lang="en-US" smtClean="0"/>
              <a:pPr/>
              <a:t>56</a:t>
            </a:fld>
            <a:endParaRPr lang="en-US" dirty="0"/>
          </a:p>
        </p:txBody>
      </p:sp>
    </p:spTree>
    <p:extLst>
      <p:ext uri="{BB962C8B-B14F-4D97-AF65-F5344CB8AC3E}">
        <p14:creationId xmlns:p14="http://schemas.microsoft.com/office/powerpoint/2010/main" val="4680745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11849-848C-8249-A57A-E2948A81E547}"/>
              </a:ext>
            </a:extLst>
          </p:cNvPr>
          <p:cNvSpPr>
            <a:spLocks noGrp="1"/>
          </p:cNvSpPr>
          <p:nvPr>
            <p:ph type="title"/>
          </p:nvPr>
        </p:nvSpPr>
        <p:spPr/>
        <p:txBody>
          <a:bodyPr/>
          <a:lstStyle/>
          <a:p>
            <a:r>
              <a:rPr lang="en-US" dirty="0"/>
              <a:t>Example 1</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B7FCEC5-C511-C048-8052-C64C18554C30}"/>
                  </a:ext>
                </a:extLst>
              </p:cNvPr>
              <p:cNvSpPr>
                <a:spLocks noGrp="1"/>
              </p:cNvSpPr>
              <p:nvPr>
                <p:ph idx="1"/>
              </p:nvPr>
            </p:nvSpPr>
            <p:spPr/>
            <p:txBody>
              <a:bodyPr/>
              <a:lstStyle/>
              <a:p>
                <a:r>
                  <a:rPr lang="en-US" dirty="0"/>
                  <a:t>Direct trust: –1 (untrustworthy), 1 to 4 (degrees of trust, increasing), 0 (</a:t>
                </a:r>
                <a:r>
                  <a:rPr lang="en-US" dirty="0" err="1"/>
                  <a:t>canot</a:t>
                </a:r>
                <a:r>
                  <a:rPr lang="en-US" dirty="0"/>
                  <a:t> make trust judgment)</a:t>
                </a:r>
              </a:p>
              <a:p>
                <a:r>
                  <a:rPr lang="en-US" dirty="0"/>
                  <a:t>Indirect trust: –1, 0 (same as for direct trust), 1 to 4 (how close the judgment of recommender is to the entity being recommended to)</a:t>
                </a:r>
              </a:p>
              <a:p>
                <a:r>
                  <a:rPr lang="en-US" dirty="0"/>
                  <a:t>Formula: </a:t>
                </a:r>
                <a:r>
                  <a:rPr lang="en-US" i="1" dirty="0"/>
                  <a:t>t</a:t>
                </a:r>
                <a:r>
                  <a:rPr lang="en-US" dirty="0"/>
                  <a:t>(</a:t>
                </a:r>
                <a:r>
                  <a:rPr lang="en-US" i="1" dirty="0"/>
                  <a:t>T</a:t>
                </a:r>
                <a:r>
                  <a:rPr lang="en-US" dirty="0"/>
                  <a:t>, </a:t>
                </a:r>
                <a:r>
                  <a:rPr lang="en-US" i="1" dirty="0"/>
                  <a:t>P</a:t>
                </a:r>
                <a:r>
                  <a:rPr lang="en-US" dirty="0"/>
                  <a:t>) = </a:t>
                </a:r>
                <a:r>
                  <a:rPr lang="en-US" i="1" dirty="0"/>
                  <a:t>tv</a:t>
                </a:r>
                <a:r>
                  <a:rPr lang="en-US" dirty="0"/>
                  <a:t>(</a:t>
                </a:r>
                <a:r>
                  <a:rPr lang="en-US" i="1" dirty="0"/>
                  <a:t>T</a:t>
                </a:r>
                <a:r>
                  <a:rPr lang="en-US" dirty="0"/>
                  <a:t>)</a:t>
                </a:r>
                <a14:m>
                  <m:oMath xmlns:m="http://schemas.openxmlformats.org/officeDocument/2006/math">
                    <m:nary>
                      <m:naryPr>
                        <m:chr m:val="∏"/>
                        <m:ctrlPr>
                          <a:rPr lang="en-US" b="0" i="1" smtClean="0">
                            <a:ea typeface="Cambria Math" panose="02040503050406030204" pitchFamily="18" charset="0"/>
                          </a:rPr>
                        </m:ctrlPr>
                      </m:naryPr>
                      <m:sub>
                        <m:r>
                          <m:rPr>
                            <m:brk m:alnAt="23"/>
                          </m:rPr>
                          <a:rPr lang="en-US" b="0" i="1" smtClean="0">
                            <a:ea typeface="Cambria Math" panose="02040503050406030204" pitchFamily="18" charset="0"/>
                          </a:rPr>
                          <m:t>𝑖</m:t>
                        </m:r>
                        <m:r>
                          <a:rPr lang="en-US" b="0" i="1" smtClean="0">
                            <a:ea typeface="Cambria Math" panose="02040503050406030204" pitchFamily="18" charset="0"/>
                          </a:rPr>
                          <m:t>=1</m:t>
                        </m:r>
                      </m:sub>
                      <m:sup>
                        <m:r>
                          <a:rPr lang="en-US" b="0" i="1" smtClean="0">
                            <a:ea typeface="Cambria Math" panose="02040503050406030204" pitchFamily="18" charset="0"/>
                          </a:rPr>
                          <m:t>𝑛</m:t>
                        </m:r>
                      </m:sup>
                      <m:e>
                        <m:f>
                          <m:fPr>
                            <m:ctrlPr>
                              <a:rPr lang="en-US" b="0" i="1" smtClean="0">
                                <a:ea typeface="Cambria Math" panose="02040503050406030204" pitchFamily="18" charset="0"/>
                              </a:rPr>
                            </m:ctrlPr>
                          </m:fPr>
                          <m:num>
                            <m:r>
                              <a:rPr lang="en-US" b="0" i="1" smtClean="0">
                                <a:ea typeface="Cambria Math" panose="02040503050406030204" pitchFamily="18" charset="0"/>
                              </a:rPr>
                              <m:t>𝑡𝑣</m:t>
                            </m:r>
                            <m:r>
                              <a:rPr lang="en-US" b="0" i="1" smtClean="0">
                                <a:ea typeface="Cambria Math" panose="02040503050406030204" pitchFamily="18" charset="0"/>
                              </a:rPr>
                              <m:t>(</m:t>
                            </m:r>
                            <m:sSub>
                              <m:sSubPr>
                                <m:ctrlPr>
                                  <a:rPr lang="en-US" b="0" i="1" smtClean="0">
                                    <a:ea typeface="Cambria Math" panose="02040503050406030204" pitchFamily="18" charset="0"/>
                                  </a:rPr>
                                </m:ctrlPr>
                              </m:sSubPr>
                              <m:e>
                                <m:r>
                                  <a:rPr lang="en-US" b="0" i="1" smtClean="0">
                                    <a:ea typeface="Cambria Math" panose="02040503050406030204" pitchFamily="18" charset="0"/>
                                  </a:rPr>
                                  <m:t>𝑅</m:t>
                                </m:r>
                              </m:e>
                              <m:sub>
                                <m:r>
                                  <a:rPr lang="en-US" b="0" i="1" smtClean="0">
                                    <a:ea typeface="Cambria Math" panose="02040503050406030204" pitchFamily="18" charset="0"/>
                                  </a:rPr>
                                  <m:t>𝑖</m:t>
                                </m:r>
                              </m:sub>
                            </m:sSub>
                            <m:r>
                              <a:rPr lang="en-US" b="0" i="1" smtClean="0">
                                <a:ea typeface="Cambria Math" panose="02040503050406030204" pitchFamily="18" charset="0"/>
                              </a:rPr>
                              <m:t>)</m:t>
                            </m:r>
                          </m:num>
                          <m:den>
                            <m:r>
                              <a:rPr lang="en-US" b="0" i="1" smtClean="0">
                                <a:ea typeface="Cambria Math" panose="02040503050406030204" pitchFamily="18" charset="0"/>
                              </a:rPr>
                              <m:t>4</m:t>
                            </m:r>
                          </m:den>
                        </m:f>
                      </m:e>
                    </m:nary>
                  </m:oMath>
                </a14:m>
                <a:r>
                  <a:rPr lang="en-US" dirty="0"/>
                  <a:t> where </a:t>
                </a:r>
                <a:r>
                  <a:rPr lang="en-US" i="1" dirty="0"/>
                  <a:t>T</a:t>
                </a:r>
                <a:r>
                  <a:rPr lang="en-US" dirty="0"/>
                  <a:t> is entity of concern, </a:t>
                </a:r>
                <a:r>
                  <a:rPr lang="en-US" i="1" dirty="0"/>
                  <a:t>P</a:t>
                </a:r>
                <a:r>
                  <a:rPr lang="en-US" dirty="0"/>
                  <a:t> trust path, </a:t>
                </a:r>
                <a:r>
                  <a:rPr lang="en-US" i="1" dirty="0"/>
                  <a:t>tv</a:t>
                </a:r>
                <a:r>
                  <a:rPr lang="en-US" dirty="0"/>
                  <a:t>(</a:t>
                </a:r>
                <a:r>
                  <a:rPr lang="en-US" i="1" dirty="0"/>
                  <a:t>x</a:t>
                </a:r>
                <a:r>
                  <a:rPr lang="en-US" dirty="0"/>
                  <a:t>) trust value of </a:t>
                </a:r>
                <a:r>
                  <a:rPr lang="en-US" i="1" dirty="0"/>
                  <a:t>x</a:t>
                </a:r>
                <a:r>
                  <a:rPr lang="en-US" dirty="0"/>
                  <a:t>, </a:t>
                </a:r>
                <a:r>
                  <a:rPr lang="en-US" i="1" dirty="0"/>
                  <a:t>t</a:t>
                </a:r>
                <a:r>
                  <a:rPr lang="en-US" dirty="0"/>
                  <a:t>(</a:t>
                </a:r>
                <a:r>
                  <a:rPr lang="en-US" i="1" dirty="0"/>
                  <a:t>T,P</a:t>
                </a:r>
                <a:r>
                  <a:rPr lang="en-US" dirty="0"/>
                  <a:t>) overall trust in T based on trust path</a:t>
                </a:r>
                <a:r>
                  <a:rPr lang="en-US" i="1" dirty="0"/>
                  <a:t> P</a:t>
                </a:r>
                <a:endParaRPr lang="en-US" dirty="0"/>
              </a:p>
            </p:txBody>
          </p:sp>
        </mc:Choice>
        <mc:Fallback>
          <p:sp>
            <p:nvSpPr>
              <p:cNvPr id="3" name="Content Placeholder 2">
                <a:extLst>
                  <a:ext uri="{FF2B5EF4-FFF2-40B4-BE49-F238E27FC236}">
                    <a16:creationId xmlns:a16="http://schemas.microsoft.com/office/drawing/2014/main" id="{3B7FCEC5-C511-C048-8052-C64C18554C30}"/>
                  </a:ext>
                </a:extLst>
              </p:cNvPr>
              <p:cNvSpPr>
                <a:spLocks noGrp="1" noRot="1" noChangeAspect="1" noMove="1" noResize="1" noEditPoints="1" noAdjustHandles="1" noChangeArrowheads="1" noChangeShapeType="1" noTextEdit="1"/>
              </p:cNvSpPr>
              <p:nvPr>
                <p:ph idx="1"/>
              </p:nvPr>
            </p:nvSpPr>
            <p:spPr>
              <a:blipFill>
                <a:blip r:embed="rId2"/>
                <a:stretch>
                  <a:fillRect l="-965" t="-2632" r="-1930"/>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B34C9E6E-798D-1A49-B676-AB0EBD8EAD14}"/>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9DBA802A-492E-E444-BF89-5FE8A712B5F8}"/>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6" name="Slide Number Placeholder 5">
            <a:extLst>
              <a:ext uri="{FF2B5EF4-FFF2-40B4-BE49-F238E27FC236}">
                <a16:creationId xmlns:a16="http://schemas.microsoft.com/office/drawing/2014/main" id="{5AC4BE0D-0E06-F946-87A8-F8DE14DF5D7B}"/>
              </a:ext>
            </a:extLst>
          </p:cNvPr>
          <p:cNvSpPr>
            <a:spLocks noGrp="1"/>
          </p:cNvSpPr>
          <p:nvPr>
            <p:ph type="sldNum" sz="quarter" idx="12"/>
          </p:nvPr>
        </p:nvSpPr>
        <p:spPr/>
        <p:txBody>
          <a:bodyPr/>
          <a:lstStyle/>
          <a:p>
            <a:r>
              <a:rPr lang="en-US"/>
              <a:t>Slide 6-</a:t>
            </a:r>
            <a:fld id="{52DFCED4-3DB5-5A4D-92BF-293F61671FD6}" type="slidenum">
              <a:rPr lang="en-US" smtClean="0"/>
              <a:pPr/>
              <a:t>57</a:t>
            </a:fld>
            <a:endParaRPr lang="en-US" dirty="0"/>
          </a:p>
        </p:txBody>
      </p:sp>
    </p:spTree>
    <p:extLst>
      <p:ext uri="{BB962C8B-B14F-4D97-AF65-F5344CB8AC3E}">
        <p14:creationId xmlns:p14="http://schemas.microsoft.com/office/powerpoint/2010/main" val="93472424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3B8F0-BECE-CE45-BE19-6179E5E6C917}"/>
              </a:ext>
            </a:extLst>
          </p:cNvPr>
          <p:cNvSpPr>
            <a:spLocks noGrp="1"/>
          </p:cNvSpPr>
          <p:nvPr>
            <p:ph type="title"/>
          </p:nvPr>
        </p:nvSpPr>
        <p:spPr/>
        <p:txBody>
          <a:bodyPr/>
          <a:lstStyle/>
          <a:p>
            <a:r>
              <a:rPr lang="en-US" dirty="0"/>
              <a:t>Example 1</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9A386279-01CA-9644-85F9-1F833D744852}"/>
                  </a:ext>
                </a:extLst>
              </p:cNvPr>
              <p:cNvSpPr>
                <a:spLocks noGrp="1"/>
              </p:cNvSpPr>
              <p:nvPr>
                <p:ph idx="1"/>
              </p:nvPr>
            </p:nvSpPr>
            <p:spPr/>
            <p:txBody>
              <a:bodyPr>
                <a:normAutofit fontScale="92500" lnSpcReduction="10000"/>
              </a:bodyPr>
              <a:lstStyle/>
              <a:p>
                <a:r>
                  <a:rPr lang="en-US" dirty="0"/>
                  <a:t>Amy wants Boris’ recommendation about Danny so she asks him</a:t>
                </a:r>
              </a:p>
              <a:p>
                <a:pPr lvl="1"/>
                <a:r>
                  <a:rPr lang="en-US" dirty="0"/>
                  <a:t>Amy trusts Boris’ recommendations with trust value 2 as his judgment is somewhat close to hers</a:t>
                </a:r>
              </a:p>
              <a:p>
                <a:r>
                  <a:rPr lang="en-US" dirty="0"/>
                  <a:t>Boris doesn’t know Danny, so he asks Carole</a:t>
                </a:r>
              </a:p>
              <a:p>
                <a:pPr lvl="1"/>
                <a:r>
                  <a:rPr lang="en-US" dirty="0"/>
                  <a:t>He trusts her recommendations with trust value 3</a:t>
                </a:r>
              </a:p>
              <a:p>
                <a:r>
                  <a:rPr lang="en-US" dirty="0"/>
                  <a:t>Carole believes Danny is above average programmer, so she replies with a recommendation of 3</a:t>
                </a:r>
              </a:p>
              <a:p>
                <a:r>
                  <a:rPr lang="en-US" dirty="0"/>
                  <a:t>Boris adds this to the end of the recommendation</a:t>
                </a:r>
              </a:p>
              <a:p>
                <a:r>
                  <a:rPr lang="en-US" dirty="0"/>
                  <a:t>Path is (Amy—Boris—Carole—Danny), so R1 = Boris, R2 = Carole, </a:t>
                </a:r>
                <a:r>
                  <a:rPr lang="en-US" i="1" dirty="0"/>
                  <a:t>T</a:t>
                </a:r>
                <a:r>
                  <a:rPr lang="en-US" dirty="0"/>
                  <a:t> = Danny, and </a:t>
                </a:r>
              </a:p>
              <a:p>
                <a:pPr marL="0" indent="0" algn="ctr">
                  <a:buNone/>
                </a:pPr>
                <a:r>
                  <a:rPr lang="en-US" i="1" dirty="0"/>
                  <a:t>T</a:t>
                </a:r>
                <a:r>
                  <a:rPr lang="en-US" dirty="0"/>
                  <a:t>(“Danny”, </a:t>
                </a:r>
                <a:r>
                  <a:rPr lang="en-US" i="1" dirty="0"/>
                  <a:t>P</a:t>
                </a:r>
                <a:r>
                  <a:rPr lang="en-US" dirty="0"/>
                  <a:t>) = 3 x </a:t>
                </a:r>
                <a14:m>
                  <m:oMath xmlns:m="http://schemas.openxmlformats.org/officeDocument/2006/math">
                    <m:f>
                      <m:fPr>
                        <m:ctrlPr>
                          <a:rPr lang="en-US" i="1" smtClean="0"/>
                        </m:ctrlPr>
                      </m:fPr>
                      <m:num>
                        <m:r>
                          <a:rPr lang="en-US" b="0" i="1" smtClean="0"/>
                          <m:t>2</m:t>
                        </m:r>
                      </m:num>
                      <m:den>
                        <m:r>
                          <a:rPr lang="en-US" b="0" i="1" smtClean="0"/>
                          <m:t>4</m:t>
                        </m:r>
                      </m:den>
                    </m:f>
                  </m:oMath>
                </a14:m>
                <a:r>
                  <a:rPr lang="en-US" dirty="0"/>
                  <a:t> x </a:t>
                </a:r>
                <a14:m>
                  <m:oMath xmlns:m="http://schemas.openxmlformats.org/officeDocument/2006/math">
                    <m:f>
                      <m:fPr>
                        <m:ctrlPr>
                          <a:rPr lang="en-US" i="1" smtClean="0"/>
                        </m:ctrlPr>
                      </m:fPr>
                      <m:num>
                        <m:r>
                          <a:rPr lang="en-US" b="0" i="1" smtClean="0"/>
                          <m:t>3</m:t>
                        </m:r>
                      </m:num>
                      <m:den>
                        <m:r>
                          <a:rPr lang="en-US" b="0" i="1" smtClean="0"/>
                          <m:t>4</m:t>
                        </m:r>
                      </m:den>
                    </m:f>
                  </m:oMath>
                </a14:m>
                <a:r>
                  <a:rPr lang="en-US" dirty="0"/>
                  <a:t> = 1.125</a:t>
                </a:r>
              </a:p>
              <a:p>
                <a:pPr lvl="1"/>
                <a:endParaRPr lang="en-US" dirty="0"/>
              </a:p>
            </p:txBody>
          </p:sp>
        </mc:Choice>
        <mc:Fallback>
          <p:sp>
            <p:nvSpPr>
              <p:cNvPr id="3" name="Content Placeholder 2">
                <a:extLst>
                  <a:ext uri="{FF2B5EF4-FFF2-40B4-BE49-F238E27FC236}">
                    <a16:creationId xmlns:a16="http://schemas.microsoft.com/office/drawing/2014/main" id="{9A386279-01CA-9644-85F9-1F833D744852}"/>
                  </a:ext>
                </a:extLst>
              </p:cNvPr>
              <p:cNvSpPr>
                <a:spLocks noGrp="1" noRot="1" noChangeAspect="1" noMove="1" noResize="1" noEditPoints="1" noAdjustHandles="1" noChangeArrowheads="1" noChangeShapeType="1" noTextEdit="1"/>
              </p:cNvSpPr>
              <p:nvPr>
                <p:ph idx="1"/>
              </p:nvPr>
            </p:nvSpPr>
            <p:spPr>
              <a:blipFill>
                <a:blip r:embed="rId2"/>
                <a:stretch>
                  <a:fillRect l="-844" t="-2924" b="-1754"/>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4D5797E9-D0EA-A742-8994-3D8E5E89337E}"/>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984DE065-5830-9A43-BAC2-878DFDD69207}"/>
              </a:ext>
            </a:extLst>
          </p:cNvPr>
          <p:cNvSpPr>
            <a:spLocks noGrp="1"/>
          </p:cNvSpPr>
          <p:nvPr>
            <p:ph type="ftr" sz="quarter" idx="11"/>
          </p:nvPr>
        </p:nvSpPr>
        <p:spPr/>
        <p:txBody>
          <a:bodyPr/>
          <a:lstStyle/>
          <a:p>
            <a:r>
              <a:rPr lang="en-US" dirty="0"/>
              <a:t>Computer Security: Art and Science</a:t>
            </a:r>
            <a:r>
              <a:rPr lang="en-US" i="0" dirty="0"/>
              <a:t>, 2</a:t>
            </a:r>
            <a:r>
              <a:rPr lang="en-US" i="0" baseline="30000" dirty="0"/>
              <a:t>nd</a:t>
            </a:r>
            <a:r>
              <a:rPr lang="en-US" i="0" dirty="0"/>
              <a:t> Edition</a:t>
            </a:r>
            <a:endParaRPr lang="en-US" dirty="0"/>
          </a:p>
        </p:txBody>
      </p:sp>
      <p:sp>
        <p:nvSpPr>
          <p:cNvPr id="6" name="Slide Number Placeholder 5">
            <a:extLst>
              <a:ext uri="{FF2B5EF4-FFF2-40B4-BE49-F238E27FC236}">
                <a16:creationId xmlns:a16="http://schemas.microsoft.com/office/drawing/2014/main" id="{D7B566B1-5722-8B47-846D-9260EB650B52}"/>
              </a:ext>
            </a:extLst>
          </p:cNvPr>
          <p:cNvSpPr>
            <a:spLocks noGrp="1"/>
          </p:cNvSpPr>
          <p:nvPr>
            <p:ph type="sldNum" sz="quarter" idx="12"/>
          </p:nvPr>
        </p:nvSpPr>
        <p:spPr/>
        <p:txBody>
          <a:bodyPr/>
          <a:lstStyle/>
          <a:p>
            <a:r>
              <a:rPr lang="en-US"/>
              <a:t>Slide 6-</a:t>
            </a:r>
            <a:fld id="{52DFCED4-3DB5-5A4D-92BF-293F61671FD6}" type="slidenum">
              <a:rPr lang="en-US" smtClean="0"/>
              <a:pPr/>
              <a:t>58</a:t>
            </a:fld>
            <a:endParaRPr lang="en-US" dirty="0"/>
          </a:p>
        </p:txBody>
      </p:sp>
    </p:spTree>
    <p:extLst>
      <p:ext uri="{BB962C8B-B14F-4D97-AF65-F5344CB8AC3E}">
        <p14:creationId xmlns:p14="http://schemas.microsoft.com/office/powerpoint/2010/main" val="181953343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54ED0-C46A-2B4E-A301-C12A1AB16DF3}"/>
              </a:ext>
            </a:extLst>
          </p:cNvPr>
          <p:cNvSpPr>
            <a:spLocks noGrp="1"/>
          </p:cNvSpPr>
          <p:nvPr>
            <p:ph type="title"/>
          </p:nvPr>
        </p:nvSpPr>
        <p:spPr/>
        <p:txBody>
          <a:bodyPr/>
          <a:lstStyle/>
          <a:p>
            <a:r>
              <a:rPr lang="en-US" dirty="0"/>
              <a:t>Example 2</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EEAFCEE8-30CE-1649-BED5-CC34EDE6CAE1}"/>
                  </a:ext>
                </a:extLst>
              </p:cNvPr>
              <p:cNvSpPr>
                <a:spLocks noGrp="1"/>
              </p:cNvSpPr>
              <p:nvPr>
                <p:ph idx="1"/>
              </p:nvPr>
            </p:nvSpPr>
            <p:spPr/>
            <p:txBody>
              <a:bodyPr>
                <a:normAutofit fontScale="92500" lnSpcReduction="10000"/>
              </a:bodyPr>
              <a:lstStyle/>
              <a:p>
                <a:r>
                  <a:rPr lang="en-US" dirty="0"/>
                  <a:t>PeerTrust uses metric based on complaints</a:t>
                </a:r>
              </a:p>
              <a:p>
                <a:r>
                  <a:rPr lang="en-US" i="1" dirty="0"/>
                  <a:t>u</a:t>
                </a:r>
                <a:r>
                  <a:rPr lang="en-US" dirty="0"/>
                  <a:t> </a:t>
                </a:r>
              </a:p>
              <a:p>
                <a:r>
                  <a:rPr lang="en-US" dirty="0"/>
                  <a:t> </a:t>
                </a:r>
                <a:r>
                  <a:rPr lang="en-US" i="1" dirty="0"/>
                  <a:t>P</a:t>
                </a:r>
                <a:r>
                  <a:rPr lang="en-US" dirty="0"/>
                  <a:t> is a node in a peer-to-peer network</a:t>
                </a:r>
              </a:p>
              <a:p>
                <a:r>
                  <a:rPr lang="en-US" i="1" dirty="0"/>
                  <a:t>p</a:t>
                </a:r>
                <a:r>
                  <a:rPr lang="en-US" dirty="0"/>
                  <a:t>(u, t) in P is node that u interacts with in transaction t</a:t>
                </a:r>
              </a:p>
              <a:p>
                <a:r>
                  <a:rPr lang="en-US" dirty="0"/>
                  <a:t>S(</a:t>
                </a:r>
                <a:r>
                  <a:rPr lang="en-US" dirty="0" err="1"/>
                  <a:t>u,t</a:t>
                </a:r>
                <a:r>
                  <a:rPr lang="en-US" dirty="0"/>
                  <a:t>) amount of satisfaction u gets from p(</a:t>
                </a:r>
                <a:r>
                  <a:rPr lang="en-US" dirty="0" err="1"/>
                  <a:t>u,t</a:t>
                </a:r>
                <a:r>
                  <a:rPr lang="en-US" dirty="0"/>
                  <a:t>)</a:t>
                </a:r>
              </a:p>
              <a:p>
                <a:r>
                  <a:rPr lang="en-US" dirty="0"/>
                  <a:t>I(u) total number of transactions </a:t>
                </a:r>
              </a:p>
              <a:p>
                <a:r>
                  <a:rPr lang="en-US" dirty="0"/>
                  <a:t>Trust value of </a:t>
                </a:r>
                <a:r>
                  <a:rPr lang="en-US" i="1" dirty="0"/>
                  <a:t>u</a:t>
                </a:r>
                <a:r>
                  <a:rPr lang="en-US" dirty="0"/>
                  <a:t>: T(u) = </a:t>
                </a:r>
                <a14:m>
                  <m:oMath xmlns:m="http://schemas.openxmlformats.org/officeDocument/2006/math">
                    <m:nary>
                      <m:naryPr>
                        <m:chr m:val="∑"/>
                        <m:ctrlPr>
                          <a:rPr lang="en-US" i="1" smtClean="0"/>
                        </m:ctrlPr>
                      </m:naryPr>
                      <m:sub>
                        <m:r>
                          <m:rPr>
                            <m:brk m:alnAt="23"/>
                          </m:rPr>
                          <a:rPr lang="en-US" b="0" i="1" smtClean="0"/>
                          <m:t>𝑡</m:t>
                        </m:r>
                        <m:r>
                          <a:rPr lang="en-US" b="0" i="1" smtClean="0"/>
                          <m:t>=1</m:t>
                        </m:r>
                      </m:sub>
                      <m:sup>
                        <m:r>
                          <a:rPr lang="en-US" b="0" i="1" smtClean="0"/>
                          <m:t>𝐼</m:t>
                        </m:r>
                        <m:r>
                          <a:rPr lang="en-US" b="0" i="1" smtClean="0"/>
                          <m:t>(</m:t>
                        </m:r>
                        <m:r>
                          <a:rPr lang="en-US" b="0" i="1" smtClean="0"/>
                          <m:t>𝑢</m:t>
                        </m:r>
                        <m:r>
                          <a:rPr lang="en-US" b="0" i="1" smtClean="0"/>
                          <m:t>)</m:t>
                        </m:r>
                      </m:sup>
                      <m:e>
                        <m:r>
                          <a:rPr lang="en-US" b="0" i="1" smtClean="0"/>
                          <m:t>𝑆</m:t>
                        </m:r>
                        <m:d>
                          <m:dPr>
                            <m:ctrlPr>
                              <a:rPr lang="en-US" b="0" i="1" smtClean="0"/>
                            </m:ctrlPr>
                          </m:dPr>
                          <m:e>
                            <m:r>
                              <a:rPr lang="en-US" b="0" i="1" smtClean="0"/>
                              <m:t>𝑢</m:t>
                            </m:r>
                            <m:r>
                              <a:rPr lang="en-US" b="0" i="1" smtClean="0"/>
                              <m:t>,</m:t>
                            </m:r>
                            <m:r>
                              <a:rPr lang="en-US" b="0" i="1" smtClean="0"/>
                              <m:t>𝑡</m:t>
                            </m:r>
                          </m:e>
                        </m:d>
                        <m:r>
                          <a:rPr lang="en-US" b="0" i="1" smtClean="0"/>
                          <m:t>𝐶𝑟</m:t>
                        </m:r>
                        <m:r>
                          <a:rPr lang="en-US" b="0" i="1" smtClean="0"/>
                          <m:t>(</m:t>
                        </m:r>
                        <m:r>
                          <a:rPr lang="en-US" b="0" i="1" smtClean="0"/>
                          <m:t>𝑝</m:t>
                        </m:r>
                        <m:d>
                          <m:dPr>
                            <m:ctrlPr>
                              <a:rPr lang="en-US" b="0" i="1" smtClean="0"/>
                            </m:ctrlPr>
                          </m:dPr>
                          <m:e>
                            <m:r>
                              <a:rPr lang="en-US" b="0" i="1" smtClean="0"/>
                              <m:t>𝑢</m:t>
                            </m:r>
                            <m:r>
                              <a:rPr lang="en-US" b="0" i="1" smtClean="0"/>
                              <m:t>,</m:t>
                            </m:r>
                            <m:r>
                              <a:rPr lang="en-US" b="0" i="1" smtClean="0"/>
                              <m:t>𝑡</m:t>
                            </m:r>
                          </m:e>
                        </m:d>
                        <m:r>
                          <a:rPr lang="en-US" b="0" i="1" smtClean="0"/>
                          <m:t>)</m:t>
                        </m:r>
                      </m:e>
                    </m:nary>
                  </m:oMath>
                </a14:m>
                <a:endParaRPr lang="en-US" dirty="0"/>
              </a:p>
              <a:p>
                <a:r>
                  <a:rPr lang="en-US" dirty="0"/>
                  <a:t>Credibility of node x’s feedback: Cr(x) = </a:t>
                </a:r>
                <a14:m>
                  <m:oMath xmlns:m="http://schemas.openxmlformats.org/officeDocument/2006/math">
                    <m:nary>
                      <m:naryPr>
                        <m:chr m:val="∑"/>
                        <m:ctrlPr>
                          <a:rPr lang="en-US" i="1">
                            <a:latin typeface="Cambria Math" panose="02040503050406030204" pitchFamily="18" charset="0"/>
                          </a:rPr>
                        </m:ctrlPr>
                      </m:naryPr>
                      <m:sub>
                        <m:r>
                          <m:rPr>
                            <m:brk m:alnAt="23"/>
                          </m:rPr>
                          <a:rPr lang="en-US" i="1">
                            <a:latin typeface="Cambria Math" panose="02040503050406030204" pitchFamily="18" charset="0"/>
                          </a:rPr>
                          <m:t>𝑡</m:t>
                        </m:r>
                        <m:r>
                          <a:rPr lang="en-US" i="1">
                            <a:latin typeface="Cambria Math" panose="02040503050406030204" pitchFamily="18" charset="0"/>
                          </a:rPr>
                          <m:t>=1</m:t>
                        </m:r>
                      </m:sub>
                      <m:sup>
                        <m:r>
                          <a:rPr lang="en-US" i="1">
                            <a:latin typeface="Cambria Math" panose="02040503050406030204" pitchFamily="18" charset="0"/>
                          </a:rPr>
                          <m:t>𝐼</m:t>
                        </m:r>
                        <m:r>
                          <a:rPr lang="en-US" i="1">
                            <a:latin typeface="Cambria Math" panose="02040503050406030204" pitchFamily="18" charset="0"/>
                          </a:rPr>
                          <m:t>(</m:t>
                        </m:r>
                        <m:r>
                          <a:rPr lang="en-US" b="0" i="1" smtClean="0">
                            <a:latin typeface="Cambria Math" panose="02040503050406030204" pitchFamily="18" charset="0"/>
                          </a:rPr>
                          <m:t>𝑥</m:t>
                        </m:r>
                        <m:r>
                          <a:rPr lang="en-US" i="1">
                            <a:latin typeface="Cambria Math" panose="02040503050406030204" pitchFamily="18" charset="0"/>
                          </a:rPr>
                          <m:t>)</m:t>
                        </m:r>
                      </m:sup>
                      <m:e>
                        <m:r>
                          <a:rPr lang="en-US" i="1">
                            <a:latin typeface="Cambria Math" panose="02040503050406030204" pitchFamily="18" charset="0"/>
                          </a:rPr>
                          <m:t>𝑆</m:t>
                        </m:r>
                        <m:d>
                          <m:dPr>
                            <m:ctrlPr>
                              <a:rPr lang="en-US" i="1">
                                <a:latin typeface="Cambria Math" panose="02040503050406030204" pitchFamily="18" charset="0"/>
                              </a:rPr>
                            </m:ctrlPr>
                          </m:dPr>
                          <m:e>
                            <m:r>
                              <a:rPr lang="en-US" b="0" i="1" smtClean="0">
                                <a:latin typeface="Cambria Math" panose="02040503050406030204" pitchFamily="18" charset="0"/>
                              </a:rPr>
                              <m:t>𝑥</m:t>
                            </m:r>
                            <m:r>
                              <a:rPr lang="en-US" i="1">
                                <a:latin typeface="Cambria Math" panose="02040503050406030204" pitchFamily="18" charset="0"/>
                              </a:rPr>
                              <m:t>,</m:t>
                            </m:r>
                            <m:r>
                              <a:rPr lang="en-US" i="1">
                                <a:latin typeface="Cambria Math" panose="02040503050406030204" pitchFamily="18" charset="0"/>
                              </a:rPr>
                              <m:t>𝑡</m:t>
                            </m:r>
                          </m:e>
                        </m:d>
                        <m:f>
                          <m:fPr>
                            <m:ctrlPr>
                              <a:rPr lang="en-US" i="1" smtClean="0">
                                <a:latin typeface="Cambria Math" panose="02040503050406030204" pitchFamily="18" charset="0"/>
                              </a:rPr>
                            </m:ctrlPr>
                          </m:fPr>
                          <m:num>
                            <m:r>
                              <a:rPr lang="en-US" b="0" i="1" smtClean="0">
                                <a:latin typeface="Cambria Math" panose="02040503050406030204" pitchFamily="18" charset="0"/>
                              </a:rPr>
                              <m:t>𝑇</m:t>
                            </m:r>
                            <m:r>
                              <a:rPr lang="en-US" b="0" i="1" smtClean="0">
                                <a:latin typeface="Cambria Math" panose="02040503050406030204" pitchFamily="18" charset="0"/>
                              </a:rPr>
                              <m:t>(</m:t>
                            </m:r>
                            <m:r>
                              <a:rPr lang="en-US" b="0" i="1" smtClean="0">
                                <a:latin typeface="Cambria Math" panose="02040503050406030204" pitchFamily="18" charset="0"/>
                              </a:rPr>
                              <m:t>𝑝</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𝑡</m:t>
                                </m:r>
                              </m:e>
                            </m:d>
                            <m:r>
                              <a:rPr lang="en-US" b="0" i="1" smtClean="0">
                                <a:latin typeface="Cambria Math" panose="02040503050406030204" pitchFamily="18" charset="0"/>
                              </a:rPr>
                              <m:t>)</m:t>
                            </m:r>
                          </m:num>
                          <m:den>
                            <m:nary>
                              <m:naryPr>
                                <m:chr m:val="∑"/>
                                <m:supHide m:val="on"/>
                                <m:ctrlPr>
                                  <a:rPr lang="en-US" i="1" smtClean="0">
                                    <a:latin typeface="Cambria Math" panose="02040503050406030204" pitchFamily="18" charset="0"/>
                                  </a:rPr>
                                </m:ctrlPr>
                              </m:naryPr>
                              <m:sub>
                                <m:r>
                                  <m:rPr>
                                    <m:brk m:alnAt="7"/>
                                  </m:rPr>
                                  <a:rPr lang="en-US" b="0" i="1" smtClean="0">
                                    <a:latin typeface="Cambria Math" panose="02040503050406030204" pitchFamily="18" charset="0"/>
                                  </a:rPr>
                                  <m:t>𝑦</m:t>
                                </m:r>
                                <m:r>
                                  <a:rPr lang="en-US" b="0" i="1" smtClean="0">
                                    <a:latin typeface="Cambria Math" panose="02040503050406030204" pitchFamily="18" charset="0"/>
                                  </a:rPr>
                                  <m:t>=1</m:t>
                                </m:r>
                              </m:sub>
                              <m:sup/>
                              <m:e>
                                <m:r>
                                  <a:rPr lang="en-US" b="0" i="1" smtClean="0">
                                    <a:latin typeface="Cambria Math" panose="02040503050406030204" pitchFamily="18" charset="0"/>
                                  </a:rPr>
                                  <m:t>𝐼</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e>
                                </m:d>
                                <m:r>
                                  <a:rPr lang="en-US" b="0" i="1" smtClean="0">
                                    <a:latin typeface="Cambria Math" panose="02040503050406030204" pitchFamily="18" charset="0"/>
                                  </a:rPr>
                                  <m:t>𝑇</m:t>
                                </m:r>
                                <m:r>
                                  <a:rPr lang="en-US" b="0" i="1" smtClean="0">
                                    <a:latin typeface="Cambria Math" panose="02040503050406030204" pitchFamily="18" charset="0"/>
                                  </a:rPr>
                                  <m:t>(</m:t>
                                </m:r>
                                <m:r>
                                  <a:rPr lang="en-US" b="0" i="1" smtClean="0">
                                    <a:latin typeface="Cambria Math" panose="02040503050406030204" pitchFamily="18" charset="0"/>
                                  </a:rPr>
                                  <m:t>𝑝</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𝑦</m:t>
                                    </m:r>
                                  </m:e>
                                </m:d>
                                <m:r>
                                  <a:rPr lang="en-US" b="0" i="1" smtClean="0">
                                    <a:latin typeface="Cambria Math" panose="02040503050406030204" pitchFamily="18" charset="0"/>
                                  </a:rPr>
                                  <m:t>)</m:t>
                                </m:r>
                              </m:e>
                            </m:nary>
                          </m:den>
                        </m:f>
                      </m:e>
                    </m:nary>
                  </m:oMath>
                </a14:m>
                <a:endParaRPr lang="en-US" dirty="0"/>
              </a:p>
              <a:p>
                <a:r>
                  <a:rPr lang="en-US" dirty="0"/>
                  <a:t>So credibility of </a:t>
                </a:r>
                <a:r>
                  <a:rPr lang="en-US" i="1" dirty="0"/>
                  <a:t>x</a:t>
                </a:r>
                <a:r>
                  <a:rPr lang="en-US" dirty="0"/>
                  <a:t> depends on prior trust values</a:t>
                </a:r>
              </a:p>
            </p:txBody>
          </p:sp>
        </mc:Choice>
        <mc:Fallback>
          <p:sp>
            <p:nvSpPr>
              <p:cNvPr id="3" name="Content Placeholder 2">
                <a:extLst>
                  <a:ext uri="{FF2B5EF4-FFF2-40B4-BE49-F238E27FC236}">
                    <a16:creationId xmlns:a16="http://schemas.microsoft.com/office/drawing/2014/main" id="{EEAFCEE8-30CE-1649-BED5-CC34EDE6CAE1}"/>
                  </a:ext>
                </a:extLst>
              </p:cNvPr>
              <p:cNvSpPr>
                <a:spLocks noGrp="1" noRot="1" noChangeAspect="1" noMove="1" noResize="1" noEditPoints="1" noAdjustHandles="1" noChangeArrowheads="1" noChangeShapeType="1" noTextEdit="1"/>
              </p:cNvSpPr>
              <p:nvPr>
                <p:ph idx="1"/>
              </p:nvPr>
            </p:nvSpPr>
            <p:spPr>
              <a:blipFill>
                <a:blip r:embed="rId2"/>
                <a:stretch>
                  <a:fillRect l="-844" t="-2924" b="-7602"/>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F7DA93F2-FD52-E249-95C8-B7E49509AC35}"/>
              </a:ext>
            </a:extLst>
          </p:cNvPr>
          <p:cNvSpPr>
            <a:spLocks noGrp="1"/>
          </p:cNvSpPr>
          <p:nvPr>
            <p:ph type="dt" sz="half" idx="10"/>
          </p:nvPr>
        </p:nvSpPr>
        <p:spPr/>
        <p:txBody>
          <a:bodyPr/>
          <a:lstStyle/>
          <a:p>
            <a:r>
              <a:rPr lang="en-US"/>
              <a:t>Version 1.0</a:t>
            </a:r>
          </a:p>
        </p:txBody>
      </p:sp>
      <p:sp>
        <p:nvSpPr>
          <p:cNvPr id="5" name="Footer Placeholder 4">
            <a:extLst>
              <a:ext uri="{FF2B5EF4-FFF2-40B4-BE49-F238E27FC236}">
                <a16:creationId xmlns:a16="http://schemas.microsoft.com/office/drawing/2014/main" id="{35BF0745-9EBB-A242-A5B7-8C5DAF1FE127}"/>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6" name="Slide Number Placeholder 5">
            <a:extLst>
              <a:ext uri="{FF2B5EF4-FFF2-40B4-BE49-F238E27FC236}">
                <a16:creationId xmlns:a16="http://schemas.microsoft.com/office/drawing/2014/main" id="{51BDCF80-A400-294D-BEE8-EB1F9C813FA3}"/>
              </a:ext>
            </a:extLst>
          </p:cNvPr>
          <p:cNvSpPr>
            <a:spLocks noGrp="1"/>
          </p:cNvSpPr>
          <p:nvPr>
            <p:ph type="sldNum" sz="quarter" idx="12"/>
          </p:nvPr>
        </p:nvSpPr>
        <p:spPr/>
        <p:txBody>
          <a:bodyPr/>
          <a:lstStyle/>
          <a:p>
            <a:r>
              <a:rPr lang="en-US"/>
              <a:t>Slide 6-</a:t>
            </a:r>
            <a:fld id="{52DFCED4-3DB5-5A4D-92BF-293F61671FD6}" type="slidenum">
              <a:rPr lang="en-US" smtClean="0"/>
              <a:pPr/>
              <a:t>59</a:t>
            </a:fld>
            <a:endParaRPr lang="en-US" dirty="0"/>
          </a:p>
        </p:txBody>
      </p:sp>
    </p:spTree>
    <p:extLst>
      <p:ext uri="{BB962C8B-B14F-4D97-AF65-F5344CB8AC3E}">
        <p14:creationId xmlns:p14="http://schemas.microsoft.com/office/powerpoint/2010/main" val="2613278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a:extLst>
              <a:ext uri="{FF2B5EF4-FFF2-40B4-BE49-F238E27FC236}">
                <a16:creationId xmlns:a16="http://schemas.microsoft.com/office/drawing/2014/main" id="{5D7CB013-D59A-4440-BA6E-B968A9A974C2}"/>
              </a:ext>
            </a:extLst>
          </p:cNvPr>
          <p:cNvSpPr>
            <a:spLocks noGrp="1" noChangeArrowheads="1"/>
          </p:cNvSpPr>
          <p:nvPr>
            <p:ph type="title"/>
          </p:nvPr>
        </p:nvSpPr>
        <p:spPr/>
        <p:txBody>
          <a:bodyPr/>
          <a:lstStyle/>
          <a:p>
            <a:r>
              <a:rPr lang="en-US" altLang="en-US"/>
              <a:t>Intuition for Integrity Levels</a:t>
            </a:r>
          </a:p>
        </p:txBody>
      </p:sp>
      <p:sp>
        <p:nvSpPr>
          <p:cNvPr id="157699" name="Rectangle 3">
            <a:extLst>
              <a:ext uri="{FF2B5EF4-FFF2-40B4-BE49-F238E27FC236}">
                <a16:creationId xmlns:a16="http://schemas.microsoft.com/office/drawing/2014/main" id="{D47F72F8-ED91-4840-9F01-B490E6F5C603}"/>
              </a:ext>
            </a:extLst>
          </p:cNvPr>
          <p:cNvSpPr>
            <a:spLocks noGrp="1" noChangeArrowheads="1"/>
          </p:cNvSpPr>
          <p:nvPr>
            <p:ph type="body" idx="1"/>
          </p:nvPr>
        </p:nvSpPr>
        <p:spPr/>
        <p:txBody>
          <a:bodyPr/>
          <a:lstStyle/>
          <a:p>
            <a:r>
              <a:rPr lang="en-US" altLang="en-US"/>
              <a:t>The higher the level, the more confidence</a:t>
            </a:r>
          </a:p>
          <a:p>
            <a:pPr lvl="1"/>
            <a:r>
              <a:rPr lang="en-US" altLang="en-US"/>
              <a:t>That a program will execute correctly</a:t>
            </a:r>
          </a:p>
          <a:p>
            <a:pPr lvl="1"/>
            <a:r>
              <a:rPr lang="en-US" altLang="en-US"/>
              <a:t>That data is accurate and/or reliable</a:t>
            </a:r>
          </a:p>
          <a:p>
            <a:r>
              <a:rPr lang="en-US" altLang="en-US"/>
              <a:t>Note relationship between integrity and trustworthiness</a:t>
            </a:r>
          </a:p>
          <a:p>
            <a:r>
              <a:rPr lang="en-US" altLang="en-US"/>
              <a:t>Important point: </a:t>
            </a:r>
            <a:r>
              <a:rPr lang="en-US" altLang="en-US" i="1"/>
              <a:t>integrity levels are </a:t>
            </a:r>
            <a:r>
              <a:rPr lang="en-US" altLang="en-US" b="1" i="1"/>
              <a:t>not</a:t>
            </a:r>
            <a:r>
              <a:rPr lang="en-US" altLang="en-US" i="1"/>
              <a:t> security levels</a:t>
            </a:r>
            <a:endParaRPr lang="en-US" altLang="en-US"/>
          </a:p>
        </p:txBody>
      </p:sp>
      <p:sp>
        <p:nvSpPr>
          <p:cNvPr id="2" name="Date Placeholder 1">
            <a:extLst>
              <a:ext uri="{FF2B5EF4-FFF2-40B4-BE49-F238E27FC236}">
                <a16:creationId xmlns:a16="http://schemas.microsoft.com/office/drawing/2014/main" id="{932DE2F4-0117-264E-8DE6-3FE9403EFE28}"/>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89C28F9F-00A3-D84B-8866-9E27FCA38B6A}"/>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A72A37D4-031E-D14C-BD8C-ECF1637E434D}"/>
              </a:ext>
            </a:extLst>
          </p:cNvPr>
          <p:cNvSpPr>
            <a:spLocks noGrp="1"/>
          </p:cNvSpPr>
          <p:nvPr>
            <p:ph type="sldNum" sz="quarter" idx="12"/>
          </p:nvPr>
        </p:nvSpPr>
        <p:spPr/>
        <p:txBody>
          <a:bodyPr/>
          <a:lstStyle/>
          <a:p>
            <a:r>
              <a:rPr lang="en-US"/>
              <a:t>Slide 6-</a:t>
            </a:r>
            <a:fld id="{52DFCED4-3DB5-5A4D-92BF-293F61671FD6}" type="slidenum">
              <a:rPr lang="en-US" smtClean="0"/>
              <a:pPr/>
              <a:t>6</a:t>
            </a:fld>
            <a:endParaRPr lang="en-US" dirty="0"/>
          </a:p>
        </p:txBody>
      </p:sp>
    </p:spTree>
    <p:extLst>
      <p:ext uri="{BB962C8B-B14F-4D97-AF65-F5344CB8AC3E}">
        <p14:creationId xmlns:p14="http://schemas.microsoft.com/office/powerpoint/2010/main" val="5312747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931D073F-FAA7-B14B-BB5C-58DC8F09C4DF}"/>
              </a:ext>
            </a:extLst>
          </p:cNvPr>
          <p:cNvSpPr>
            <a:spLocks noGrp="1" noChangeArrowheads="1"/>
          </p:cNvSpPr>
          <p:nvPr>
            <p:ph type="title"/>
          </p:nvPr>
        </p:nvSpPr>
        <p:spPr/>
        <p:txBody>
          <a:bodyPr/>
          <a:lstStyle/>
          <a:p>
            <a:r>
              <a:rPr lang="en-US" altLang="en-US"/>
              <a:t>Key Points</a:t>
            </a:r>
          </a:p>
        </p:txBody>
      </p:sp>
      <p:sp>
        <p:nvSpPr>
          <p:cNvPr id="34819" name="Rectangle 3">
            <a:extLst>
              <a:ext uri="{FF2B5EF4-FFF2-40B4-BE49-F238E27FC236}">
                <a16:creationId xmlns:a16="http://schemas.microsoft.com/office/drawing/2014/main" id="{61F6ECAF-F71C-F648-803C-2963945D0481}"/>
              </a:ext>
            </a:extLst>
          </p:cNvPr>
          <p:cNvSpPr>
            <a:spLocks noGrp="1" noChangeArrowheads="1"/>
          </p:cNvSpPr>
          <p:nvPr>
            <p:ph type="body" idx="1"/>
          </p:nvPr>
        </p:nvSpPr>
        <p:spPr/>
        <p:txBody>
          <a:bodyPr/>
          <a:lstStyle/>
          <a:p>
            <a:r>
              <a:rPr lang="en-US" altLang="en-US"/>
              <a:t>Integrity policies deal with trust</a:t>
            </a:r>
          </a:p>
          <a:p>
            <a:pPr lvl="1"/>
            <a:r>
              <a:rPr lang="en-US" altLang="en-US"/>
              <a:t>As trust is hard to quantify, these policies are hard to evaluate completely</a:t>
            </a:r>
          </a:p>
          <a:p>
            <a:pPr lvl="1"/>
            <a:r>
              <a:rPr lang="en-US" altLang="en-US"/>
              <a:t>Look for assumptions and trusted users to find possible weak points in their implementation</a:t>
            </a:r>
          </a:p>
          <a:p>
            <a:r>
              <a:rPr lang="en-US" altLang="en-US"/>
              <a:t>Biba, Lipner based on multilevel integrity</a:t>
            </a:r>
          </a:p>
          <a:p>
            <a:r>
              <a:rPr lang="en-US" altLang="en-US"/>
              <a:t>Clark-Wilson focuses on separation of duty and transactions</a:t>
            </a:r>
          </a:p>
        </p:txBody>
      </p:sp>
      <p:sp>
        <p:nvSpPr>
          <p:cNvPr id="2" name="Date Placeholder 1">
            <a:extLst>
              <a:ext uri="{FF2B5EF4-FFF2-40B4-BE49-F238E27FC236}">
                <a16:creationId xmlns:a16="http://schemas.microsoft.com/office/drawing/2014/main" id="{A87CFDD8-B8D3-164C-956C-E8F46507104A}"/>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25E90E64-A798-9643-A4B1-CBF1BA37E752}"/>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B6B8BCFF-6C95-B340-B3BD-E9DB300FA4DB}"/>
              </a:ext>
            </a:extLst>
          </p:cNvPr>
          <p:cNvSpPr>
            <a:spLocks noGrp="1"/>
          </p:cNvSpPr>
          <p:nvPr>
            <p:ph type="sldNum" sz="quarter" idx="12"/>
          </p:nvPr>
        </p:nvSpPr>
        <p:spPr/>
        <p:txBody>
          <a:bodyPr/>
          <a:lstStyle/>
          <a:p>
            <a:r>
              <a:rPr lang="en-US"/>
              <a:t>Slide 6-</a:t>
            </a:r>
            <a:fld id="{52DFCED4-3DB5-5A4D-92BF-293F61671FD6}" type="slidenum">
              <a:rPr lang="en-US" smtClean="0"/>
              <a:pPr/>
              <a:t>60</a:t>
            </a:fld>
            <a:endParaRPr lang="en-US" dirty="0"/>
          </a:p>
        </p:txBody>
      </p:sp>
    </p:spTree>
    <p:extLst>
      <p:ext uri="{BB962C8B-B14F-4D97-AF65-F5344CB8AC3E}">
        <p14:creationId xmlns:p14="http://schemas.microsoft.com/office/powerpoint/2010/main" val="137005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a:extLst>
              <a:ext uri="{FF2B5EF4-FFF2-40B4-BE49-F238E27FC236}">
                <a16:creationId xmlns:a16="http://schemas.microsoft.com/office/drawing/2014/main" id="{51055001-F921-934A-BA43-4E8193F5F6BD}"/>
              </a:ext>
            </a:extLst>
          </p:cNvPr>
          <p:cNvSpPr>
            <a:spLocks noGrp="1" noChangeArrowheads="1"/>
          </p:cNvSpPr>
          <p:nvPr>
            <p:ph type="title"/>
          </p:nvPr>
        </p:nvSpPr>
        <p:spPr/>
        <p:txBody>
          <a:bodyPr/>
          <a:lstStyle/>
          <a:p>
            <a:r>
              <a:rPr lang="en-US" altLang="en-US"/>
              <a:t>Information Transfer Path</a:t>
            </a:r>
          </a:p>
        </p:txBody>
      </p:sp>
      <p:sp>
        <p:nvSpPr>
          <p:cNvPr id="158723" name="Rectangle 3">
            <a:extLst>
              <a:ext uri="{FF2B5EF4-FFF2-40B4-BE49-F238E27FC236}">
                <a16:creationId xmlns:a16="http://schemas.microsoft.com/office/drawing/2014/main" id="{28C18DA5-AFDD-1642-82EC-625A0399FE8E}"/>
              </a:ext>
            </a:extLst>
          </p:cNvPr>
          <p:cNvSpPr>
            <a:spLocks noGrp="1" noChangeArrowheads="1"/>
          </p:cNvSpPr>
          <p:nvPr>
            <p:ph type="body" idx="1"/>
          </p:nvPr>
        </p:nvSpPr>
        <p:spPr/>
        <p:txBody>
          <a:bodyPr/>
          <a:lstStyle/>
          <a:p>
            <a:r>
              <a:rPr lang="en-US" altLang="en-US"/>
              <a:t>An </a:t>
            </a:r>
            <a:r>
              <a:rPr lang="en-US" altLang="en-US" i="1"/>
              <a:t>information transfer path</a:t>
            </a:r>
            <a:r>
              <a:rPr lang="en-US" altLang="en-US"/>
              <a:t> is a sequence of objects </a:t>
            </a:r>
            <a:r>
              <a:rPr lang="en-US" altLang="en-US" i="1"/>
              <a:t>o</a:t>
            </a:r>
            <a:r>
              <a:rPr lang="en-US" altLang="en-US" baseline="-25000"/>
              <a:t>1</a:t>
            </a:r>
            <a:r>
              <a:rPr lang="en-US" altLang="en-US"/>
              <a:t>, ..., </a:t>
            </a:r>
            <a:r>
              <a:rPr lang="en-US" altLang="en-US" i="1"/>
              <a:t>o</a:t>
            </a:r>
            <a:r>
              <a:rPr lang="en-US" altLang="en-US" i="1" baseline="-25000"/>
              <a:t>n</a:t>
            </a:r>
            <a:r>
              <a:rPr lang="en-US" altLang="en-US" baseline="-25000"/>
              <a:t>+1</a:t>
            </a:r>
            <a:r>
              <a:rPr lang="en-US" altLang="en-US"/>
              <a:t> and corresponding sequence of subjects </a:t>
            </a:r>
            <a:r>
              <a:rPr lang="en-US" altLang="en-US" i="1"/>
              <a:t>s</a:t>
            </a:r>
            <a:r>
              <a:rPr lang="en-US" altLang="en-US" baseline="-25000"/>
              <a:t>1</a:t>
            </a:r>
            <a:r>
              <a:rPr lang="en-US" altLang="en-US"/>
              <a:t>, ..., </a:t>
            </a:r>
            <a:r>
              <a:rPr lang="en-US" altLang="en-US" i="1"/>
              <a:t>s</a:t>
            </a:r>
            <a:r>
              <a:rPr lang="en-US" altLang="en-US" i="1" baseline="-25000"/>
              <a:t>n</a:t>
            </a:r>
            <a:r>
              <a:rPr lang="en-US" altLang="en-US"/>
              <a:t> such that </a:t>
            </a:r>
            <a:r>
              <a:rPr lang="en-US" altLang="en-US" i="1"/>
              <a:t>s</a:t>
            </a:r>
            <a:r>
              <a:rPr lang="en-US" altLang="en-US" i="1" baseline="-25000"/>
              <a:t>i</a:t>
            </a:r>
            <a:r>
              <a:rPr lang="en-US" altLang="en-US"/>
              <a:t> </a:t>
            </a:r>
            <a:r>
              <a:rPr lang="en-US" altLang="en-US" u="sng"/>
              <a:t>r</a:t>
            </a:r>
            <a:r>
              <a:rPr lang="en-US" altLang="en-US"/>
              <a:t> </a:t>
            </a:r>
            <a:r>
              <a:rPr lang="en-US" altLang="en-US" i="1"/>
              <a:t>o</a:t>
            </a:r>
            <a:r>
              <a:rPr lang="en-US" altLang="en-US" i="1" baseline="-25000"/>
              <a:t>i</a:t>
            </a:r>
            <a:r>
              <a:rPr lang="en-US" altLang="en-US"/>
              <a:t> and </a:t>
            </a:r>
            <a:r>
              <a:rPr lang="en-US" altLang="en-US" i="1"/>
              <a:t>s</a:t>
            </a:r>
            <a:r>
              <a:rPr lang="en-US" altLang="en-US" i="1" baseline="-25000"/>
              <a:t>i</a:t>
            </a:r>
            <a:r>
              <a:rPr lang="en-US" altLang="en-US"/>
              <a:t> </a:t>
            </a:r>
            <a:r>
              <a:rPr lang="en-US" altLang="en-US" u="sng"/>
              <a:t>w</a:t>
            </a:r>
            <a:r>
              <a:rPr lang="en-US" altLang="en-US"/>
              <a:t> </a:t>
            </a:r>
            <a:r>
              <a:rPr lang="en-US" altLang="en-US" i="1"/>
              <a:t>o</a:t>
            </a:r>
            <a:r>
              <a:rPr lang="en-US" altLang="en-US" i="1" baseline="-25000"/>
              <a:t>i</a:t>
            </a:r>
            <a:r>
              <a:rPr lang="en-US" altLang="en-US" baseline="-25000"/>
              <a:t>+1</a:t>
            </a:r>
            <a:r>
              <a:rPr lang="en-US" altLang="en-US"/>
              <a:t> for all </a:t>
            </a:r>
            <a:r>
              <a:rPr lang="en-US" altLang="en-US" i="1"/>
              <a:t>i</a:t>
            </a:r>
            <a:r>
              <a:rPr lang="en-US" altLang="en-US"/>
              <a:t>, 1 ≤ </a:t>
            </a:r>
            <a:r>
              <a:rPr lang="en-US" altLang="en-US" i="1"/>
              <a:t>i</a:t>
            </a:r>
            <a:r>
              <a:rPr lang="en-US" altLang="en-US"/>
              <a:t> ≤ </a:t>
            </a:r>
            <a:r>
              <a:rPr lang="en-US" altLang="en-US" i="1"/>
              <a:t>n</a:t>
            </a:r>
            <a:r>
              <a:rPr lang="en-US" altLang="en-US"/>
              <a:t>.</a:t>
            </a:r>
          </a:p>
          <a:p>
            <a:r>
              <a:rPr lang="en-US" altLang="en-US"/>
              <a:t>Idea: information can flow from </a:t>
            </a:r>
            <a:r>
              <a:rPr lang="en-US" altLang="en-US" i="1"/>
              <a:t>o</a:t>
            </a:r>
            <a:r>
              <a:rPr lang="en-US" altLang="en-US" baseline="-25000"/>
              <a:t>1</a:t>
            </a:r>
            <a:r>
              <a:rPr lang="en-US" altLang="en-US"/>
              <a:t> to </a:t>
            </a:r>
            <a:r>
              <a:rPr lang="en-US" altLang="en-US" i="1"/>
              <a:t>o</a:t>
            </a:r>
            <a:r>
              <a:rPr lang="en-US" altLang="en-US" i="1" baseline="-25000"/>
              <a:t>n</a:t>
            </a:r>
            <a:r>
              <a:rPr lang="en-US" altLang="en-US" baseline="-25000"/>
              <a:t>+1</a:t>
            </a:r>
            <a:r>
              <a:rPr lang="en-US" altLang="en-US"/>
              <a:t> along this path by successive reads and writes</a:t>
            </a:r>
          </a:p>
        </p:txBody>
      </p:sp>
      <p:sp>
        <p:nvSpPr>
          <p:cNvPr id="2" name="Date Placeholder 1">
            <a:extLst>
              <a:ext uri="{FF2B5EF4-FFF2-40B4-BE49-F238E27FC236}">
                <a16:creationId xmlns:a16="http://schemas.microsoft.com/office/drawing/2014/main" id="{D7E5D811-D45E-A141-ABB5-8BE58857C5AE}"/>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8EB3B0B5-CBDD-4049-AACA-CC1B81F92CBE}"/>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4D5BBDEB-05D1-C64A-8B8B-95A16560C927}"/>
              </a:ext>
            </a:extLst>
          </p:cNvPr>
          <p:cNvSpPr>
            <a:spLocks noGrp="1"/>
          </p:cNvSpPr>
          <p:nvPr>
            <p:ph type="sldNum" sz="quarter" idx="12"/>
          </p:nvPr>
        </p:nvSpPr>
        <p:spPr/>
        <p:txBody>
          <a:bodyPr/>
          <a:lstStyle/>
          <a:p>
            <a:r>
              <a:rPr lang="en-US"/>
              <a:t>Slide 6-</a:t>
            </a:r>
            <a:fld id="{52DFCED4-3DB5-5A4D-92BF-293F61671FD6}" type="slidenum">
              <a:rPr lang="en-US" smtClean="0"/>
              <a:pPr/>
              <a:t>7</a:t>
            </a:fld>
            <a:endParaRPr lang="en-US" dirty="0"/>
          </a:p>
        </p:txBody>
      </p:sp>
    </p:spTree>
    <p:extLst>
      <p:ext uri="{BB962C8B-B14F-4D97-AF65-F5344CB8AC3E}">
        <p14:creationId xmlns:p14="http://schemas.microsoft.com/office/powerpoint/2010/main" val="2083923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a:extLst>
              <a:ext uri="{FF2B5EF4-FFF2-40B4-BE49-F238E27FC236}">
                <a16:creationId xmlns:a16="http://schemas.microsoft.com/office/drawing/2014/main" id="{068F2050-EC5A-6643-96BB-6B430DD4BF16}"/>
              </a:ext>
            </a:extLst>
          </p:cNvPr>
          <p:cNvSpPr>
            <a:spLocks noGrp="1" noChangeArrowheads="1"/>
          </p:cNvSpPr>
          <p:nvPr>
            <p:ph type="title"/>
          </p:nvPr>
        </p:nvSpPr>
        <p:spPr/>
        <p:txBody>
          <a:bodyPr/>
          <a:lstStyle/>
          <a:p>
            <a:r>
              <a:rPr lang="en-US" altLang="en-US"/>
              <a:t>Low-Water-Mark Policy</a:t>
            </a:r>
          </a:p>
        </p:txBody>
      </p:sp>
      <p:sp>
        <p:nvSpPr>
          <p:cNvPr id="159747" name="Rectangle 3">
            <a:extLst>
              <a:ext uri="{FF2B5EF4-FFF2-40B4-BE49-F238E27FC236}">
                <a16:creationId xmlns:a16="http://schemas.microsoft.com/office/drawing/2014/main" id="{0F4A8452-0D1D-154F-A645-BEC5CCA642C2}"/>
              </a:ext>
            </a:extLst>
          </p:cNvPr>
          <p:cNvSpPr>
            <a:spLocks noGrp="1" noChangeArrowheads="1"/>
          </p:cNvSpPr>
          <p:nvPr>
            <p:ph type="body" idx="1"/>
          </p:nvPr>
        </p:nvSpPr>
        <p:spPr/>
        <p:txBody>
          <a:bodyPr/>
          <a:lstStyle/>
          <a:p>
            <a:r>
              <a:rPr lang="en-US" altLang="en-US" dirty="0"/>
              <a:t>Idea: when </a:t>
            </a:r>
            <a:r>
              <a:rPr lang="en-US" altLang="en-US" i="1" dirty="0"/>
              <a:t>s</a:t>
            </a:r>
            <a:r>
              <a:rPr lang="en-US" altLang="en-US" dirty="0"/>
              <a:t> reads </a:t>
            </a:r>
            <a:r>
              <a:rPr lang="en-US" altLang="en-US" i="1" dirty="0"/>
              <a:t>o</a:t>
            </a:r>
            <a:r>
              <a:rPr lang="en-US" altLang="en-US" dirty="0"/>
              <a:t>, </a:t>
            </a:r>
            <a:r>
              <a:rPr lang="en-US" altLang="en-US" i="1" dirty="0" err="1"/>
              <a:t>i</a:t>
            </a:r>
            <a:r>
              <a:rPr lang="en-US" altLang="en-US" dirty="0"/>
              <a:t>(</a:t>
            </a:r>
            <a:r>
              <a:rPr lang="en-US" altLang="en-US" i="1" dirty="0"/>
              <a:t>s</a:t>
            </a:r>
            <a:r>
              <a:rPr lang="en-US" altLang="en-US" dirty="0"/>
              <a:t>) = </a:t>
            </a:r>
            <a:r>
              <a:rPr lang="en-US" altLang="en-US" i="1" dirty="0"/>
              <a:t>min</a:t>
            </a:r>
            <a:r>
              <a:rPr lang="en-US" altLang="en-US" dirty="0"/>
              <a:t>(</a:t>
            </a:r>
            <a:r>
              <a:rPr lang="en-US" altLang="en-US" i="1" dirty="0" err="1"/>
              <a:t>i</a:t>
            </a:r>
            <a:r>
              <a:rPr lang="en-US" altLang="en-US" dirty="0"/>
              <a:t>(</a:t>
            </a:r>
            <a:r>
              <a:rPr lang="en-US" altLang="en-US" i="1" dirty="0"/>
              <a:t>s</a:t>
            </a:r>
            <a:r>
              <a:rPr lang="en-US" altLang="en-US" dirty="0"/>
              <a:t>), </a:t>
            </a:r>
            <a:r>
              <a:rPr lang="en-US" altLang="en-US" i="1" dirty="0" err="1"/>
              <a:t>i</a:t>
            </a:r>
            <a:r>
              <a:rPr lang="en-US" altLang="en-US" i="1" dirty="0"/>
              <a:t> </a:t>
            </a:r>
            <a:r>
              <a:rPr lang="en-US" altLang="en-US" dirty="0"/>
              <a:t>(</a:t>
            </a:r>
            <a:r>
              <a:rPr lang="en-US" altLang="en-US" i="1" dirty="0"/>
              <a:t>o</a:t>
            </a:r>
            <a:r>
              <a:rPr lang="en-US" altLang="en-US" dirty="0"/>
              <a:t>)); </a:t>
            </a:r>
            <a:r>
              <a:rPr lang="en-US" altLang="en-US" i="1" dirty="0"/>
              <a:t>s</a:t>
            </a:r>
            <a:r>
              <a:rPr lang="en-US" altLang="en-US" dirty="0"/>
              <a:t> can only write objects at lower levels</a:t>
            </a:r>
          </a:p>
          <a:p>
            <a:r>
              <a:rPr lang="en-US" altLang="en-US" dirty="0"/>
              <a:t>Rules</a:t>
            </a:r>
          </a:p>
          <a:p>
            <a:pPr marL="574675" lvl="1" indent="-284163">
              <a:buFontTx/>
              <a:buAutoNum type="arabicPeriod"/>
            </a:pPr>
            <a:r>
              <a:rPr lang="en-US" altLang="en-US" dirty="0"/>
              <a:t> </a:t>
            </a:r>
            <a:r>
              <a:rPr lang="en-US" altLang="en-US" i="1" dirty="0"/>
              <a:t>s</a:t>
            </a:r>
            <a:r>
              <a:rPr lang="en-US" altLang="en-US" dirty="0"/>
              <a:t> </a:t>
            </a:r>
            <a:r>
              <a:rPr lang="en-US" altLang="en-US" dirty="0">
                <a:sym typeface="Symbol" pitchFamily="2" charset="2"/>
              </a:rPr>
              <a:t></a:t>
            </a:r>
            <a:r>
              <a:rPr lang="en-US" altLang="en-US" dirty="0"/>
              <a:t> </a:t>
            </a:r>
            <a:r>
              <a:rPr lang="en-US" altLang="en-US" i="1" dirty="0"/>
              <a:t>S</a:t>
            </a:r>
            <a:r>
              <a:rPr lang="en-US" altLang="en-US" dirty="0"/>
              <a:t> can write to </a:t>
            </a:r>
            <a:r>
              <a:rPr lang="en-US" altLang="en-US" i="1" dirty="0"/>
              <a:t>o</a:t>
            </a:r>
            <a:r>
              <a:rPr lang="en-US" altLang="en-US" dirty="0"/>
              <a:t> </a:t>
            </a:r>
            <a:r>
              <a:rPr lang="en-US" altLang="en-US" dirty="0">
                <a:sym typeface="Symbol" pitchFamily="2" charset="2"/>
              </a:rPr>
              <a:t></a:t>
            </a:r>
            <a:r>
              <a:rPr lang="en-US" altLang="en-US" dirty="0"/>
              <a:t> </a:t>
            </a:r>
            <a:r>
              <a:rPr lang="en-US" altLang="en-US" i="1" dirty="0"/>
              <a:t>O</a:t>
            </a:r>
            <a:r>
              <a:rPr lang="en-US" altLang="en-US" dirty="0"/>
              <a:t> if and only if </a:t>
            </a:r>
            <a:r>
              <a:rPr lang="en-US" altLang="en-US" i="1" dirty="0" err="1"/>
              <a:t>i</a:t>
            </a:r>
            <a:r>
              <a:rPr lang="en-US" altLang="en-US" dirty="0"/>
              <a:t>(</a:t>
            </a:r>
            <a:r>
              <a:rPr lang="en-US" altLang="en-US" i="1" dirty="0"/>
              <a:t>o</a:t>
            </a:r>
            <a:r>
              <a:rPr lang="en-US" altLang="en-US" dirty="0"/>
              <a:t>) ≤ </a:t>
            </a:r>
            <a:r>
              <a:rPr lang="en-US" altLang="en-US" i="1" dirty="0" err="1"/>
              <a:t>i</a:t>
            </a:r>
            <a:r>
              <a:rPr lang="en-US" altLang="en-US" dirty="0"/>
              <a:t>(</a:t>
            </a:r>
            <a:r>
              <a:rPr lang="en-US" altLang="en-US" i="1" dirty="0"/>
              <a:t>s</a:t>
            </a:r>
            <a:r>
              <a:rPr lang="en-US" altLang="en-US" dirty="0"/>
              <a:t>).</a:t>
            </a:r>
          </a:p>
          <a:p>
            <a:pPr marL="574675" lvl="1" indent="-284163">
              <a:buFontTx/>
              <a:buAutoNum type="arabicPeriod"/>
            </a:pPr>
            <a:r>
              <a:rPr lang="en-US" altLang="en-US" dirty="0"/>
              <a:t>If </a:t>
            </a:r>
            <a:r>
              <a:rPr lang="en-US" altLang="en-US" i="1" dirty="0"/>
              <a:t>s</a:t>
            </a:r>
            <a:r>
              <a:rPr lang="en-US" altLang="en-US" dirty="0"/>
              <a:t> </a:t>
            </a:r>
            <a:r>
              <a:rPr lang="en-US" altLang="en-US" dirty="0">
                <a:sym typeface="Symbol" pitchFamily="2" charset="2"/>
              </a:rPr>
              <a:t></a:t>
            </a:r>
            <a:r>
              <a:rPr lang="en-US" altLang="en-US" dirty="0"/>
              <a:t> </a:t>
            </a:r>
            <a:r>
              <a:rPr lang="en-US" altLang="en-US" i="1" dirty="0"/>
              <a:t>S</a:t>
            </a:r>
            <a:r>
              <a:rPr lang="en-US" altLang="en-US" dirty="0"/>
              <a:t> reads </a:t>
            </a:r>
            <a:r>
              <a:rPr lang="en-US" altLang="en-US" i="1" dirty="0"/>
              <a:t>o</a:t>
            </a:r>
            <a:r>
              <a:rPr lang="en-US" altLang="en-US" dirty="0"/>
              <a:t> </a:t>
            </a:r>
            <a:r>
              <a:rPr lang="en-US" altLang="en-US" dirty="0">
                <a:sym typeface="Symbol" pitchFamily="2" charset="2"/>
              </a:rPr>
              <a:t></a:t>
            </a:r>
            <a:r>
              <a:rPr lang="en-US" altLang="en-US" dirty="0"/>
              <a:t> </a:t>
            </a:r>
            <a:r>
              <a:rPr lang="en-US" altLang="en-US" i="1" dirty="0"/>
              <a:t>O</a:t>
            </a:r>
            <a:r>
              <a:rPr lang="en-US" altLang="en-US" dirty="0"/>
              <a:t>, then </a:t>
            </a:r>
            <a:r>
              <a:rPr lang="en-US" altLang="en-US" i="1" dirty="0" err="1"/>
              <a:t>i</a:t>
            </a:r>
            <a:r>
              <a:rPr lang="en-US" altLang="en-US" i="1" dirty="0">
                <a:sym typeface="Symbol" pitchFamily="2" charset="2"/>
              </a:rPr>
              <a:t></a:t>
            </a:r>
            <a:r>
              <a:rPr lang="en-US" altLang="en-US" dirty="0"/>
              <a:t>(</a:t>
            </a:r>
            <a:r>
              <a:rPr lang="en-US" altLang="en-US" i="1" dirty="0"/>
              <a:t>s</a:t>
            </a:r>
            <a:r>
              <a:rPr lang="en-US" altLang="en-US" dirty="0"/>
              <a:t>) = </a:t>
            </a:r>
            <a:r>
              <a:rPr lang="en-US" altLang="en-US" i="1" dirty="0"/>
              <a:t>min</a:t>
            </a:r>
            <a:r>
              <a:rPr lang="en-US" altLang="en-US" dirty="0"/>
              <a:t>(</a:t>
            </a:r>
            <a:r>
              <a:rPr lang="en-US" altLang="en-US" i="1" dirty="0" err="1"/>
              <a:t>i</a:t>
            </a:r>
            <a:r>
              <a:rPr lang="en-US" altLang="en-US" dirty="0"/>
              <a:t>(</a:t>
            </a:r>
            <a:r>
              <a:rPr lang="en-US" altLang="en-US" i="1" dirty="0"/>
              <a:t>s</a:t>
            </a:r>
            <a:r>
              <a:rPr lang="en-US" altLang="en-US" dirty="0"/>
              <a:t>), </a:t>
            </a:r>
            <a:r>
              <a:rPr lang="en-US" altLang="en-US" i="1" dirty="0" err="1"/>
              <a:t>i</a:t>
            </a:r>
            <a:r>
              <a:rPr lang="en-US" altLang="en-US" dirty="0"/>
              <a:t>(</a:t>
            </a:r>
            <a:r>
              <a:rPr lang="en-US" altLang="en-US" i="1" dirty="0"/>
              <a:t>o</a:t>
            </a:r>
            <a:r>
              <a:rPr lang="en-US" altLang="en-US" dirty="0"/>
              <a:t>)), where </a:t>
            </a:r>
            <a:r>
              <a:rPr lang="en-US" altLang="en-US" i="1" dirty="0" err="1"/>
              <a:t>i</a:t>
            </a:r>
            <a:r>
              <a:rPr lang="en-US" altLang="en-US" i="1" dirty="0">
                <a:sym typeface="Symbol" pitchFamily="2" charset="2"/>
              </a:rPr>
              <a:t></a:t>
            </a:r>
            <a:r>
              <a:rPr lang="en-US" altLang="en-US" dirty="0"/>
              <a:t>(</a:t>
            </a:r>
            <a:r>
              <a:rPr lang="en-US" altLang="en-US" i="1" dirty="0"/>
              <a:t>s</a:t>
            </a:r>
            <a:r>
              <a:rPr lang="en-US" altLang="en-US" dirty="0"/>
              <a:t>) is the subject’s integrity level after the read.</a:t>
            </a:r>
          </a:p>
          <a:p>
            <a:pPr marL="574675" lvl="1" indent="-284163">
              <a:buFontTx/>
              <a:buAutoNum type="arabicPeriod"/>
            </a:pPr>
            <a:r>
              <a:rPr lang="en-US" altLang="en-US" dirty="0"/>
              <a:t> </a:t>
            </a:r>
            <a:r>
              <a:rPr lang="en-US" altLang="en-US" i="1" dirty="0"/>
              <a:t>s</a:t>
            </a:r>
            <a:r>
              <a:rPr lang="en-US" altLang="en-US" baseline="-25000" dirty="0"/>
              <a:t>1</a:t>
            </a:r>
            <a:r>
              <a:rPr lang="en-US" altLang="en-US" dirty="0"/>
              <a:t> </a:t>
            </a:r>
            <a:r>
              <a:rPr lang="en-US" altLang="en-US" dirty="0">
                <a:sym typeface="Symbol" pitchFamily="2" charset="2"/>
              </a:rPr>
              <a:t></a:t>
            </a:r>
            <a:r>
              <a:rPr lang="en-US" altLang="en-US" dirty="0"/>
              <a:t> </a:t>
            </a:r>
            <a:r>
              <a:rPr lang="en-US" altLang="en-US" i="1" dirty="0"/>
              <a:t>S</a:t>
            </a:r>
            <a:r>
              <a:rPr lang="en-US" altLang="en-US" dirty="0"/>
              <a:t> can execute </a:t>
            </a:r>
            <a:r>
              <a:rPr lang="en-US" altLang="en-US" i="1" dirty="0"/>
              <a:t>s</a:t>
            </a:r>
            <a:r>
              <a:rPr lang="en-US" altLang="en-US" baseline="-25000" dirty="0"/>
              <a:t>2</a:t>
            </a:r>
            <a:r>
              <a:rPr lang="en-US" altLang="en-US" dirty="0"/>
              <a:t> </a:t>
            </a:r>
            <a:r>
              <a:rPr lang="en-US" altLang="en-US" dirty="0">
                <a:sym typeface="Symbol" pitchFamily="2" charset="2"/>
              </a:rPr>
              <a:t></a:t>
            </a:r>
            <a:r>
              <a:rPr lang="en-US" altLang="en-US" dirty="0"/>
              <a:t> </a:t>
            </a:r>
            <a:r>
              <a:rPr lang="en-US" altLang="en-US" i="1" dirty="0"/>
              <a:t>S</a:t>
            </a:r>
            <a:r>
              <a:rPr lang="en-US" altLang="en-US" dirty="0"/>
              <a:t> if and only if </a:t>
            </a:r>
            <a:r>
              <a:rPr lang="en-US" altLang="en-US" i="1" dirty="0" err="1"/>
              <a:t>i</a:t>
            </a:r>
            <a:r>
              <a:rPr lang="en-US" altLang="en-US" dirty="0"/>
              <a:t>(</a:t>
            </a:r>
            <a:r>
              <a:rPr lang="en-US" altLang="en-US" i="1" dirty="0"/>
              <a:t>s</a:t>
            </a:r>
            <a:r>
              <a:rPr lang="en-US" altLang="en-US" baseline="-25000" dirty="0"/>
              <a:t>2</a:t>
            </a:r>
            <a:r>
              <a:rPr lang="en-US" altLang="en-US" dirty="0"/>
              <a:t>) ≤ </a:t>
            </a:r>
            <a:r>
              <a:rPr lang="en-US" altLang="en-US" i="1" dirty="0" err="1"/>
              <a:t>i</a:t>
            </a:r>
            <a:r>
              <a:rPr lang="en-US" altLang="en-US" dirty="0"/>
              <a:t>(</a:t>
            </a:r>
            <a:r>
              <a:rPr lang="en-US" altLang="en-US" i="1" dirty="0"/>
              <a:t>s</a:t>
            </a:r>
            <a:r>
              <a:rPr lang="en-US" altLang="en-US" baseline="-25000" dirty="0"/>
              <a:t>1</a:t>
            </a:r>
            <a:r>
              <a:rPr lang="en-US" altLang="en-US" dirty="0"/>
              <a:t>).</a:t>
            </a:r>
          </a:p>
        </p:txBody>
      </p:sp>
      <p:sp>
        <p:nvSpPr>
          <p:cNvPr id="2" name="Date Placeholder 1">
            <a:extLst>
              <a:ext uri="{FF2B5EF4-FFF2-40B4-BE49-F238E27FC236}">
                <a16:creationId xmlns:a16="http://schemas.microsoft.com/office/drawing/2014/main" id="{83F55997-3AF7-BF48-834C-165DB4F76E8D}"/>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014CE30E-7329-8543-8DB7-7B487B035916}"/>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43F074CC-5A85-F243-8D73-69424541CB81}"/>
              </a:ext>
            </a:extLst>
          </p:cNvPr>
          <p:cNvSpPr>
            <a:spLocks noGrp="1"/>
          </p:cNvSpPr>
          <p:nvPr>
            <p:ph type="sldNum" sz="quarter" idx="12"/>
          </p:nvPr>
        </p:nvSpPr>
        <p:spPr/>
        <p:txBody>
          <a:bodyPr/>
          <a:lstStyle/>
          <a:p>
            <a:r>
              <a:rPr lang="en-US"/>
              <a:t>Slide 6-</a:t>
            </a:r>
            <a:fld id="{52DFCED4-3DB5-5A4D-92BF-293F61671FD6}" type="slidenum">
              <a:rPr lang="en-US" smtClean="0"/>
              <a:pPr/>
              <a:t>8</a:t>
            </a:fld>
            <a:endParaRPr lang="en-US" dirty="0"/>
          </a:p>
        </p:txBody>
      </p:sp>
    </p:spTree>
    <p:extLst>
      <p:ext uri="{BB962C8B-B14F-4D97-AF65-F5344CB8AC3E}">
        <p14:creationId xmlns:p14="http://schemas.microsoft.com/office/powerpoint/2010/main" val="296002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a:extLst>
              <a:ext uri="{FF2B5EF4-FFF2-40B4-BE49-F238E27FC236}">
                <a16:creationId xmlns:a16="http://schemas.microsoft.com/office/drawing/2014/main" id="{947256AD-9976-7746-B942-0749843EA619}"/>
              </a:ext>
            </a:extLst>
          </p:cNvPr>
          <p:cNvSpPr>
            <a:spLocks noGrp="1" noChangeArrowheads="1"/>
          </p:cNvSpPr>
          <p:nvPr>
            <p:ph type="title"/>
          </p:nvPr>
        </p:nvSpPr>
        <p:spPr/>
        <p:txBody>
          <a:bodyPr/>
          <a:lstStyle/>
          <a:p>
            <a:r>
              <a:rPr lang="en-US" altLang="en-US"/>
              <a:t>Information Flow and Model</a:t>
            </a:r>
          </a:p>
        </p:txBody>
      </p:sp>
      <p:sp>
        <p:nvSpPr>
          <p:cNvPr id="160771" name="Rectangle 3">
            <a:extLst>
              <a:ext uri="{FF2B5EF4-FFF2-40B4-BE49-F238E27FC236}">
                <a16:creationId xmlns:a16="http://schemas.microsoft.com/office/drawing/2014/main" id="{5134F00F-5F48-8B47-9610-F055C4E83E72}"/>
              </a:ext>
            </a:extLst>
          </p:cNvPr>
          <p:cNvSpPr>
            <a:spLocks noGrp="1" noChangeArrowheads="1"/>
          </p:cNvSpPr>
          <p:nvPr>
            <p:ph type="body" idx="1"/>
          </p:nvPr>
        </p:nvSpPr>
        <p:spPr/>
        <p:txBody>
          <a:bodyPr/>
          <a:lstStyle/>
          <a:p>
            <a:r>
              <a:rPr lang="en-US" altLang="en-US" dirty="0"/>
              <a:t>If information transfer path from </a:t>
            </a:r>
            <a:r>
              <a:rPr lang="en-US" altLang="en-US" i="1" dirty="0"/>
              <a:t>o</a:t>
            </a:r>
            <a:r>
              <a:rPr lang="en-US" altLang="en-US" baseline="-25000" dirty="0"/>
              <a:t>1</a:t>
            </a:r>
            <a:r>
              <a:rPr lang="en-US" altLang="en-US" dirty="0"/>
              <a:t> </a:t>
            </a:r>
            <a:r>
              <a:rPr lang="en-US" altLang="en-US" dirty="0">
                <a:sym typeface="Symbol" pitchFamily="2" charset="2"/>
              </a:rPr>
              <a:t></a:t>
            </a:r>
            <a:r>
              <a:rPr lang="en-US" altLang="en-US" dirty="0"/>
              <a:t> </a:t>
            </a:r>
            <a:r>
              <a:rPr lang="en-US" altLang="en-US" i="1" dirty="0"/>
              <a:t>O</a:t>
            </a:r>
            <a:r>
              <a:rPr lang="en-US" altLang="en-US" dirty="0"/>
              <a:t> to </a:t>
            </a:r>
            <a:r>
              <a:rPr lang="en-US" altLang="en-US" i="1" dirty="0"/>
              <a:t>o</a:t>
            </a:r>
            <a:r>
              <a:rPr lang="en-US" altLang="en-US" i="1" baseline="-25000" dirty="0"/>
              <a:t>n</a:t>
            </a:r>
            <a:r>
              <a:rPr lang="en-US" altLang="en-US" baseline="-25000" dirty="0"/>
              <a:t>+1</a:t>
            </a:r>
            <a:r>
              <a:rPr lang="en-US" altLang="en-US" dirty="0"/>
              <a:t> </a:t>
            </a:r>
            <a:r>
              <a:rPr lang="en-US" altLang="en-US" dirty="0">
                <a:sym typeface="Symbol" pitchFamily="2" charset="2"/>
              </a:rPr>
              <a:t></a:t>
            </a:r>
            <a:r>
              <a:rPr lang="en-US" altLang="en-US" dirty="0"/>
              <a:t> </a:t>
            </a:r>
            <a:r>
              <a:rPr lang="en-US" altLang="en-US" i="1" dirty="0"/>
              <a:t>O</a:t>
            </a:r>
            <a:r>
              <a:rPr lang="en-US" altLang="en-US" dirty="0"/>
              <a:t>, enforcement of low-water-mark policy requires </a:t>
            </a:r>
            <a:r>
              <a:rPr lang="en-US" altLang="en-US" i="1" dirty="0" err="1"/>
              <a:t>i</a:t>
            </a:r>
            <a:r>
              <a:rPr lang="en-US" altLang="en-US" dirty="0"/>
              <a:t>(</a:t>
            </a:r>
            <a:r>
              <a:rPr lang="en-US" altLang="en-US" i="1" dirty="0"/>
              <a:t>o</a:t>
            </a:r>
            <a:r>
              <a:rPr lang="en-US" altLang="en-US" i="1" baseline="-25000" dirty="0"/>
              <a:t>n</a:t>
            </a:r>
            <a:r>
              <a:rPr lang="en-US" altLang="en-US" baseline="-25000" dirty="0"/>
              <a:t>+1</a:t>
            </a:r>
            <a:r>
              <a:rPr lang="en-US" altLang="en-US" dirty="0"/>
              <a:t>) ≤ </a:t>
            </a:r>
            <a:r>
              <a:rPr lang="en-US" altLang="en-US" i="1" dirty="0" err="1"/>
              <a:t>i</a:t>
            </a:r>
            <a:r>
              <a:rPr lang="en-US" altLang="en-US" dirty="0"/>
              <a:t>(</a:t>
            </a:r>
            <a:r>
              <a:rPr lang="en-US" altLang="en-US" i="1" dirty="0"/>
              <a:t>o</a:t>
            </a:r>
            <a:r>
              <a:rPr lang="en-US" altLang="en-US" baseline="-25000" dirty="0"/>
              <a:t>1</a:t>
            </a:r>
            <a:r>
              <a:rPr lang="en-US" altLang="en-US" dirty="0"/>
              <a:t>) for all </a:t>
            </a:r>
            <a:r>
              <a:rPr lang="en-US" altLang="en-US" i="1" dirty="0"/>
              <a:t>n</a:t>
            </a:r>
            <a:r>
              <a:rPr lang="en-US" altLang="en-US" dirty="0"/>
              <a:t> &gt; 1.</a:t>
            </a:r>
          </a:p>
          <a:p>
            <a:pPr lvl="1"/>
            <a:r>
              <a:rPr lang="en-US" altLang="en-US" dirty="0"/>
              <a:t>Idea of proof: Assume information transfer path exists between </a:t>
            </a:r>
            <a:r>
              <a:rPr lang="en-US" altLang="en-US" i="1" dirty="0"/>
              <a:t>o</a:t>
            </a:r>
            <a:r>
              <a:rPr lang="en-US" altLang="en-US" baseline="-25000" dirty="0"/>
              <a:t>1</a:t>
            </a:r>
            <a:r>
              <a:rPr lang="en-US" altLang="en-US" dirty="0"/>
              <a:t> and </a:t>
            </a:r>
            <a:r>
              <a:rPr lang="en-US" altLang="en-US" i="1" dirty="0"/>
              <a:t>o</a:t>
            </a:r>
            <a:r>
              <a:rPr lang="en-US" altLang="en-US" i="1" baseline="-25000" dirty="0"/>
              <a:t>n</a:t>
            </a:r>
            <a:r>
              <a:rPr lang="en-US" altLang="en-US" baseline="-25000" dirty="0"/>
              <a:t>+1</a:t>
            </a:r>
            <a:r>
              <a:rPr lang="en-US" altLang="en-US" dirty="0"/>
              <a:t>. Assume that each read and write was performed in the order of the indices of the vertices. By induction, the integrity level for each subject is the minimum of the integrity levels for all objects preceding it in path, so </a:t>
            </a:r>
            <a:r>
              <a:rPr lang="en-US" altLang="en-US" i="1" dirty="0" err="1"/>
              <a:t>i</a:t>
            </a:r>
            <a:r>
              <a:rPr lang="en-US" altLang="en-US" dirty="0"/>
              <a:t>(</a:t>
            </a:r>
            <a:r>
              <a:rPr lang="en-US" altLang="en-US" i="1" dirty="0" err="1"/>
              <a:t>s</a:t>
            </a:r>
            <a:r>
              <a:rPr lang="en-US" altLang="en-US" i="1" baseline="-25000" dirty="0" err="1"/>
              <a:t>n</a:t>
            </a:r>
            <a:r>
              <a:rPr lang="en-US" altLang="en-US" dirty="0"/>
              <a:t>) ≤ </a:t>
            </a:r>
            <a:r>
              <a:rPr lang="en-US" altLang="en-US" i="1" dirty="0" err="1"/>
              <a:t>i</a:t>
            </a:r>
            <a:r>
              <a:rPr lang="en-US" altLang="en-US" dirty="0"/>
              <a:t>(</a:t>
            </a:r>
            <a:r>
              <a:rPr lang="en-US" altLang="en-US" i="1" dirty="0"/>
              <a:t>o</a:t>
            </a:r>
            <a:r>
              <a:rPr lang="en-US" altLang="en-US" baseline="-25000" dirty="0"/>
              <a:t>1</a:t>
            </a:r>
            <a:r>
              <a:rPr lang="en-US" altLang="en-US" dirty="0"/>
              <a:t>). As </a:t>
            </a:r>
            <a:r>
              <a:rPr lang="en-US" altLang="en-US" i="1" dirty="0"/>
              <a:t>n</a:t>
            </a:r>
            <a:r>
              <a:rPr lang="en-US" altLang="en-US" dirty="0"/>
              <a:t>th write succeeds, </a:t>
            </a:r>
            <a:r>
              <a:rPr lang="en-US" altLang="en-US" i="1" dirty="0" err="1"/>
              <a:t>i</a:t>
            </a:r>
            <a:r>
              <a:rPr lang="en-US" altLang="en-US" dirty="0"/>
              <a:t>(</a:t>
            </a:r>
            <a:r>
              <a:rPr lang="en-US" altLang="en-US" i="1" dirty="0"/>
              <a:t>o</a:t>
            </a:r>
            <a:r>
              <a:rPr lang="en-US" altLang="en-US" i="1" baseline="-25000" dirty="0"/>
              <a:t>n</a:t>
            </a:r>
            <a:r>
              <a:rPr lang="en-US" altLang="en-US" baseline="-25000" dirty="0"/>
              <a:t>+1</a:t>
            </a:r>
            <a:r>
              <a:rPr lang="en-US" altLang="en-US" dirty="0"/>
              <a:t>) ≤ </a:t>
            </a:r>
            <a:r>
              <a:rPr lang="en-US" altLang="en-US" i="1" dirty="0" err="1"/>
              <a:t>i</a:t>
            </a:r>
            <a:r>
              <a:rPr lang="en-US" altLang="en-US" dirty="0"/>
              <a:t>(</a:t>
            </a:r>
            <a:r>
              <a:rPr lang="en-US" altLang="en-US" i="1" dirty="0" err="1"/>
              <a:t>s</a:t>
            </a:r>
            <a:r>
              <a:rPr lang="en-US" altLang="en-US" i="1" baseline="-25000" dirty="0" err="1"/>
              <a:t>n</a:t>
            </a:r>
            <a:r>
              <a:rPr lang="en-US" altLang="en-US" dirty="0"/>
              <a:t>). Hence </a:t>
            </a:r>
            <a:r>
              <a:rPr lang="en-US" altLang="en-US" i="1" dirty="0" err="1"/>
              <a:t>i</a:t>
            </a:r>
            <a:r>
              <a:rPr lang="en-US" altLang="en-US" dirty="0"/>
              <a:t>(</a:t>
            </a:r>
            <a:r>
              <a:rPr lang="en-US" altLang="en-US" i="1" dirty="0"/>
              <a:t>o</a:t>
            </a:r>
            <a:r>
              <a:rPr lang="en-US" altLang="en-US" i="1" baseline="-25000" dirty="0"/>
              <a:t>n</a:t>
            </a:r>
            <a:r>
              <a:rPr lang="en-US" altLang="en-US" baseline="-25000" dirty="0"/>
              <a:t>+1</a:t>
            </a:r>
            <a:r>
              <a:rPr lang="en-US" altLang="en-US" dirty="0"/>
              <a:t>) ≤ </a:t>
            </a:r>
            <a:r>
              <a:rPr lang="en-US" altLang="en-US" i="1" dirty="0" err="1"/>
              <a:t>i</a:t>
            </a:r>
            <a:r>
              <a:rPr lang="en-US" altLang="en-US" dirty="0"/>
              <a:t>(</a:t>
            </a:r>
            <a:r>
              <a:rPr lang="en-US" altLang="en-US" i="1" dirty="0"/>
              <a:t>o</a:t>
            </a:r>
            <a:r>
              <a:rPr lang="en-US" altLang="en-US" baseline="-25000" dirty="0"/>
              <a:t>1</a:t>
            </a:r>
            <a:r>
              <a:rPr lang="en-US" altLang="en-US" dirty="0"/>
              <a:t>).</a:t>
            </a:r>
          </a:p>
        </p:txBody>
      </p:sp>
      <p:sp>
        <p:nvSpPr>
          <p:cNvPr id="2" name="Date Placeholder 1">
            <a:extLst>
              <a:ext uri="{FF2B5EF4-FFF2-40B4-BE49-F238E27FC236}">
                <a16:creationId xmlns:a16="http://schemas.microsoft.com/office/drawing/2014/main" id="{387248DF-3866-8B4A-89D3-7D87D4EA5ADD}"/>
              </a:ext>
            </a:extLst>
          </p:cNvPr>
          <p:cNvSpPr>
            <a:spLocks noGrp="1"/>
          </p:cNvSpPr>
          <p:nvPr>
            <p:ph type="dt" sz="half" idx="10"/>
          </p:nvPr>
        </p:nvSpPr>
        <p:spPr/>
        <p:txBody>
          <a:bodyPr/>
          <a:lstStyle/>
          <a:p>
            <a:r>
              <a:rPr lang="en-US"/>
              <a:t>Version 1.0</a:t>
            </a:r>
          </a:p>
        </p:txBody>
      </p:sp>
      <p:sp>
        <p:nvSpPr>
          <p:cNvPr id="3" name="Footer Placeholder 2">
            <a:extLst>
              <a:ext uri="{FF2B5EF4-FFF2-40B4-BE49-F238E27FC236}">
                <a16:creationId xmlns:a16="http://schemas.microsoft.com/office/drawing/2014/main" id="{E73AEB03-5C4A-DE45-A64F-773F8F1FC291}"/>
              </a:ext>
            </a:extLst>
          </p:cNvPr>
          <p:cNvSpPr>
            <a:spLocks noGrp="1"/>
          </p:cNvSpPr>
          <p:nvPr>
            <p:ph type="ftr" sz="quarter" idx="11"/>
          </p:nvPr>
        </p:nvSpPr>
        <p:spPr/>
        <p:txBody>
          <a:bodyPr/>
          <a:lstStyle/>
          <a:p>
            <a:r>
              <a:rPr lang="en-US"/>
              <a:t>Computer Security: Art and Science</a:t>
            </a:r>
            <a:r>
              <a:rPr lang="en-US" i="0"/>
              <a:t>, 2</a:t>
            </a:r>
            <a:r>
              <a:rPr lang="en-US" i="0" baseline="30000"/>
              <a:t>nd</a:t>
            </a:r>
            <a:r>
              <a:rPr lang="en-US" i="0"/>
              <a:t> Edition</a:t>
            </a:r>
            <a:endParaRPr lang="en-US" dirty="0"/>
          </a:p>
        </p:txBody>
      </p:sp>
      <p:sp>
        <p:nvSpPr>
          <p:cNvPr id="7" name="Slide Number Placeholder 6">
            <a:extLst>
              <a:ext uri="{FF2B5EF4-FFF2-40B4-BE49-F238E27FC236}">
                <a16:creationId xmlns:a16="http://schemas.microsoft.com/office/drawing/2014/main" id="{7C73FF0C-F3B1-B549-857E-56D986A888C4}"/>
              </a:ext>
            </a:extLst>
          </p:cNvPr>
          <p:cNvSpPr>
            <a:spLocks noGrp="1"/>
          </p:cNvSpPr>
          <p:nvPr>
            <p:ph type="sldNum" sz="quarter" idx="12"/>
          </p:nvPr>
        </p:nvSpPr>
        <p:spPr/>
        <p:txBody>
          <a:bodyPr/>
          <a:lstStyle/>
          <a:p>
            <a:r>
              <a:rPr lang="en-US"/>
              <a:t>Slide 6-</a:t>
            </a:r>
            <a:fld id="{52DFCED4-3DB5-5A4D-92BF-293F61671FD6}" type="slidenum">
              <a:rPr lang="en-US" smtClean="0"/>
              <a:pPr/>
              <a:t>9</a:t>
            </a:fld>
            <a:endParaRPr lang="en-US" dirty="0"/>
          </a:p>
        </p:txBody>
      </p:sp>
    </p:spTree>
    <p:extLst>
      <p:ext uri="{BB962C8B-B14F-4D97-AF65-F5344CB8AC3E}">
        <p14:creationId xmlns:p14="http://schemas.microsoft.com/office/powerpoint/2010/main" val="31124292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F79726CD-144E-474C-9C09-886DB093785B}" vid="{1D8E7A62-152F-064E-9B3B-99EB7B1A98E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243</TotalTime>
  <Words>4225</Words>
  <Application>Microsoft Macintosh PowerPoint</Application>
  <PresentationFormat>Widescreen</PresentationFormat>
  <Paragraphs>633</Paragraphs>
  <Slides>60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60</vt:i4>
      </vt:variant>
    </vt:vector>
  </HeadingPairs>
  <TitlesOfParts>
    <vt:vector size="68" baseType="lpstr">
      <vt:lpstr>Arial</vt:lpstr>
      <vt:lpstr>Calibri</vt:lpstr>
      <vt:lpstr>Calibri Light</vt:lpstr>
      <vt:lpstr>Cambria Math</vt:lpstr>
      <vt:lpstr>Courier</vt:lpstr>
      <vt:lpstr>Symbol</vt:lpstr>
      <vt:lpstr>Times</vt:lpstr>
      <vt:lpstr>Office Theme</vt:lpstr>
      <vt:lpstr>Integrity Policies</vt:lpstr>
      <vt:lpstr>Overview</vt:lpstr>
      <vt:lpstr>Requirements of Policies</vt:lpstr>
      <vt:lpstr>Principles of Operation</vt:lpstr>
      <vt:lpstr>Biba Integrity Model</vt:lpstr>
      <vt:lpstr>Intuition for Integrity Levels</vt:lpstr>
      <vt:lpstr>Information Transfer Path</vt:lpstr>
      <vt:lpstr>Low-Water-Mark Policy</vt:lpstr>
      <vt:lpstr>Information Flow and Model</vt:lpstr>
      <vt:lpstr>Problems</vt:lpstr>
      <vt:lpstr>Ring Policy</vt:lpstr>
      <vt:lpstr>Strict Integrity Policy</vt:lpstr>
      <vt:lpstr>LOCUS and Biba</vt:lpstr>
      <vt:lpstr>Integrity Matrix Model</vt:lpstr>
      <vt:lpstr>Bell-LaPadula Clearances</vt:lpstr>
      <vt:lpstr>Bell-LaPadula Categories</vt:lpstr>
      <vt:lpstr>Users and Security Levels</vt:lpstr>
      <vt:lpstr>Objects and Classifications</vt:lpstr>
      <vt:lpstr>Ideas</vt:lpstr>
      <vt:lpstr>Check Requirements</vt:lpstr>
      <vt:lpstr>More Requirements</vt:lpstr>
      <vt:lpstr>Problem</vt:lpstr>
      <vt:lpstr>Adding Biba</vt:lpstr>
      <vt:lpstr>Simplify Bell-LaPadula</vt:lpstr>
      <vt:lpstr>Users and Levels</vt:lpstr>
      <vt:lpstr>Objects and Classifications</vt:lpstr>
      <vt:lpstr>Ideas</vt:lpstr>
      <vt:lpstr>Clark-Wilson Integrity Model</vt:lpstr>
      <vt:lpstr>Entities</vt:lpstr>
      <vt:lpstr>Certification Rules 1 and 2</vt:lpstr>
      <vt:lpstr>Enforcement Rules 1 and 2</vt:lpstr>
      <vt:lpstr>Users and Rules</vt:lpstr>
      <vt:lpstr>Logging</vt:lpstr>
      <vt:lpstr>Handling Untrusted Input</vt:lpstr>
      <vt:lpstr>Separation of Duty In Model</vt:lpstr>
      <vt:lpstr>Comparison With Requirements</vt:lpstr>
      <vt:lpstr>Comparison With Requirements</vt:lpstr>
      <vt:lpstr>Comparison to Biba</vt:lpstr>
      <vt:lpstr>UNIX Implementation</vt:lpstr>
      <vt:lpstr>CDI Arrangement</vt:lpstr>
      <vt:lpstr>Examples</vt:lpstr>
      <vt:lpstr>Problems</vt:lpstr>
      <vt:lpstr>Trust Models</vt:lpstr>
      <vt:lpstr>Definition of Trust</vt:lpstr>
      <vt:lpstr>Transitivity of Trust</vt:lpstr>
      <vt:lpstr>Types of Beliefs Underlying Trust</vt:lpstr>
      <vt:lpstr>Evaluating Arguments about Trust (con’t)</vt:lpstr>
      <vt:lpstr>Trust Management</vt:lpstr>
      <vt:lpstr>Policy-Based Trust Management</vt:lpstr>
      <vt:lpstr>Example: Keynote</vt:lpstr>
      <vt:lpstr>Example</vt:lpstr>
      <vt:lpstr>Example: Results</vt:lpstr>
      <vt:lpstr>Example 2</vt:lpstr>
      <vt:lpstr>Example 2: Results</vt:lpstr>
      <vt:lpstr>Example 2: Results</vt:lpstr>
      <vt:lpstr>Reputation-Based Trust Management</vt:lpstr>
      <vt:lpstr>Example 1</vt:lpstr>
      <vt:lpstr>Example 1</vt:lpstr>
      <vt:lpstr>Example 2</vt:lpstr>
      <vt:lpstr>Key Points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Matt Bishop</dc:creator>
  <cp:lastModifiedBy>Matt Bishop</cp:lastModifiedBy>
  <cp:revision>23</cp:revision>
  <dcterms:created xsi:type="dcterms:W3CDTF">2018-10-24T07:20:13Z</dcterms:created>
  <dcterms:modified xsi:type="dcterms:W3CDTF">2018-11-14T21:54:25Z</dcterms:modified>
</cp:coreProperties>
</file>