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7" r:id="rId61"/>
    <p:sldId id="318" r:id="rId62"/>
    <p:sldId id="316" r:id="rId63"/>
    <p:sldId id="319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2"/>
    <p:restoredTop sz="94687"/>
  </p:normalViewPr>
  <p:slideViewPr>
    <p:cSldViewPr snapToGrid="0" snapToObjects="1">
      <p:cViewPr varScale="1">
        <p:scale>
          <a:sx n="84" d="100"/>
          <a:sy n="84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9A8B0-0796-FA45-B93E-9DCE27D88D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0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7-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Availability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7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83F99-6050-6E46-8F71-807262AD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69028-C232-9543-A6DE-F9DFF70C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C996C-B000-1543-92A2-5056C92F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4C74-F19D-6F4D-8471-6DD6441A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A8E03-05C3-A443-A6EB-31A37D4FA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constraints designed to prevent denial of service</a:t>
            </a:r>
          </a:p>
          <a:p>
            <a:r>
              <a:rPr lang="en-US" i="1" dirty="0" err="1"/>
              <a:t>S</a:t>
            </a:r>
            <a:r>
              <a:rPr lang="en-US" i="1" baseline="-25000" dirty="0" err="1"/>
              <a:t>seq</a:t>
            </a:r>
            <a:r>
              <a:rPr lang="en-US" dirty="0"/>
              <a:t> sequence of all possible invocations of a service</a:t>
            </a:r>
          </a:p>
          <a:p>
            <a:r>
              <a:rPr lang="en-US" i="1" dirty="0" err="1"/>
              <a:t>U</a:t>
            </a:r>
            <a:r>
              <a:rPr lang="en-US" i="1" baseline="-25000" dirty="0" err="1"/>
              <a:t>seq</a:t>
            </a:r>
            <a:r>
              <a:rPr lang="en-US" dirty="0"/>
              <a:t> set of sequences of all possible invocations by a user</a:t>
            </a:r>
          </a:p>
          <a:p>
            <a:r>
              <a:rPr lang="en-US" i="1" dirty="0" err="1"/>
              <a:t>U</a:t>
            </a:r>
            <a:r>
              <a:rPr lang="en-US" i="1" baseline="-25000" dirty="0" err="1"/>
              <a:t>Ii</a:t>
            </a:r>
            <a:r>
              <a:rPr lang="en-US" baseline="-25000" dirty="0" err="1"/>
              <a:t>,</a:t>
            </a:r>
            <a:r>
              <a:rPr lang="en-US" i="1" baseline="-25000" dirty="0" err="1"/>
              <a:t>seq</a:t>
            </a:r>
            <a:r>
              <a:rPr lang="en-US" dirty="0"/>
              <a:t> ⊆ </a:t>
            </a:r>
            <a:r>
              <a:rPr lang="en-US" i="1" dirty="0" err="1"/>
              <a:t>U</a:t>
            </a:r>
            <a:r>
              <a:rPr lang="en-US" i="1" baseline="-25000" dirty="0" err="1"/>
              <a:t>seq</a:t>
            </a:r>
            <a:r>
              <a:rPr lang="en-US" dirty="0"/>
              <a:t> that user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 can invoke</a:t>
            </a:r>
          </a:p>
          <a:p>
            <a:pPr lvl="1"/>
            <a:r>
              <a:rPr lang="en-US" i="1" dirty="0"/>
              <a:t>C</a:t>
            </a:r>
            <a:r>
              <a:rPr lang="en-US" dirty="0"/>
              <a:t> set of operations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 can perform to consume service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set of operations to produce service user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 consumes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&lt; </a:t>
            </a:r>
            <a:r>
              <a:rPr lang="en-US" i="1" dirty="0"/>
              <a:t>c</a:t>
            </a:r>
            <a:r>
              <a:rPr lang="en-US" dirty="0"/>
              <a:t> means operation </a:t>
            </a:r>
            <a:r>
              <a:rPr lang="en-US" i="1" dirty="0"/>
              <a:t>p</a:t>
            </a:r>
            <a:r>
              <a:rPr lang="en-US" dirty="0"/>
              <a:t> ∈ </a:t>
            </a:r>
            <a:r>
              <a:rPr lang="en-US" i="1" dirty="0"/>
              <a:t>P</a:t>
            </a:r>
            <a:r>
              <a:rPr lang="en-US" dirty="0"/>
              <a:t> must precede operation </a:t>
            </a:r>
            <a:r>
              <a:rPr lang="en-US" i="1" dirty="0"/>
              <a:t>c</a:t>
            </a:r>
            <a:r>
              <a:rPr lang="en-US" dirty="0"/>
              <a:t> ∈ </a:t>
            </a:r>
            <a:r>
              <a:rPr lang="en-US" i="1" dirty="0"/>
              <a:t>C</a:t>
            </a:r>
          </a:p>
          <a:p>
            <a:pPr lvl="1"/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set of operations allowed for user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endParaRPr lang="en-US" dirty="0"/>
          </a:p>
          <a:p>
            <a:pPr lvl="1"/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 set of relations between every pair of allowed operations for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60960-BFFE-D747-81A8-33608822C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33950-7A1F-8D47-8507-F12B8DB9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FA0C5-AC25-884E-8BA9-E2CC9394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6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2B5E4-9B61-FA45-A70A-02365418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9E87A-FCF5-A84B-8B47-4D8963E74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Mutually exclusive resource</a:t>
            </a:r>
          </a:p>
          <a:p>
            <a:r>
              <a:rPr lang="en-US" i="1" dirty="0"/>
              <a:t>C</a:t>
            </a:r>
            <a:r>
              <a:rPr lang="en-US" dirty="0"/>
              <a:t> = { </a:t>
            </a:r>
            <a:r>
              <a:rPr lang="en-US" i="1" dirty="0"/>
              <a:t>acquire</a:t>
            </a:r>
            <a:r>
              <a:rPr lang="en-US" dirty="0"/>
              <a:t> }</a:t>
            </a:r>
          </a:p>
          <a:p>
            <a:r>
              <a:rPr lang="en-US" i="1" dirty="0"/>
              <a:t>P</a:t>
            </a:r>
            <a:r>
              <a:rPr lang="en-US" dirty="0"/>
              <a:t> = { </a:t>
            </a:r>
            <a:r>
              <a:rPr lang="en-US" i="1" dirty="0"/>
              <a:t>release</a:t>
            </a:r>
            <a:r>
              <a:rPr lang="en-US" dirty="0"/>
              <a:t> }</a:t>
            </a:r>
          </a:p>
          <a:p>
            <a:r>
              <a:rPr lang="en-US" dirty="0"/>
              <a:t>For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= {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 } for </a:t>
            </a:r>
            <a:r>
              <a:rPr lang="en-US" i="1" dirty="0" err="1"/>
              <a:t>i</a:t>
            </a:r>
            <a:r>
              <a:rPr lang="en-US" dirty="0"/>
              <a:t> = 1, 2</a:t>
            </a:r>
          </a:p>
          <a:p>
            <a:r>
              <a:rPr lang="en-US" dirty="0"/>
              <a:t>For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 = { (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 &lt;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 ) } for </a:t>
            </a:r>
            <a:r>
              <a:rPr lang="en-US" i="1" dirty="0" err="1"/>
              <a:t>i</a:t>
            </a:r>
            <a:r>
              <a:rPr lang="en-US" dirty="0"/>
              <a:t> = 1, 2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153B9-363B-3E4A-80D6-AA65E80E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9172-1890-D043-8441-C09FB43C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6D847-5688-C643-B9C6-905B6F71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4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9542-21E6-C147-BAAD-114779F21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693A1-48A2-704E-B480-1E2366A5E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initial subsequence of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 of length k</a:t>
            </a:r>
          </a:p>
          <a:p>
            <a:pPr lvl="1"/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)) number of times operation </a:t>
            </a:r>
            <a:r>
              <a:rPr lang="en-US" i="1" dirty="0"/>
              <a:t>o</a:t>
            </a:r>
            <a:r>
              <a:rPr lang="en-US" dirty="0"/>
              <a:t> occurs in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safe if the following 2 conditions hold: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o</a:t>
            </a:r>
            <a:r>
              <a:rPr lang="en-US" dirty="0"/>
              <a:t> ∈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baseline="-25000" dirty="0" err="1"/>
              <a:t>,</a:t>
            </a:r>
            <a:r>
              <a:rPr lang="en-US" i="1" baseline="-25000" dirty="0" err="1"/>
              <a:t>seq</a:t>
            </a:r>
            <a:r>
              <a:rPr lang="en-US" dirty="0"/>
              <a:t>, then </a:t>
            </a:r>
            <a:r>
              <a:rPr lang="en-US" i="1" dirty="0"/>
              <a:t>o</a:t>
            </a:r>
            <a:r>
              <a:rPr lang="en-US" dirty="0"/>
              <a:t> ∈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; and</a:t>
            </a:r>
          </a:p>
          <a:p>
            <a:pPr lvl="2"/>
            <a:r>
              <a:rPr lang="en-US" dirty="0"/>
              <a:t>That is, if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 executes </a:t>
            </a:r>
            <a:r>
              <a:rPr lang="en-US" i="1" dirty="0"/>
              <a:t>o</a:t>
            </a:r>
            <a:r>
              <a:rPr lang="en-US" dirty="0"/>
              <a:t>, it must be an allowed operation for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endParaRPr lang="en-US" dirty="0"/>
          </a:p>
          <a:p>
            <a:pPr lvl="1"/>
            <a:r>
              <a:rPr lang="en-US" dirty="0"/>
              <a:t>for all </a:t>
            </a:r>
            <a:r>
              <a:rPr lang="en-US" i="1" dirty="0"/>
              <a:t>k</a:t>
            </a:r>
            <a:r>
              <a:rPr lang="en-US" dirty="0"/>
              <a:t>, if (</a:t>
            </a:r>
            <a:r>
              <a:rPr lang="en-US" i="1" dirty="0"/>
              <a:t>o</a:t>
            </a:r>
            <a:r>
              <a:rPr lang="en-US" dirty="0"/>
              <a:t> &lt; </a:t>
            </a:r>
            <a:r>
              <a:rPr lang="en-US" i="1" dirty="0"/>
              <a:t>o</a:t>
            </a:r>
            <a:r>
              <a:rPr lang="en-US" dirty="0"/>
              <a:t>’) ∈ 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, then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)) ≥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))</a:t>
            </a:r>
          </a:p>
          <a:p>
            <a:pPr lvl="2"/>
            <a:r>
              <a:rPr lang="en-US" dirty="0"/>
              <a:t>That is, if one operation precedes another, the first one must occur more times than the second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FA27E-4B8C-A24C-AE05-0F320479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6E4F3-9F23-8A4D-8A4D-C5AB066B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F33CD-20FC-044F-9738-91C64117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19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8EFF-1F1A-7B41-9F1D-25DCD6FD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of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31EE-E011-D54E-9B5C-DF43E6B5A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</a:t>
            </a:r>
            <a:r>
              <a:rPr lang="en-US" dirty="0"/>
              <a:t> ∈ </a:t>
            </a:r>
            <a:r>
              <a:rPr lang="en-US" i="1" dirty="0" err="1"/>
              <a:t>S</a:t>
            </a:r>
            <a:r>
              <a:rPr lang="en-US" i="1" baseline="-25000" dirty="0" err="1"/>
              <a:t>seq</a:t>
            </a:r>
            <a:r>
              <a:rPr lang="en-US" dirty="0"/>
              <a:t> possible sequence of invocations of services</a:t>
            </a:r>
          </a:p>
          <a:p>
            <a:r>
              <a:rPr lang="en-US" i="1" dirty="0"/>
              <a:t>s</a:t>
            </a:r>
            <a:r>
              <a:rPr lang="en-US" dirty="0"/>
              <a:t> blocks on condition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May be waiting for service to become available, or processing some response, etc. </a:t>
            </a:r>
          </a:p>
          <a:p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baseline="30000" dirty="0"/>
              <a:t>*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 represents operation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 blocked, waiting for </a:t>
            </a:r>
            <a:r>
              <a:rPr lang="en-US" i="1" dirty="0"/>
              <a:t>c</a:t>
            </a:r>
            <a:r>
              <a:rPr lang="en-US" dirty="0"/>
              <a:t> to become true</a:t>
            </a:r>
          </a:p>
          <a:p>
            <a:pPr lvl="1"/>
            <a:r>
              <a:rPr lang="en-US" dirty="0"/>
              <a:t>When execution results,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 represents operation</a:t>
            </a:r>
          </a:p>
          <a:p>
            <a:pPr lvl="1"/>
            <a:r>
              <a:rPr lang="en-US" dirty="0"/>
              <a:t>Note that when </a:t>
            </a:r>
            <a:r>
              <a:rPr lang="en-US" i="1" dirty="0"/>
              <a:t>c</a:t>
            </a:r>
            <a:r>
              <a:rPr lang="en-US" dirty="0"/>
              <a:t> becomes true,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baseline="30000" dirty="0"/>
              <a:t>*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 may not resume immediately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E622C-0BBA-004C-93C8-9AC3EAB6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D537-74B0-E44E-BA91-9FA00EC1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F0FC-AEC3-9147-8FD1-DC6BB1B6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9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8EFF-1F1A-7B41-9F1D-25DCD6FD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of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31EE-E011-D54E-9B5C-DF43E6B5A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</a:t>
            </a:r>
            <a:r>
              <a:rPr lang="en-US" dirty="0"/>
              <a:t>(0) initial subsequence of </a:t>
            </a:r>
            <a:r>
              <a:rPr lang="en-US" i="1" dirty="0"/>
              <a:t>s</a:t>
            </a:r>
            <a:r>
              <a:rPr lang="en-US" dirty="0"/>
              <a:t> up to operation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baseline="30000" dirty="0"/>
              <a:t>*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subsequence of operations between </a:t>
            </a:r>
            <a:r>
              <a:rPr lang="en-US" i="1" dirty="0"/>
              <a:t>k</a:t>
            </a:r>
            <a:r>
              <a:rPr lang="en-US" dirty="0"/>
              <a:t>-1</a:t>
            </a:r>
            <a:r>
              <a:rPr lang="en-US" baseline="30000" dirty="0"/>
              <a:t>st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30000" dirty="0"/>
              <a:t>th</a:t>
            </a:r>
            <a:r>
              <a:rPr lang="en-US" dirty="0"/>
              <a:t> time </a:t>
            </a:r>
            <a:r>
              <a:rPr lang="en-US" i="1" dirty="0"/>
              <a:t>c</a:t>
            </a:r>
            <a:r>
              <a:rPr lang="en-US" dirty="0"/>
              <a:t> becomes true after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baseline="30000" dirty="0"/>
              <a:t>*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*(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➝</a:t>
            </a:r>
            <a:r>
              <a:rPr lang="en-US" i="1" baseline="30000" dirty="0">
                <a:sym typeface="Wingdings" pitchFamily="2" charset="2"/>
              </a:rPr>
              <a:t>s</a:t>
            </a:r>
            <a:r>
              <a:rPr lang="en-US" baseline="30000" dirty="0">
                <a:sym typeface="Wingdings" pitchFamily="2" charset="2"/>
              </a:rPr>
              <a:t>(</a:t>
            </a:r>
            <a:r>
              <a:rPr lang="en-US" i="1" baseline="30000" dirty="0">
                <a:sym typeface="Wingdings" pitchFamily="2" charset="2"/>
              </a:rPr>
              <a:t>k</a:t>
            </a:r>
            <a:r>
              <a:rPr lang="en-US" baseline="30000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):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 blocks waiting on </a:t>
            </a:r>
            <a:r>
              <a:rPr lang="en-US" i="1" dirty="0"/>
              <a:t>c</a:t>
            </a:r>
            <a:r>
              <a:rPr lang="en-US" dirty="0"/>
              <a:t> at end of </a:t>
            </a:r>
            <a:r>
              <a:rPr lang="en-US" i="1" dirty="0"/>
              <a:t>s</a:t>
            </a:r>
            <a:r>
              <a:rPr lang="en-US" dirty="0"/>
              <a:t>(0), resumes operation at end of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r>
              <a:rPr lang="en-US" i="1" dirty="0" err="1"/>
              <a:t>S</a:t>
            </a:r>
            <a:r>
              <a:rPr lang="en-US" i="1" baseline="-25000" dirty="0" err="1"/>
              <a:t>seq</a:t>
            </a:r>
            <a:r>
              <a:rPr lang="en-US" dirty="0"/>
              <a:t> </a:t>
            </a:r>
            <a:r>
              <a:rPr lang="en-US" i="1" dirty="0"/>
              <a:t>live</a:t>
            </a:r>
            <a:r>
              <a:rPr lang="en-US" dirty="0"/>
              <a:t> if for every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*(</a:t>
            </a:r>
            <a:r>
              <a:rPr lang="en-US" i="1" dirty="0"/>
              <a:t>c</a:t>
            </a:r>
            <a:r>
              <a:rPr lang="en-US" dirty="0"/>
              <a:t>) there is a set of subsequences </a:t>
            </a:r>
            <a:r>
              <a:rPr lang="en-US" i="1" dirty="0"/>
              <a:t>s</a:t>
            </a:r>
            <a:r>
              <a:rPr lang="en-US" dirty="0"/>
              <a:t>(0), ...,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such that it is initial subsequence of some </a:t>
            </a:r>
            <a:r>
              <a:rPr lang="en-US" i="1" dirty="0"/>
              <a:t>s</a:t>
            </a:r>
            <a:r>
              <a:rPr lang="en-US" dirty="0"/>
              <a:t> ∈ </a:t>
            </a:r>
            <a:r>
              <a:rPr lang="en-US" i="1" dirty="0" err="1"/>
              <a:t>S</a:t>
            </a:r>
            <a:r>
              <a:rPr lang="en-US" i="1" baseline="-25000" dirty="0" err="1"/>
              <a:t>seq</a:t>
            </a:r>
            <a:r>
              <a:rPr lang="en-US" dirty="0"/>
              <a:t> and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*(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➝</a:t>
            </a:r>
            <a:r>
              <a:rPr lang="en-US" i="1" baseline="30000" dirty="0">
                <a:sym typeface="Wingdings" pitchFamily="2" charset="2"/>
              </a:rPr>
              <a:t>s</a:t>
            </a:r>
            <a:r>
              <a:rPr lang="en-US" baseline="30000" dirty="0">
                <a:sym typeface="Wingdings" pitchFamily="2" charset="2"/>
              </a:rPr>
              <a:t>(</a:t>
            </a:r>
            <a:r>
              <a:rPr lang="en-US" i="1" baseline="30000" dirty="0">
                <a:sym typeface="Wingdings" pitchFamily="2" charset="2"/>
              </a:rPr>
              <a:t>k</a:t>
            </a:r>
            <a:r>
              <a:rPr lang="en-US" baseline="30000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/>
              <a:t>o</a:t>
            </a:r>
            <a:r>
              <a:rPr lang="en-US" i="1" baseline="-25000" dirty="0"/>
              <a:t>i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E622C-0BBA-004C-93C8-9AC3EAB6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D537-74B0-E44E-BA91-9FA00EC1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F0FC-AEC3-9147-8FD1-DC6BB1B6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3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F5FC4-8D75-EC4A-9EBE-0102B8C1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08400-85D8-BF4F-A57B-8837ACFB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Mutually exclusive resource; consider sequence</a:t>
            </a:r>
          </a:p>
          <a:p>
            <a:pPr marL="0" indent="0" algn="ctr">
              <a:buNone/>
            </a:pPr>
            <a:r>
              <a:rPr lang="en-US" dirty="0"/>
              <a:t>(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)</a:t>
            </a:r>
          </a:p>
          <a:p>
            <a:pPr marL="233363" indent="0">
              <a:buNone/>
            </a:pPr>
            <a:r>
              <a:rPr lang="en-US" dirty="0"/>
              <a:t>with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 ∈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(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) ∈ 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;</a:t>
            </a:r>
            <a:r>
              <a:rPr lang="en-US" i="1" baseline="-25000" dirty="0"/>
              <a:t> </a:t>
            </a:r>
            <a:r>
              <a:rPr lang="en-US" i="1" dirty="0"/>
              <a:t>o</a:t>
            </a:r>
            <a:r>
              <a:rPr lang="en-US" dirty="0"/>
              <a:t> =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’ =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endParaRPr lang="en-US" i="1" baseline="-25000" dirty="0"/>
          </a:p>
          <a:p>
            <a:pPr marL="288925" indent="-288925"/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(1) = (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 ) ⇒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(1)) = 1,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(1)) = 0</a:t>
            </a:r>
          </a:p>
          <a:p>
            <a:pPr marL="288925" indent="-288925"/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(2) = (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 ) ⇒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(2)) = 1,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(2)) = 1</a:t>
            </a:r>
          </a:p>
          <a:p>
            <a:pPr marL="288925" indent="-288925"/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(3) = (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) ⇒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(3)) = 2,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(3)) = 1</a:t>
            </a:r>
          </a:p>
          <a:p>
            <a:pPr marL="288925" indent="-288925"/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(4) = (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) ⇒</a:t>
            </a:r>
          </a:p>
          <a:p>
            <a:pPr marL="5948363" indent="0">
              <a:buNone/>
            </a:pP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(4)) = 3,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(4)) = 1</a:t>
            </a:r>
          </a:p>
          <a:p>
            <a:pPr marL="288925" indent="-288925"/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(5) = (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) ⇒</a:t>
            </a:r>
          </a:p>
          <a:p>
            <a:pPr marL="5948363" indent="0">
              <a:buNone/>
            </a:pP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(5)) = 3,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(5)) = 2</a:t>
            </a:r>
          </a:p>
          <a:p>
            <a:pPr marL="288925" indent="-288925"/>
            <a:r>
              <a:rPr lang="en-US" dirty="0"/>
              <a:t>As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)) ≥ </a:t>
            </a:r>
            <a:r>
              <a:rPr lang="en-US" i="1" dirty="0"/>
              <a:t>n</a:t>
            </a:r>
            <a:r>
              <a:rPr lang="en-US" i="1" baseline="-25000" dirty="0"/>
              <a:t>o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)) for </a:t>
            </a:r>
            <a:r>
              <a:rPr lang="en-US" i="1" dirty="0"/>
              <a:t>k</a:t>
            </a:r>
            <a:r>
              <a:rPr lang="en-US" dirty="0"/>
              <a:t> = 1, ..., 5, the sequence is safe</a:t>
            </a:r>
          </a:p>
          <a:p>
            <a:pPr marL="288925" indent="-288925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C18BD-5C09-BA42-9C36-9C8ACDF5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0B923-CDE3-0F42-BDC4-E45E0FCB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0892F-F143-514D-9287-21DAC9C6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07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65BAC-D61A-DD4D-AAF7-10986EAA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i="1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DE04-70DB-AB49-9D50-AFF1A834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dirty="0"/>
              <a:t> be true whenever resource can be released</a:t>
            </a:r>
          </a:p>
          <a:p>
            <a:pPr lvl="1"/>
            <a:r>
              <a:rPr lang="en-US" dirty="0"/>
              <a:t>That is, initially and whenever a </a:t>
            </a:r>
            <a:r>
              <a:rPr lang="en-US" i="1" dirty="0" err="1"/>
              <a:t>release</a:t>
            </a:r>
            <a:r>
              <a:rPr lang="en-US" i="1" baseline="-25000" dirty="0" err="1"/>
              <a:t>i</a:t>
            </a:r>
            <a:r>
              <a:rPr lang="en-US" dirty="0"/>
              <a:t> operation is performed</a:t>
            </a:r>
          </a:p>
          <a:p>
            <a:r>
              <a:rPr lang="en-US" dirty="0"/>
              <a:t>Consider sequence: (</a:t>
            </a:r>
            <a:r>
              <a:rPr lang="en-US" i="1" dirty="0"/>
              <a:t>acquire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acquire</a:t>
            </a:r>
            <a:r>
              <a:rPr lang="en-US" baseline="-25000" dirty="0"/>
              <a:t>2</a:t>
            </a:r>
            <a:r>
              <a:rPr lang="en-US" baseline="30000" dirty="0"/>
              <a:t>*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), </a:t>
            </a:r>
            <a:r>
              <a:rPr lang="en-US" i="1" dirty="0"/>
              <a:t>release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release</a:t>
            </a:r>
            <a:r>
              <a:rPr lang="en-US" baseline="-25000" dirty="0"/>
              <a:t>2</a:t>
            </a:r>
            <a:r>
              <a:rPr lang="en-US" dirty="0"/>
              <a:t>, ... , </a:t>
            </a:r>
            <a:r>
              <a:rPr lang="en-US" i="1" dirty="0" err="1"/>
              <a:t>acquire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/>
              <a:t>acquire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), </a:t>
            </a:r>
            <a:r>
              <a:rPr lang="en-US" i="1" dirty="0" err="1"/>
              <a:t>release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/>
              <a:t>release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r>
              <a:rPr lang="en-US" dirty="0"/>
              <a:t>, ...)</a:t>
            </a:r>
          </a:p>
          <a:p>
            <a:r>
              <a:rPr lang="en-US" dirty="0"/>
              <a:t>For all </a:t>
            </a:r>
            <a:r>
              <a:rPr lang="en-US" i="1" dirty="0"/>
              <a:t>k</a:t>
            </a:r>
            <a:r>
              <a:rPr lang="en-US" dirty="0"/>
              <a:t> ≥ 1, </a:t>
            </a:r>
            <a:r>
              <a:rPr lang="en-US" i="1" dirty="0" err="1"/>
              <a:t>acquire</a:t>
            </a:r>
            <a:r>
              <a:rPr lang="en-US" i="1" baseline="-25000" dirty="0" err="1"/>
              <a:t>i</a:t>
            </a:r>
            <a:r>
              <a:rPr lang="en-US" dirty="0"/>
              <a:t>*(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➝</a:t>
            </a:r>
            <a:r>
              <a:rPr lang="en-US" i="1" baseline="30000" dirty="0">
                <a:sym typeface="Wingdings" pitchFamily="2" charset="2"/>
              </a:rPr>
              <a:t>s</a:t>
            </a:r>
            <a:r>
              <a:rPr lang="en-US" baseline="30000" dirty="0">
                <a:sym typeface="Wingdings" pitchFamily="2" charset="2"/>
              </a:rPr>
              <a:t>(1)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i="1" dirty="0"/>
              <a:t>acquire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), so this is live sequence</a:t>
            </a:r>
          </a:p>
          <a:p>
            <a:pPr lvl="1"/>
            <a:r>
              <a:rPr lang="en-US" dirty="0"/>
              <a:t>Here, </a:t>
            </a:r>
            <a:r>
              <a:rPr lang="en-US" i="1" dirty="0"/>
              <a:t>acquire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 occurs between </a:t>
            </a:r>
            <a:r>
              <a:rPr lang="en-US" i="1" dirty="0" err="1"/>
              <a:t>release</a:t>
            </a:r>
            <a:r>
              <a:rPr lang="en-US" i="1" baseline="-25000" dirty="0" err="1"/>
              <a:t>k</a:t>
            </a:r>
            <a:r>
              <a:rPr lang="en-US" dirty="0"/>
              <a:t> and </a:t>
            </a:r>
            <a:r>
              <a:rPr lang="en-US" i="1" dirty="0"/>
              <a:t>release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7794-8155-3B4A-A479-9301CE12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689B1-43F5-8142-8BD0-8F174F61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847F-043C-1444-BB1D-96648122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18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A3C1-3788-2E4C-99A8-C66672FAB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User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6E4BB-DA4A-5544-829C-2F4BE07D4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temporal logics</a:t>
            </a:r>
          </a:p>
          <a:p>
            <a:r>
              <a:rPr lang="en-US" dirty="0"/>
              <a:t>Symbols</a:t>
            </a:r>
          </a:p>
          <a:p>
            <a:pPr lvl="1"/>
            <a:r>
              <a:rPr lang="en-US" dirty="0"/>
              <a:t>☐: henceforth (the predicate is true and will remain true)</a:t>
            </a:r>
          </a:p>
          <a:p>
            <a:pPr lvl="1"/>
            <a:r>
              <a:rPr lang="en-US" dirty="0"/>
              <a:t>◇: eventually</a:t>
            </a:r>
            <a:r>
              <a:rPr lang="en-US" dirty="0">
                <a:sym typeface="Wingdings" pitchFamily="2" charset="2"/>
              </a:rPr>
              <a:t> (the predicate is either true now, or will become true in the future)</a:t>
            </a:r>
          </a:p>
          <a:p>
            <a:pPr lvl="1"/>
            <a:r>
              <a:rPr lang="en-US" dirty="0"/>
              <a:t>⤳: will  lead to (if the first part is true, the second part will eventually become true); so </a:t>
            </a:r>
            <a:r>
              <a:rPr lang="en-US" i="1" dirty="0"/>
              <a:t>A</a:t>
            </a:r>
            <a:r>
              <a:rPr lang="en-US" dirty="0"/>
              <a:t> ⤳ </a:t>
            </a:r>
            <a:r>
              <a:rPr lang="en-US" i="1" dirty="0"/>
              <a:t>B</a:t>
            </a:r>
            <a:r>
              <a:rPr lang="en-US" dirty="0"/>
              <a:t> is shorthand for </a:t>
            </a:r>
            <a:r>
              <a:rPr lang="en-US" i="1" dirty="0"/>
              <a:t>A</a:t>
            </a:r>
            <a:r>
              <a:rPr lang="en-US" dirty="0"/>
              <a:t> ⇒ ◇</a:t>
            </a:r>
            <a:r>
              <a:rPr lang="en-US" i="1" dirty="0"/>
              <a:t>B</a:t>
            </a: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DA33C-664D-5C4E-A073-CDE59870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797C7-0672-2A45-B2DE-817C3D63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7172-92B1-484C-B25C-0A6690DF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48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0295-09C8-5A42-B105-6EE4A650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5A466-7AA1-0D4F-A7E9-C379FA77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Acquiring and releasing mutually exclusive resource type</a:t>
            </a:r>
          </a:p>
          <a:p>
            <a:r>
              <a:rPr lang="en-US" dirty="0"/>
              <a:t>User agreement: once a process is blocked on an </a:t>
            </a:r>
            <a:r>
              <a:rPr lang="en-US" i="1" dirty="0"/>
              <a:t>acquire</a:t>
            </a:r>
            <a:r>
              <a:rPr lang="en-US" dirty="0"/>
              <a:t> operation, enough </a:t>
            </a:r>
            <a:r>
              <a:rPr lang="en-US" i="1" dirty="0"/>
              <a:t>release</a:t>
            </a:r>
            <a:r>
              <a:rPr lang="en-US" dirty="0"/>
              <a:t> operations will release enough resources of that type to allow blocked process to proceed</a:t>
            </a:r>
          </a:p>
          <a:p>
            <a:pPr marL="0" indent="0">
              <a:buNone/>
            </a:pPr>
            <a:r>
              <a:rPr lang="en-US" b="1" dirty="0"/>
              <a:t>service</a:t>
            </a:r>
            <a:r>
              <a:rPr lang="en-US" dirty="0"/>
              <a:t>  </a:t>
            </a:r>
            <a:r>
              <a:rPr lang="en-US" dirty="0" err="1"/>
              <a:t>resource_allocator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User agreement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in</a:t>
            </a:r>
            <a:r>
              <a:rPr lang="en-US" dirty="0"/>
              <a:t>(</a:t>
            </a:r>
            <a:r>
              <a:rPr lang="en-US" i="1" dirty="0"/>
              <a:t>acquire</a:t>
            </a:r>
            <a:r>
              <a:rPr lang="en-US" dirty="0"/>
              <a:t>) ⤳ ((☐◇(#</a:t>
            </a:r>
            <a:r>
              <a:rPr lang="en-US" i="1" dirty="0" err="1"/>
              <a:t>active_release</a:t>
            </a:r>
            <a:r>
              <a:rPr lang="en-US" dirty="0"/>
              <a:t> &gt; 0) ∨ (</a:t>
            </a:r>
            <a:r>
              <a:rPr lang="en-US" i="1" dirty="0"/>
              <a:t>free</a:t>
            </a:r>
            <a:r>
              <a:rPr lang="en-US" dirty="0"/>
              <a:t> ≥ </a:t>
            </a:r>
            <a:r>
              <a:rPr lang="en-US" i="1" dirty="0" err="1"/>
              <a:t>acquire</a:t>
            </a:r>
            <a:r>
              <a:rPr lang="en-US" dirty="0" err="1"/>
              <a:t>.</a:t>
            </a:r>
            <a:r>
              <a:rPr lang="en-US" i="1" dirty="0" err="1"/>
              <a:t>n</a:t>
            </a:r>
            <a:r>
              <a:rPr lang="en-US" dirty="0"/>
              <a:t>))</a:t>
            </a:r>
          </a:p>
          <a:p>
            <a:r>
              <a:rPr lang="en-US" dirty="0"/>
              <a:t>When a process issues an </a:t>
            </a:r>
            <a:r>
              <a:rPr lang="en-US" i="1" dirty="0"/>
              <a:t>acquire</a:t>
            </a:r>
            <a:r>
              <a:rPr lang="en-US" dirty="0"/>
              <a:t> request, at some later time at least 1 </a:t>
            </a:r>
            <a:r>
              <a:rPr lang="en-US" i="1" dirty="0"/>
              <a:t>release</a:t>
            </a:r>
            <a:r>
              <a:rPr lang="en-US" dirty="0"/>
              <a:t> operation occurs, and enough resources will be freed for the requesting process to acquire the needed resources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162C2-2B41-F049-993A-0E95E38F2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D4C2-876C-AB47-9FD7-E5521B01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FBE00-20CA-564B-9049-12BC1302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14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E0-6FB4-194D-8A94-3EEB5D4E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Waiting Time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9BF33-6624-604D-B358-980AC972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Fairness policy</a:t>
            </a:r>
            <a:r>
              <a:rPr lang="en-US" dirty="0"/>
              <a:t>: prevents starvation; ensures process using a resource will not block indefinitely if given the opportunity to progress</a:t>
            </a:r>
          </a:p>
          <a:p>
            <a:r>
              <a:rPr lang="en-US" i="1" dirty="0"/>
              <a:t>Simultaneity policy</a:t>
            </a:r>
            <a:r>
              <a:rPr lang="en-US" dirty="0"/>
              <a:t>: ensures progress; provides opportunities process needs to use resource</a:t>
            </a:r>
          </a:p>
          <a:p>
            <a:r>
              <a:rPr lang="en-US" i="1" dirty="0"/>
              <a:t>User agreement</a:t>
            </a:r>
            <a:r>
              <a:rPr lang="en-US" dirty="0"/>
              <a:t>: see earlier</a:t>
            </a:r>
          </a:p>
          <a:p>
            <a:r>
              <a:rPr lang="en-US" dirty="0"/>
              <a:t>If these three hold, no process will wait an indefinite time before accessing and using the resource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E1A66-1FF7-774C-AD7C-A576911A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2A58D-27BD-3A41-A00A-98524E33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58939-A64F-7345-A42E-EAC03D78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1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Goals</a:t>
            </a:r>
          </a:p>
          <a:p>
            <a:pPr>
              <a:defRPr/>
            </a:pPr>
            <a:r>
              <a:rPr lang="en-US" dirty="0"/>
              <a:t>Deadlock</a:t>
            </a:r>
          </a:p>
          <a:p>
            <a:pPr>
              <a:defRPr/>
            </a:pPr>
            <a:r>
              <a:rPr lang="en-US" dirty="0"/>
              <a:t>Denial of service</a:t>
            </a:r>
          </a:p>
          <a:p>
            <a:pPr lvl="1">
              <a:defRPr/>
            </a:pPr>
            <a:r>
              <a:rPr lang="en-US" dirty="0"/>
              <a:t>Constraint-based model</a:t>
            </a:r>
          </a:p>
          <a:p>
            <a:pPr lvl="1">
              <a:defRPr/>
            </a:pPr>
            <a:r>
              <a:rPr lang="en-US" dirty="0"/>
              <a:t>State-based model</a:t>
            </a:r>
          </a:p>
          <a:p>
            <a:pPr>
              <a:defRPr/>
            </a:pPr>
            <a:r>
              <a:rPr lang="en-US" dirty="0"/>
              <a:t>Networks </a:t>
            </a:r>
            <a:r>
              <a:rPr lang="en-US"/>
              <a:t>and flooding</a:t>
            </a:r>
            <a:endParaRPr lang="en-US" dirty="0"/>
          </a:p>
          <a:p>
            <a:pPr>
              <a:defRPr/>
            </a:pPr>
            <a:r>
              <a:rPr lang="en-US" dirty="0"/>
              <a:t>Amplification attacks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C9AD6-8240-DE49-A46A-33E5B33E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A4BF9-4A20-2B49-B2CD-803CA83C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D91612-11E5-794A-AF04-63C03F66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47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2331-5514-C947-BF59-A8F74EE9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39FA3-0F82-994D-8A42-7BB55E70D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Continuing example ... these and above user agreement ensure no indefinite blocking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b="1" dirty="0"/>
              <a:t>sharing policies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dirty="0"/>
              <a:t>	</a:t>
            </a:r>
            <a:r>
              <a:rPr lang="en-US" b="1" dirty="0"/>
              <a:t>fairness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dirty="0"/>
              <a:t>		(</a:t>
            </a:r>
            <a:r>
              <a:rPr lang="en-US" i="1" dirty="0"/>
              <a:t>at</a:t>
            </a:r>
            <a:r>
              <a:rPr lang="en-US" dirty="0"/>
              <a:t>(</a:t>
            </a:r>
            <a:r>
              <a:rPr lang="en-US" i="1" dirty="0"/>
              <a:t>acquire</a:t>
            </a:r>
            <a:r>
              <a:rPr lang="en-US" dirty="0"/>
              <a:t>) ∧ ☐◇((</a:t>
            </a:r>
            <a:r>
              <a:rPr lang="en-US" i="1" dirty="0"/>
              <a:t>free</a:t>
            </a:r>
            <a:r>
              <a:rPr lang="en-US" dirty="0"/>
              <a:t> ≥ </a:t>
            </a:r>
            <a:r>
              <a:rPr lang="en-US" i="1" dirty="0" err="1"/>
              <a:t>acquire</a:t>
            </a:r>
            <a:r>
              <a:rPr lang="en-US" dirty="0" err="1"/>
              <a:t>.</a:t>
            </a:r>
            <a:r>
              <a:rPr lang="en-US" i="1" dirty="0" err="1"/>
              <a:t>n</a:t>
            </a:r>
            <a:r>
              <a:rPr lang="en-US" dirty="0"/>
              <a:t>) ∧ (#</a:t>
            </a:r>
            <a:r>
              <a:rPr lang="en-US" i="1" dirty="0"/>
              <a:t>active</a:t>
            </a:r>
            <a:r>
              <a:rPr lang="en-US" dirty="0"/>
              <a:t> = 0))) ⤳  </a:t>
            </a:r>
            <a:r>
              <a:rPr lang="en-US" i="1" dirty="0"/>
              <a:t>after</a:t>
            </a:r>
            <a:r>
              <a:rPr lang="en-US" dirty="0"/>
              <a:t>(</a:t>
            </a:r>
            <a:r>
              <a:rPr lang="en-US" i="1" dirty="0"/>
              <a:t>acquire</a:t>
            </a:r>
            <a:r>
              <a:rPr lang="en-US" dirty="0"/>
              <a:t>)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dirty="0"/>
              <a:t> 		(</a:t>
            </a:r>
            <a:r>
              <a:rPr lang="en-US" i="1" dirty="0"/>
              <a:t>at</a:t>
            </a:r>
            <a:r>
              <a:rPr lang="en-US" dirty="0"/>
              <a:t>(</a:t>
            </a:r>
            <a:r>
              <a:rPr lang="en-US" i="1" dirty="0"/>
              <a:t>release</a:t>
            </a:r>
            <a:r>
              <a:rPr lang="en-US" dirty="0"/>
              <a:t>) ∧ ☐◇(#</a:t>
            </a:r>
            <a:r>
              <a:rPr lang="en-US" i="1" dirty="0"/>
              <a:t>active</a:t>
            </a:r>
            <a:r>
              <a:rPr lang="en-US" dirty="0"/>
              <a:t> = 0)) ⤳ </a:t>
            </a:r>
            <a:r>
              <a:rPr lang="en-US" i="1" dirty="0"/>
              <a:t>after</a:t>
            </a:r>
            <a:r>
              <a:rPr lang="en-US" dirty="0"/>
              <a:t>(</a:t>
            </a:r>
            <a:r>
              <a:rPr lang="en-US" i="1" dirty="0"/>
              <a:t>release</a:t>
            </a:r>
            <a:r>
              <a:rPr lang="en-US" dirty="0"/>
              <a:t>)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dirty="0"/>
              <a:t>	</a:t>
            </a:r>
            <a:r>
              <a:rPr lang="en-US" b="1" dirty="0"/>
              <a:t>simultaneity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dirty="0"/>
              <a:t> 		(</a:t>
            </a:r>
            <a:r>
              <a:rPr lang="en-US" i="1" dirty="0"/>
              <a:t>in</a:t>
            </a:r>
            <a:r>
              <a:rPr lang="en-US" dirty="0"/>
              <a:t>(</a:t>
            </a:r>
            <a:r>
              <a:rPr lang="en-US" i="1" dirty="0"/>
              <a:t>acquire</a:t>
            </a:r>
            <a:r>
              <a:rPr lang="en-US" dirty="0"/>
              <a:t>) ∧ (☐◇(</a:t>
            </a:r>
            <a:r>
              <a:rPr lang="en-US" i="1" dirty="0"/>
              <a:t>free</a:t>
            </a:r>
            <a:r>
              <a:rPr lang="en-US" dirty="0"/>
              <a:t> ≥ </a:t>
            </a:r>
            <a:r>
              <a:rPr lang="en-US" i="1" dirty="0" err="1"/>
              <a:t>acquire</a:t>
            </a:r>
            <a:r>
              <a:rPr lang="en-US" dirty="0" err="1"/>
              <a:t>.</a:t>
            </a:r>
            <a:r>
              <a:rPr lang="en-US" i="1" dirty="0" err="1"/>
              <a:t>n</a:t>
            </a:r>
            <a:r>
              <a:rPr lang="en-US" dirty="0"/>
              <a:t>)) ∧ (☐◇(#</a:t>
            </a:r>
            <a:r>
              <a:rPr lang="en-US" i="1" dirty="0"/>
              <a:t>active</a:t>
            </a:r>
            <a:r>
              <a:rPr lang="en-US" dirty="0"/>
              <a:t> = 0))) ⤳ 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dirty="0"/>
              <a:t>  									 ((</a:t>
            </a:r>
            <a:r>
              <a:rPr lang="en-US" i="1" dirty="0"/>
              <a:t>free</a:t>
            </a:r>
            <a:r>
              <a:rPr lang="en-US" dirty="0"/>
              <a:t> ≥ </a:t>
            </a:r>
            <a:r>
              <a:rPr lang="en-US" i="1" dirty="0" err="1"/>
              <a:t>acquire</a:t>
            </a:r>
            <a:r>
              <a:rPr lang="en-US" dirty="0" err="1"/>
              <a:t>.</a:t>
            </a:r>
            <a:r>
              <a:rPr lang="en-US" i="1" dirty="0" err="1"/>
              <a:t>n</a:t>
            </a:r>
            <a:r>
              <a:rPr lang="en-US" dirty="0"/>
              <a:t>) ∧ (#</a:t>
            </a:r>
            <a:r>
              <a:rPr lang="en-US" i="1" dirty="0"/>
              <a:t>active</a:t>
            </a:r>
            <a:r>
              <a:rPr lang="en-US" dirty="0"/>
              <a:t> = 0))</a:t>
            </a:r>
          </a:p>
          <a:p>
            <a:pPr marL="0" indent="0">
              <a:buNone/>
              <a:tabLst>
                <a:tab pos="222250" algn="l"/>
                <a:tab pos="455613" algn="l"/>
                <a:tab pos="679450" algn="l"/>
              </a:tabLst>
            </a:pPr>
            <a:r>
              <a:rPr lang="en-US" dirty="0"/>
              <a:t> 		(</a:t>
            </a:r>
            <a:r>
              <a:rPr lang="en-US" i="1" dirty="0"/>
              <a:t>in</a:t>
            </a:r>
            <a:r>
              <a:rPr lang="en-US" dirty="0"/>
              <a:t>(</a:t>
            </a:r>
            <a:r>
              <a:rPr lang="en-US" i="1" dirty="0"/>
              <a:t>release</a:t>
            </a:r>
            <a:r>
              <a:rPr lang="en-US" dirty="0"/>
              <a:t>) ∧ ☐◇(#</a:t>
            </a:r>
            <a:r>
              <a:rPr lang="en-US" i="1" dirty="0" err="1"/>
              <a:t>active_release</a:t>
            </a:r>
            <a:r>
              <a:rPr lang="en-US" dirty="0"/>
              <a:t> &gt; 0)) ⤳ (</a:t>
            </a:r>
            <a:r>
              <a:rPr lang="en-US" i="1" dirty="0"/>
              <a:t>free</a:t>
            </a:r>
            <a:r>
              <a:rPr lang="en-US" dirty="0"/>
              <a:t> ≥ </a:t>
            </a:r>
            <a:r>
              <a:rPr lang="en-US" i="1" dirty="0" err="1"/>
              <a:t>acquire</a:t>
            </a:r>
            <a:r>
              <a:rPr lang="en-US" dirty="0" err="1"/>
              <a:t>.</a:t>
            </a:r>
            <a:r>
              <a:rPr lang="en-US" i="1" dirty="0" err="1"/>
              <a:t>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CECA6-D6F4-6341-A7AB-B6889FDE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0CA4A-1A50-8248-B357-E5646FF5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D79D6-2BA1-184D-9D3A-595EB5DEE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27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01CD-A3E5-4A41-BAEF-664F911C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00E7-B447-8949-BB11-5EFFCE29A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operations</a:t>
            </a:r>
          </a:p>
          <a:p>
            <a:r>
              <a:rPr lang="en-US" dirty="0"/>
              <a:t>Private operations not available outside service</a:t>
            </a:r>
          </a:p>
          <a:p>
            <a:r>
              <a:rPr lang="en-US" dirty="0"/>
              <a:t>Resource constraints</a:t>
            </a:r>
          </a:p>
          <a:p>
            <a:r>
              <a:rPr lang="en-US" dirty="0"/>
              <a:t>Concurrency constraints</a:t>
            </a:r>
          </a:p>
          <a:p>
            <a:r>
              <a:rPr lang="en-US" dirty="0"/>
              <a:t>Finite waiting time policy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0A230-4A62-3447-8BF1-CAA4C45E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FC249-190A-B44C-96FD-6AAC204E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89468-DDA0-AD42-A427-EFACC4F0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2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3051-8068-0244-B148-A4521C10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0C49D-FEF5-4341-B996-58DB9660A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Interface operations of the resource allocation/deallocation example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b="1" dirty="0"/>
              <a:t>interface operations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</a:t>
            </a:r>
            <a:r>
              <a:rPr lang="en-US" i="1" dirty="0"/>
              <a:t>acquire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: </a:t>
            </a:r>
            <a:r>
              <a:rPr lang="en-US" i="1" dirty="0"/>
              <a:t>units</a:t>
            </a:r>
            <a:r>
              <a:rPr lang="en-US" dirty="0"/>
              <a:t>)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	</a:t>
            </a:r>
            <a:r>
              <a:rPr lang="en-US" b="1" dirty="0"/>
              <a:t>exception conditions</a:t>
            </a:r>
            <a:r>
              <a:rPr lang="en-US" dirty="0"/>
              <a:t>: </a:t>
            </a:r>
            <a:r>
              <a:rPr lang="en-US" i="1" dirty="0"/>
              <a:t>quota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&lt; 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+ </a:t>
            </a:r>
            <a:r>
              <a:rPr lang="en-US" i="1" dirty="0"/>
              <a:t>n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	</a:t>
            </a:r>
            <a:r>
              <a:rPr lang="en-US" b="1" dirty="0"/>
              <a:t>effects</a:t>
            </a:r>
            <a:r>
              <a:rPr lang="en-US" dirty="0"/>
              <a:t>:	</a:t>
            </a:r>
            <a:r>
              <a:rPr lang="en-US" i="1" dirty="0"/>
              <a:t>free</a:t>
            </a:r>
            <a:r>
              <a:rPr lang="en-US" dirty="0"/>
              <a:t>’ = </a:t>
            </a:r>
            <a:r>
              <a:rPr lang="en-US" i="1" dirty="0"/>
              <a:t>free</a:t>
            </a:r>
            <a:r>
              <a:rPr lang="en-US" dirty="0"/>
              <a:t> – </a:t>
            </a:r>
            <a:r>
              <a:rPr lang="en-US" i="1" dirty="0"/>
              <a:t>n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			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]’ = 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+ </a:t>
            </a:r>
            <a:r>
              <a:rPr lang="en-US" i="1" dirty="0"/>
              <a:t>n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</a:t>
            </a:r>
            <a:r>
              <a:rPr lang="en-US" i="1" dirty="0"/>
              <a:t>release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: </a:t>
            </a:r>
            <a:r>
              <a:rPr lang="en-US" i="1" dirty="0"/>
              <a:t>units</a:t>
            </a:r>
            <a:r>
              <a:rPr lang="en-US" dirty="0"/>
              <a:t>)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	</a:t>
            </a:r>
            <a:r>
              <a:rPr lang="en-US" b="1" dirty="0"/>
              <a:t>exception conditions</a:t>
            </a:r>
            <a:r>
              <a:rPr lang="en-US" dirty="0"/>
              <a:t>: </a:t>
            </a:r>
            <a:r>
              <a:rPr lang="en-US" i="1" dirty="0"/>
              <a:t>n</a:t>
            </a:r>
            <a:r>
              <a:rPr lang="en-US" dirty="0"/>
              <a:t> &gt; 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	</a:t>
            </a:r>
            <a:r>
              <a:rPr lang="en-US" b="1" dirty="0"/>
              <a:t>effects</a:t>
            </a:r>
            <a:r>
              <a:rPr lang="en-US" dirty="0"/>
              <a:t>:	</a:t>
            </a:r>
            <a:r>
              <a:rPr lang="en-US" i="1" dirty="0"/>
              <a:t> free</a:t>
            </a:r>
            <a:r>
              <a:rPr lang="en-US" dirty="0"/>
              <a:t>’ = </a:t>
            </a:r>
            <a:r>
              <a:rPr lang="en-US" i="1" dirty="0"/>
              <a:t>free</a:t>
            </a:r>
            <a:r>
              <a:rPr lang="en-US" dirty="0"/>
              <a:t> + </a:t>
            </a:r>
            <a:r>
              <a:rPr lang="en-US" i="1" dirty="0"/>
              <a:t>n</a:t>
            </a:r>
            <a:endParaRPr lang="en-US" dirty="0"/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dirty="0"/>
              <a:t>				</a:t>
            </a:r>
            <a:r>
              <a:rPr lang="en-US" i="1" dirty="0"/>
              <a:t> 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]’ = 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– </a:t>
            </a:r>
            <a:r>
              <a:rPr lang="en-US" i="1" dirty="0"/>
              <a:t>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9E27C-31E8-AA4B-9181-CBEE0BC3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6E548-A8DB-234C-814A-B4DFC896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AD0C7-63C3-8D45-83AC-3289D6DF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85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3051-8068-0244-B148-A4521C10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i="1" dirty="0" err="1"/>
              <a:t>con’t</a:t>
            </a:r>
            <a:r>
              <a:rPr lang="en-US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0C49D-FEF5-4341-B996-58DB9660A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constrains of the resource allocation/deallocation example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b="1" dirty="0"/>
              <a:t>resource 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☐((</a:t>
            </a:r>
            <a:r>
              <a:rPr lang="en-US" i="1" dirty="0"/>
              <a:t>free</a:t>
            </a:r>
            <a:r>
              <a:rPr lang="en-US" dirty="0"/>
              <a:t> ≥ 0) ∧ (</a:t>
            </a:r>
            <a:r>
              <a:rPr lang="en-US" i="1" dirty="0"/>
              <a:t>free</a:t>
            </a:r>
            <a:r>
              <a:rPr lang="en-US" dirty="0"/>
              <a:t> ≤ </a:t>
            </a:r>
            <a:r>
              <a:rPr lang="en-US" i="1" dirty="0"/>
              <a:t>size</a:t>
            </a:r>
            <a:r>
              <a:rPr lang="en-US" dirty="0"/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(∀ </a:t>
            </a:r>
            <a:r>
              <a:rPr lang="en-US" i="1" dirty="0"/>
              <a:t>id</a:t>
            </a:r>
            <a:r>
              <a:rPr lang="en-US" dirty="0"/>
              <a:t>) [☐(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≥ 0) ∧ (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≤ </a:t>
            </a:r>
            <a:r>
              <a:rPr lang="en-US" i="1" dirty="0"/>
              <a:t>quota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]))]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i="1" dirty="0"/>
              <a:t>free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) ⇒ ((</a:t>
            </a:r>
            <a:r>
              <a:rPr lang="en-US" i="1" dirty="0"/>
              <a:t>free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) UNTIL (</a:t>
            </a:r>
            <a:r>
              <a:rPr lang="en-US" i="1" dirty="0"/>
              <a:t>after</a:t>
            </a:r>
            <a:r>
              <a:rPr lang="en-US" dirty="0"/>
              <a:t>(</a:t>
            </a:r>
            <a:r>
              <a:rPr lang="en-US" i="1" dirty="0"/>
              <a:t>acquire</a:t>
            </a:r>
            <a:r>
              <a:rPr lang="en-US" dirty="0"/>
              <a:t>) ∨ </a:t>
            </a:r>
            <a:r>
              <a:rPr lang="en-US" i="1" dirty="0"/>
              <a:t>after</a:t>
            </a:r>
            <a:r>
              <a:rPr lang="en-US" dirty="0"/>
              <a:t>(</a:t>
            </a:r>
            <a:r>
              <a:rPr lang="en-US" i="1" dirty="0"/>
              <a:t>release</a:t>
            </a:r>
            <a:r>
              <a:rPr lang="en-US" dirty="0"/>
              <a:t>)))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(∀ </a:t>
            </a:r>
            <a:r>
              <a:rPr lang="en-US" i="1" dirty="0"/>
              <a:t>id</a:t>
            </a:r>
            <a:r>
              <a:rPr lang="en-US" dirty="0"/>
              <a:t>) [ (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= </a:t>
            </a:r>
            <a:r>
              <a:rPr lang="en-US" i="1" dirty="0"/>
              <a:t>M</a:t>
            </a:r>
            <a:r>
              <a:rPr lang="en-US" dirty="0"/>
              <a:t>) ⇒ ((</a:t>
            </a:r>
            <a:r>
              <a:rPr lang="en-US" i="1" dirty="0"/>
              <a:t>own</a:t>
            </a:r>
            <a:r>
              <a:rPr lang="en-US" dirty="0"/>
              <a:t>[</a:t>
            </a:r>
            <a:r>
              <a:rPr lang="en-US" i="1" dirty="0"/>
              <a:t>id</a:t>
            </a:r>
            <a:r>
              <a:rPr lang="en-US" dirty="0"/>
              <a:t>] = </a:t>
            </a:r>
            <a:r>
              <a:rPr lang="en-US" i="1" dirty="0"/>
              <a:t>M</a:t>
            </a:r>
            <a:r>
              <a:rPr lang="en-US" dirty="0"/>
              <a:t>) UNTIL (</a:t>
            </a:r>
            <a:r>
              <a:rPr lang="en-US" i="1" dirty="0"/>
              <a:t>after</a:t>
            </a:r>
            <a:r>
              <a:rPr lang="en-US" dirty="0"/>
              <a:t>(</a:t>
            </a:r>
            <a:r>
              <a:rPr lang="en-US" i="1" dirty="0"/>
              <a:t>acquire</a:t>
            </a:r>
            <a:r>
              <a:rPr lang="en-US" dirty="0"/>
              <a:t>) ∨ </a:t>
            </a:r>
            <a:r>
              <a:rPr lang="en-US" i="1" dirty="0"/>
              <a:t>after</a:t>
            </a:r>
            <a:r>
              <a:rPr lang="en-US" dirty="0"/>
              <a:t>(</a:t>
            </a:r>
            <a:r>
              <a:rPr lang="en-US" i="1" dirty="0"/>
              <a:t>release</a:t>
            </a:r>
            <a:r>
              <a:rPr lang="en-US" dirty="0"/>
              <a:t>)))]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9E27C-31E8-AA4B-9181-CBEE0BC3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6E548-A8DB-234C-814A-B4DFC896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AD0C7-63C3-8D45-83AC-3289D6DF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14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3051-8068-0244-B148-A4521C10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i="1" dirty="0" err="1"/>
              <a:t>con’t</a:t>
            </a:r>
            <a:r>
              <a:rPr lang="en-US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0C49D-FEF5-4341-B996-58DB9660A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Concurrency constraints of the resource allocation/deallocation example</a:t>
            </a:r>
          </a:p>
          <a:p>
            <a:pPr marL="0" indent="0">
              <a:buNone/>
              <a:tabLst>
                <a:tab pos="222250" algn="l"/>
                <a:tab pos="455613" algn="l"/>
              </a:tabLst>
            </a:pPr>
            <a:r>
              <a:rPr lang="en-US" b="1" dirty="0"/>
              <a:t>concurrency 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☐(#</a:t>
            </a:r>
            <a:r>
              <a:rPr lang="en-US" i="1" dirty="0"/>
              <a:t>active</a:t>
            </a:r>
            <a:r>
              <a:rPr lang="en-US" dirty="0"/>
              <a:t> ≤ 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(#</a:t>
            </a:r>
            <a:r>
              <a:rPr lang="en-US" i="1" dirty="0"/>
              <a:t>active</a:t>
            </a:r>
            <a:r>
              <a:rPr lang="en-US" dirty="0"/>
              <a:t> = 1) ⤳ (#</a:t>
            </a:r>
            <a:r>
              <a:rPr lang="en-US" i="1" dirty="0"/>
              <a:t>active</a:t>
            </a:r>
            <a:r>
              <a:rPr lang="en-US" dirty="0"/>
              <a:t> = 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9E27C-31E8-AA4B-9181-CBEE0BC3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6E548-A8DB-234C-814A-B4DFC896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AD0C7-63C3-8D45-83AC-3289D6DF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22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30B0-94C5-4C4E-BBD4-065BF199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CA79-10A1-1A43-B8B1-A6D0F7F8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specification policies, user agreements prevent denial of service </a:t>
            </a:r>
            <a:r>
              <a:rPr lang="en-US" i="1" dirty="0"/>
              <a:t>if enforced</a:t>
            </a:r>
            <a:endParaRPr lang="en-US" i="1" u="sng" dirty="0"/>
          </a:p>
          <a:p>
            <a:r>
              <a:rPr lang="en-US" dirty="0"/>
              <a:t>These do </a:t>
            </a:r>
            <a:r>
              <a:rPr lang="en-US" i="1" dirty="0"/>
              <a:t>not</a:t>
            </a:r>
            <a:r>
              <a:rPr lang="en-US" dirty="0"/>
              <a:t> prevent a long wait time; they simply ensure the wait time is finite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5C323-0CA6-2443-806B-E0C1E523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F6AD9-1BE6-804F-8B0E-1D6C34A3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FAA58-223D-6B48-B0DB-610D109E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96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5DCE-306E-2F41-B548-B9B82797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State-Based Model (Millen)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2314D-523E-8E42-8CD1-15F042F9C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constraint-based model, allows a maximum waiting time to be specified</a:t>
            </a:r>
          </a:p>
          <a:p>
            <a:r>
              <a:rPr lang="en-US" dirty="0"/>
              <a:t>Based on resource allocation system, denial of service base that enforces its policies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99233-C00D-B24C-ACC7-F9426FF1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94DD-76D1-5740-AF23-A3E659AF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89874-DF51-8140-8A46-2AA74731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55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2BB1-D5A2-044A-8411-130C808D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System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13B1F-61DE-4544-A848-D7DDD3D60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</a:t>
            </a:r>
            <a:r>
              <a:rPr lang="en-US" dirty="0"/>
              <a:t> set of resource types</a:t>
            </a:r>
          </a:p>
          <a:p>
            <a:r>
              <a:rPr lang="en-US" dirty="0"/>
              <a:t>For each </a:t>
            </a:r>
            <a:r>
              <a:rPr lang="en-US" i="1" dirty="0"/>
              <a:t>r</a:t>
            </a:r>
            <a:r>
              <a:rPr lang="en-US" dirty="0"/>
              <a:t> ∈ </a:t>
            </a:r>
            <a:r>
              <a:rPr lang="en-US" i="1" dirty="0"/>
              <a:t>R</a:t>
            </a:r>
            <a:r>
              <a:rPr lang="en-US" dirty="0"/>
              <a:t>, number of resource units (capacity,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)) is constant; a process can hold a unit for a maximum holding time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r>
              <a:rPr lang="en-US" i="1" dirty="0"/>
              <a:t>P</a:t>
            </a:r>
            <a:r>
              <a:rPr lang="en-US" dirty="0"/>
              <a:t> set of processes</a:t>
            </a:r>
          </a:p>
          <a:p>
            <a:r>
              <a:rPr lang="en-US" dirty="0"/>
              <a:t>For each </a:t>
            </a:r>
            <a:r>
              <a:rPr lang="en-US" i="1" dirty="0"/>
              <a:t>p</a:t>
            </a:r>
            <a:r>
              <a:rPr lang="en-US" dirty="0"/>
              <a:t> ∈ </a:t>
            </a:r>
            <a:r>
              <a:rPr lang="en-US" i="1" dirty="0"/>
              <a:t>P</a:t>
            </a:r>
            <a:r>
              <a:rPr lang="en-US" dirty="0"/>
              <a:t>, state is </a:t>
            </a:r>
            <a:r>
              <a:rPr lang="en-US" i="1" dirty="0"/>
              <a:t>running</a:t>
            </a:r>
            <a:r>
              <a:rPr lang="en-US" dirty="0"/>
              <a:t> or </a:t>
            </a:r>
            <a:r>
              <a:rPr lang="en-US" i="1" dirty="0"/>
              <a:t>sleeping</a:t>
            </a:r>
          </a:p>
          <a:p>
            <a:pPr lvl="1"/>
            <a:r>
              <a:rPr lang="en-US" dirty="0"/>
              <a:t>When allocated a resource, process is running</a:t>
            </a:r>
          </a:p>
          <a:p>
            <a:pPr lvl="1"/>
            <a:r>
              <a:rPr lang="en-US" dirty="0"/>
              <a:t>Multiple process can be in running state simultaneously</a:t>
            </a:r>
          </a:p>
          <a:p>
            <a:pPr lvl="1"/>
            <a:r>
              <a:rPr lang="en-US" dirty="0"/>
              <a:t>Each </a:t>
            </a:r>
            <a:r>
              <a:rPr lang="en-US" i="1" dirty="0"/>
              <a:t>p</a:t>
            </a:r>
            <a:r>
              <a:rPr lang="en-US" dirty="0"/>
              <a:t> has upper bound it can be in running state before being interrupted, if only by CPU quantum </a:t>
            </a:r>
            <a:r>
              <a:rPr lang="en-US" i="1" dirty="0"/>
              <a:t>q</a:t>
            </a:r>
          </a:p>
          <a:p>
            <a:pPr lvl="1"/>
            <a:r>
              <a:rPr lang="en-US" dirty="0"/>
              <a:t>Example: if CPU considered a resource, </a:t>
            </a:r>
            <a:r>
              <a:rPr lang="en-US" i="1" dirty="0"/>
              <a:t>m</a:t>
            </a:r>
            <a:r>
              <a:rPr lang="en-US" dirty="0"/>
              <a:t>(CPU) = </a:t>
            </a:r>
            <a:r>
              <a:rPr lang="en-US" i="1" dirty="0"/>
              <a:t>q</a:t>
            </a:r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7B863-3345-D443-AE92-4238DC0B0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E87D7-CA20-834B-BD33-19DC6851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87D8B-33E0-E94C-92A0-C0652F77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63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D1D3-1457-A54E-8C46-54B205EA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8329-8899-BF4C-8DFF-6C175C64E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Rows represent processes; columns represent resources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dirty="0"/>
              <a:t> × </a:t>
            </a:r>
            <a:r>
              <a:rPr lang="en-US" i="1" dirty="0"/>
              <a:t>R</a:t>
            </a:r>
            <a:r>
              <a:rPr lang="en-US" dirty="0"/>
              <a:t> ➝ </a:t>
            </a:r>
            <a:r>
              <a:rPr lang="en-US" dirty="0" err="1"/>
              <a:t>ℕ</a:t>
            </a:r>
            <a:r>
              <a:rPr lang="en-US" dirty="0"/>
              <a:t> is matrix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p</a:t>
            </a:r>
            <a:r>
              <a:rPr lang="en-US" dirty="0"/>
              <a:t> ∈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 ∈ </a:t>
            </a:r>
            <a:r>
              <a:rPr lang="en-US" i="1" dirty="0"/>
              <a:t>R,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is number of resource units of type </a:t>
            </a:r>
            <a:r>
              <a:rPr lang="en-US" i="1" dirty="0"/>
              <a:t>r</a:t>
            </a:r>
            <a:r>
              <a:rPr lang="en-US" dirty="0"/>
              <a:t> acquired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As at most c(r) of resource type r exist, at most that many can be allocated at any time</a:t>
            </a:r>
          </a:p>
          <a:p>
            <a:pPr marL="0" indent="0">
              <a:buNone/>
            </a:pPr>
            <a:r>
              <a:rPr lang="en-US" dirty="0"/>
              <a:t>R1: The system cannot allocate more instances of a resource type than it has:</a:t>
            </a:r>
          </a:p>
          <a:p>
            <a:pPr marL="0" indent="0" algn="ctr">
              <a:buNone/>
            </a:pPr>
            <a:r>
              <a:rPr lang="en-US" dirty="0"/>
              <a:t>(∀</a:t>
            </a:r>
            <a:r>
              <a:rPr lang="en-US" i="1" dirty="0"/>
              <a:t>r</a:t>
            </a:r>
            <a:r>
              <a:rPr lang="en-US" dirty="0"/>
              <a:t> ∈ </a:t>
            </a:r>
            <a:r>
              <a:rPr lang="en-US" i="1" dirty="0"/>
              <a:t>R</a:t>
            </a:r>
            <a:r>
              <a:rPr lang="en-US" dirty="0"/>
              <a:t>)[∑</a:t>
            </a:r>
            <a:r>
              <a:rPr lang="en-US" i="1" baseline="-25000" dirty="0" err="1"/>
              <a:t>p</a:t>
            </a:r>
            <a:r>
              <a:rPr lang="en-US" baseline="-25000" dirty="0" err="1"/>
              <a:t>∈</a:t>
            </a:r>
            <a:r>
              <a:rPr lang="en-US" i="1" baseline="-25000" dirty="0" err="1"/>
              <a:t>P</a:t>
            </a:r>
            <a:r>
              <a:rPr lang="en-US" i="1" baseline="-25000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≤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)]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9725B-B504-E343-A9C2-289AEC1E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4DF9-5B38-3C43-8126-1BF89369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DB585-66D9-7846-A9DD-ED7712C4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1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20AB-A6A9-B649-8027-0EB49F75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05308-89AD-3E41-9AD0-3300C0C7D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T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dirty="0"/>
              <a:t> ➝ </a:t>
            </a:r>
            <a:r>
              <a:rPr lang="en-US" dirty="0" err="1"/>
              <a:t>ℕ</a:t>
            </a:r>
            <a:r>
              <a:rPr lang="en-US" dirty="0"/>
              <a:t> is system time when resource assignment was last changed</a:t>
            </a:r>
          </a:p>
          <a:p>
            <a:pPr lvl="1"/>
            <a:r>
              <a:rPr lang="en-US" dirty="0"/>
              <a:t>Think of it as a time vector, each element belonging to one process</a:t>
            </a:r>
          </a:p>
          <a:p>
            <a:r>
              <a:rPr lang="en-US" i="1" dirty="0"/>
              <a:t>Q</a:t>
            </a:r>
            <a:r>
              <a:rPr lang="en-US" i="1" baseline="30000" dirty="0"/>
              <a:t>S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dirty="0"/>
              <a:t> × </a:t>
            </a:r>
            <a:r>
              <a:rPr lang="en-US" i="1" dirty="0"/>
              <a:t>R</a:t>
            </a:r>
            <a:r>
              <a:rPr lang="en-US" dirty="0"/>
              <a:t> ➝ </a:t>
            </a:r>
            <a:r>
              <a:rPr lang="en-US" dirty="0" err="1"/>
              <a:t>ℕ</a:t>
            </a:r>
            <a:r>
              <a:rPr lang="en-US" dirty="0"/>
              <a:t> is matrix of required resources for each process, </a:t>
            </a:r>
            <a:r>
              <a:rPr lang="en-US" i="1" dirty="0"/>
              <a:t>not including the resources it already holds</a:t>
            </a:r>
            <a:endParaRPr lang="en-US" dirty="0"/>
          </a:p>
          <a:p>
            <a:pPr lvl="1"/>
            <a:r>
              <a:rPr lang="en-US" dirty="0"/>
              <a:t>So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means the number of units of resource type </a:t>
            </a:r>
            <a:r>
              <a:rPr lang="en-US" i="1" dirty="0"/>
              <a:t>r</a:t>
            </a:r>
            <a:r>
              <a:rPr lang="en-US" dirty="0"/>
              <a:t> that process </a:t>
            </a:r>
            <a:r>
              <a:rPr lang="en-US" i="1" dirty="0"/>
              <a:t>p</a:t>
            </a:r>
            <a:r>
              <a:rPr lang="en-US" dirty="0"/>
              <a:t> may need to complete </a:t>
            </a:r>
          </a:p>
          <a:p>
            <a:r>
              <a:rPr lang="en-US" i="1" dirty="0"/>
              <a:t>Q</a:t>
            </a:r>
            <a:r>
              <a:rPr lang="en-US" i="1" baseline="30000" dirty="0"/>
              <a:t>T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dirty="0"/>
              <a:t> × </a:t>
            </a:r>
            <a:r>
              <a:rPr lang="en-US" i="1" dirty="0"/>
              <a:t>R</a:t>
            </a:r>
            <a:r>
              <a:rPr lang="en-US" dirty="0"/>
              <a:t> ➝ </a:t>
            </a:r>
            <a:r>
              <a:rPr lang="en-US" dirty="0" err="1"/>
              <a:t>ℕ</a:t>
            </a:r>
            <a:r>
              <a:rPr lang="en-US" dirty="0"/>
              <a:t> is matrix of how much longer each process </a:t>
            </a:r>
            <a:r>
              <a:rPr lang="en-US" i="1" dirty="0"/>
              <a:t>p</a:t>
            </a:r>
            <a:r>
              <a:rPr lang="en-US" dirty="0"/>
              <a:t> needs the units of resource </a:t>
            </a:r>
            <a:r>
              <a:rPr lang="en-US" i="1" dirty="0"/>
              <a:t>r</a:t>
            </a:r>
          </a:p>
          <a:p>
            <a:r>
              <a:rPr lang="en-US" dirty="0"/>
              <a:t>Predicates 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true if </a:t>
            </a:r>
            <a:r>
              <a:rPr lang="en-US" i="1" dirty="0"/>
              <a:t>p</a:t>
            </a:r>
            <a:r>
              <a:rPr lang="en-US" dirty="0"/>
              <a:t> is in running state; </a:t>
            </a:r>
            <a:r>
              <a:rPr lang="en-US" i="1" dirty="0"/>
              <a:t>asleep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true otherwise</a:t>
            </a:r>
          </a:p>
          <a:p>
            <a:pPr marL="0" indent="0">
              <a:buNone/>
            </a:pPr>
            <a:r>
              <a:rPr lang="en-US" dirty="0"/>
              <a:t>R2: A currently running process must not require additional resources to run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=&gt; (∀</a:t>
            </a:r>
            <a:r>
              <a:rPr lang="en-US" i="1" dirty="0"/>
              <a:t>r</a:t>
            </a:r>
            <a:r>
              <a:rPr lang="en-US" dirty="0"/>
              <a:t> ∈ </a:t>
            </a:r>
            <a:r>
              <a:rPr lang="en-US" i="1" dirty="0"/>
              <a:t>R</a:t>
            </a:r>
            <a:r>
              <a:rPr lang="en-US" dirty="0"/>
              <a:t>)[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= 0]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91AF1-C2B1-124B-BB8A-467A1C82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33B8-D39E-CF47-801E-FDD0408A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D6E8C-ABD2-B042-B0FB-463A050A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0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11530-4524-944A-B6CD-0882DDFE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6D2C-3A99-6F48-966F-FE826D552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a resource can be accessed in a timely fashion</a:t>
            </a:r>
          </a:p>
          <a:p>
            <a:pPr lvl="1"/>
            <a:r>
              <a:rPr lang="en-US" dirty="0"/>
              <a:t>Called “quality of service”</a:t>
            </a:r>
          </a:p>
          <a:p>
            <a:pPr lvl="1"/>
            <a:r>
              <a:rPr lang="en-US" dirty="0"/>
              <a:t>“Timely fashion” depends on nature of resource, the goals of using it</a:t>
            </a:r>
          </a:p>
          <a:p>
            <a:r>
              <a:rPr lang="en-US" dirty="0"/>
              <a:t>Closely related to safety and liveness</a:t>
            </a:r>
          </a:p>
          <a:p>
            <a:pPr lvl="1"/>
            <a:r>
              <a:rPr lang="en-US" dirty="0"/>
              <a:t>Safety: resource does not perform correctly the functions that client is expecting</a:t>
            </a:r>
          </a:p>
          <a:p>
            <a:pPr lvl="1"/>
            <a:r>
              <a:rPr lang="en-US" dirty="0"/>
              <a:t>Liveness: resource cannot be accessed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E88F6-53E5-3B40-B112-6A1352DC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34E72-B933-EF45-BDAF-44B00778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8A149-21A2-8844-ACFE-F22A4D060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93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A09A-41E3-DB40-B06A-EA2B79AE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States, State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2398F-1A11-D44D-BA72-B1C72C3F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state of system is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S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T</a:t>
            </a:r>
            <a:r>
              <a:rPr lang="en-US" dirty="0"/>
              <a:t>)</a:t>
            </a:r>
          </a:p>
          <a:p>
            <a:r>
              <a:rPr lang="en-US" dirty="0"/>
              <a:t>State transition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S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T</a:t>
            </a:r>
            <a:r>
              <a:rPr lang="en-US" dirty="0"/>
              <a:t>) ➝ (</a:t>
            </a:r>
            <a:r>
              <a:rPr lang="en-US" i="1" dirty="0"/>
              <a:t>A</a:t>
            </a:r>
            <a:r>
              <a:rPr lang="en-US" dirty="0"/>
              <a:t>’, </a:t>
            </a:r>
            <a:r>
              <a:rPr lang="en-US" i="1" dirty="0"/>
              <a:t>T</a:t>
            </a:r>
            <a:r>
              <a:rPr lang="en-US" dirty="0"/>
              <a:t>’, </a:t>
            </a:r>
            <a:r>
              <a:rPr lang="en-US" i="1" dirty="0"/>
              <a:t>Q</a:t>
            </a:r>
            <a:r>
              <a:rPr lang="en-US" i="1" baseline="30000" dirty="0"/>
              <a:t>S</a:t>
            </a:r>
            <a:r>
              <a:rPr lang="en-US" dirty="0"/>
              <a:t>’, </a:t>
            </a:r>
            <a:r>
              <a:rPr lang="en-US" i="1" dirty="0"/>
              <a:t>Q</a:t>
            </a:r>
            <a:r>
              <a:rPr lang="en-US" i="1" baseline="30000" dirty="0"/>
              <a:t>T</a:t>
            </a:r>
            <a:r>
              <a:rPr lang="en-US" dirty="0"/>
              <a:t>’)</a:t>
            </a:r>
          </a:p>
          <a:p>
            <a:pPr lvl="1"/>
            <a:r>
              <a:rPr lang="en-US" dirty="0"/>
              <a:t>We only care about </a:t>
            </a:r>
            <a:r>
              <a:rPr lang="en-US" dirty="0" err="1"/>
              <a:t>treansitions</a:t>
            </a:r>
            <a:r>
              <a:rPr lang="en-US" dirty="0"/>
              <a:t> due to allocation, deallocation of resources</a:t>
            </a:r>
          </a:p>
          <a:p>
            <a:r>
              <a:rPr lang="en-US" dirty="0"/>
              <a:t>Three relevant types of transitions</a:t>
            </a:r>
          </a:p>
          <a:p>
            <a:pPr lvl="1"/>
            <a:r>
              <a:rPr lang="en-US" i="1" dirty="0"/>
              <a:t>Deactivation transition</a:t>
            </a:r>
            <a:r>
              <a:rPr lang="en-US" dirty="0"/>
              <a:t>: 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➝ </a:t>
            </a:r>
            <a:r>
              <a:rPr lang="en-US" i="1" dirty="0"/>
              <a:t>asleep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); process stops execution</a:t>
            </a:r>
          </a:p>
          <a:p>
            <a:pPr lvl="1"/>
            <a:r>
              <a:rPr lang="en-US" i="1" dirty="0"/>
              <a:t>Activation transition</a:t>
            </a:r>
            <a:r>
              <a:rPr lang="en-US" dirty="0"/>
              <a:t>: </a:t>
            </a:r>
            <a:r>
              <a:rPr lang="en-US" i="1" dirty="0"/>
              <a:t>asleep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➝ </a:t>
            </a:r>
            <a:r>
              <a:rPr lang="en-US" i="1" dirty="0"/>
              <a:t>running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); process starts or resumes execution</a:t>
            </a:r>
          </a:p>
          <a:p>
            <a:pPr lvl="1"/>
            <a:r>
              <a:rPr lang="en-US" i="1" dirty="0"/>
              <a:t>Reallocation transition</a:t>
            </a:r>
            <a:r>
              <a:rPr lang="en-US" dirty="0"/>
              <a:t>: transition in which </a:t>
            </a:r>
            <a:r>
              <a:rPr lang="en-US" i="1" dirty="0"/>
              <a:t>p</a:t>
            </a:r>
            <a:r>
              <a:rPr lang="en-US" dirty="0"/>
              <a:t> has resource allocation changed; can only occur when </a:t>
            </a:r>
            <a:r>
              <a:rPr lang="en-US" i="1" dirty="0"/>
              <a:t>asleep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038B4-FD63-3E4B-99B4-276E7908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CD7C-B4EF-8F46-BCB3-06C48E49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E4377-D7C8-8A4A-996B-A39BB3C5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94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11355-6259-2543-9599-B87C1FE8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4551-A7FD-2A4C-BFB1-5E5AF633A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R3: Resource allocation does not affect allocations of a running process: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∧ </a:t>
            </a:r>
            <a:r>
              <a:rPr lang="en-US" i="1" dirty="0"/>
              <a:t>running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)) ⇒ (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’ =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R4: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changes only when resource allocation of </a:t>
            </a:r>
            <a:r>
              <a:rPr lang="en-US" i="1" dirty="0"/>
              <a:t>p</a:t>
            </a:r>
            <a:r>
              <a:rPr lang="en-US" dirty="0"/>
              <a:t> changes: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’(CPU) =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(CPU)) ⇒ (</a:t>
            </a:r>
            <a:r>
              <a:rPr lang="en-US" i="1" dirty="0"/>
              <a:t>T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 =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R5: Updates in time vector increase value of element being updated: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’(CPU) ≠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(CPU)) =&gt; (</a:t>
            </a:r>
            <a:r>
              <a:rPr lang="en-US" i="1" dirty="0"/>
              <a:t>T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 &gt;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E0AAD-6579-CA4A-8D09-07E3041C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1239A-B927-6843-8625-410AC98B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A3E78-8193-C746-9A36-96DEA719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12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11355-6259-2543-9599-B87C1FE8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4551-A7FD-2A4C-BFB1-5E5AF633A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R6: When </a:t>
            </a:r>
            <a:r>
              <a:rPr lang="en-US" i="1" dirty="0"/>
              <a:t>p</a:t>
            </a:r>
            <a:r>
              <a:rPr lang="en-US" dirty="0"/>
              <a:t> reallocated resources, allocation matrix updated before </a:t>
            </a:r>
            <a:r>
              <a:rPr lang="en-US" i="1" dirty="0"/>
              <a:t>p</a:t>
            </a:r>
            <a:r>
              <a:rPr lang="en-US" dirty="0"/>
              <a:t> resumes execution:</a:t>
            </a:r>
          </a:p>
          <a:p>
            <a:pPr marL="0" indent="0" algn="ctr">
              <a:buNone/>
            </a:pPr>
            <a:r>
              <a:rPr lang="en-US" i="1" dirty="0"/>
              <a:t>asleep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⇒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’ =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+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 –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R7: When a process is not running, the time it needs resources does not change:</a:t>
            </a:r>
          </a:p>
          <a:p>
            <a:pPr marL="0" indent="0" algn="ctr">
              <a:buNone/>
            </a:pPr>
            <a:r>
              <a:rPr lang="en-US" i="1" dirty="0"/>
              <a:t>asleep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⇒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’ =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R8: when a process ceases to execute, the only resource it </a:t>
            </a:r>
            <a:r>
              <a:rPr lang="en-US" i="1" dirty="0"/>
              <a:t>must</a:t>
            </a:r>
            <a:r>
              <a:rPr lang="en-US" dirty="0"/>
              <a:t> surrender is the CPU: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∧ </a:t>
            </a:r>
            <a:r>
              <a:rPr lang="en-US" i="1" dirty="0"/>
              <a:t>asleep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)) ⇒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’(</a:t>
            </a:r>
            <a:r>
              <a:rPr lang="en-US" i="1" dirty="0"/>
              <a:t>r</a:t>
            </a:r>
            <a:r>
              <a:rPr lang="en-US" dirty="0"/>
              <a:t>) =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)–1	if </a:t>
            </a:r>
            <a:r>
              <a:rPr lang="en-US" i="1" dirty="0"/>
              <a:t>r</a:t>
            </a:r>
            <a:r>
              <a:rPr lang="en-US" dirty="0"/>
              <a:t> = CPU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∧ </a:t>
            </a:r>
            <a:r>
              <a:rPr lang="en-US" i="1" dirty="0"/>
              <a:t>asleep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)) ⇒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’(</a:t>
            </a:r>
            <a:r>
              <a:rPr lang="en-US" i="1" dirty="0"/>
              <a:t>r</a:t>
            </a:r>
            <a:r>
              <a:rPr lang="en-US" dirty="0"/>
              <a:t>) = </a:t>
            </a:r>
            <a:r>
              <a:rPr lang="en-US" i="1" dirty="0" err="1"/>
              <a:t>A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	otherwise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E0AAD-6579-CA4A-8D09-07E3041C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1239A-B927-6843-8625-410AC98B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A3E78-8193-C746-9A36-96DEA719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02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270A-FD52-C840-A37E-554156D2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DD9C-67AA-1E45-A2A9-676223D6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system in a state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S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T</a:t>
            </a:r>
            <a:r>
              <a:rPr lang="en-US" dirty="0"/>
              <a:t>) such that:</a:t>
            </a:r>
          </a:p>
          <a:p>
            <a:pPr lvl="1"/>
            <a:r>
              <a:rPr lang="en-US" dirty="0"/>
              <a:t>State satisfies constraints R1, R2</a:t>
            </a:r>
          </a:p>
          <a:p>
            <a:pPr lvl="1"/>
            <a:r>
              <a:rPr lang="en-US" dirty="0"/>
              <a:t>All state transitions constrained to meet R3-R8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8639F-8F36-314E-BED4-718482454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5ED16-7A94-2247-8CA4-BC857D47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3148B-DA4F-E945-AFA9-6C2F7C75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5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CBE2-67EB-9F4C-9959-5D0765A6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of Service Protection Base (DPB)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6A64D-0251-8044-9299-67E46832D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mechanism that is tamperproof, cannot be prevented from operating, and guarantees authorized access to resources it controls</a:t>
            </a:r>
          </a:p>
          <a:p>
            <a:r>
              <a:rPr lang="en-US" dirty="0"/>
              <a:t>Four parts:</a:t>
            </a:r>
          </a:p>
          <a:p>
            <a:pPr lvl="1"/>
            <a:r>
              <a:rPr lang="en-US" dirty="0"/>
              <a:t>Resource allocation system (see earlier)</a:t>
            </a:r>
          </a:p>
          <a:p>
            <a:pPr lvl="1"/>
            <a:r>
              <a:rPr lang="en-US" dirty="0"/>
              <a:t>Resource monitor</a:t>
            </a:r>
          </a:p>
          <a:p>
            <a:pPr lvl="1"/>
            <a:r>
              <a:rPr lang="en-US" dirty="0"/>
              <a:t>Waiting time policy</a:t>
            </a:r>
          </a:p>
          <a:p>
            <a:pPr lvl="1"/>
            <a:r>
              <a:rPr lang="en-US" dirty="0"/>
              <a:t>User agreement (see earlier; constraints apply to changes in allocation when process transitions from 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to </a:t>
            </a:r>
            <a:r>
              <a:rPr lang="en-US" i="1" dirty="0"/>
              <a:t>asleep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9BD94-2CA6-584D-95C4-C756BDF7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329E0-94C8-C940-9511-499D8F990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8BB22-9488-C44E-833A-DB1EC6C0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E3FBD-4564-8049-A59D-F3EB7EEE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10305-B55B-5E4E-B4B4-2CE497152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Controls allocation, deallocation of resources and the timing</a:t>
            </a:r>
          </a:p>
          <a:p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is </a:t>
            </a:r>
            <a:r>
              <a:rPr lang="en-US" i="1" dirty="0"/>
              <a:t>feasible</a:t>
            </a:r>
            <a:r>
              <a:rPr lang="en-US" dirty="0"/>
              <a:t> if </a:t>
            </a:r>
            <a:r>
              <a:rPr lang="it" dirty="0"/>
              <a:t>(∀</a:t>
            </a:r>
            <a:r>
              <a:rPr lang="it" i="1" dirty="0"/>
              <a:t>i</a:t>
            </a:r>
            <a:r>
              <a:rPr lang="it" dirty="0"/>
              <a:t>)[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it" dirty="0"/>
              <a:t>(</a:t>
            </a:r>
            <a:r>
              <a:rPr lang="it" i="1" dirty="0"/>
              <a:t>r</a:t>
            </a:r>
            <a:r>
              <a:rPr lang="it" i="1" baseline="-25000" dirty="0"/>
              <a:t>i</a:t>
            </a:r>
            <a:r>
              <a:rPr lang="it" dirty="0"/>
              <a:t>) + </a:t>
            </a:r>
            <a:r>
              <a:rPr lang="it" i="1" dirty="0"/>
              <a:t>A</a:t>
            </a:r>
            <a:r>
              <a:rPr lang="it" i="1" baseline="-25000" dirty="0"/>
              <a:t>p</a:t>
            </a:r>
            <a:r>
              <a:rPr lang="it" dirty="0"/>
              <a:t>(</a:t>
            </a:r>
            <a:r>
              <a:rPr lang="it" i="1" dirty="0"/>
              <a:t>r</a:t>
            </a:r>
            <a:r>
              <a:rPr lang="it" i="1" baseline="-25000" dirty="0"/>
              <a:t>i</a:t>
            </a:r>
            <a:r>
              <a:rPr lang="it" dirty="0"/>
              <a:t>) ≤ </a:t>
            </a:r>
            <a:r>
              <a:rPr lang="it" i="1" dirty="0"/>
              <a:t>c</a:t>
            </a:r>
            <a:r>
              <a:rPr lang="it" dirty="0"/>
              <a:t>(</a:t>
            </a:r>
            <a:r>
              <a:rPr lang="it" i="1" dirty="0"/>
              <a:t>r</a:t>
            </a:r>
            <a:r>
              <a:rPr lang="it" i="1" baseline="-25000" dirty="0"/>
              <a:t>i</a:t>
            </a:r>
            <a:r>
              <a:rPr lang="it" dirty="0"/>
              <a:t>)] ∧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it" dirty="0"/>
              <a:t>(CPU) ≤ 1</a:t>
            </a:r>
          </a:p>
          <a:p>
            <a:pPr lvl="1"/>
            <a:r>
              <a:rPr lang="it" dirty="0"/>
              <a:t>If the total number of resources it will be allocated will always be no more than the capacity of that resource, and no more than 1 CPU is requested</a:t>
            </a:r>
          </a:p>
          <a:p>
            <a:r>
              <a:rPr lang="it" i="1" dirty="0"/>
              <a:t>T</a:t>
            </a:r>
            <a:r>
              <a:rPr lang="it" i="1" baseline="-25000" dirty="0"/>
              <a:t>p</a:t>
            </a:r>
            <a:r>
              <a:rPr lang="it" dirty="0"/>
              <a:t> is </a:t>
            </a:r>
            <a:r>
              <a:rPr lang="it" i="1" dirty="0"/>
              <a:t>feasible</a:t>
            </a:r>
            <a:r>
              <a:rPr lang="it" dirty="0"/>
              <a:t> if (∀</a:t>
            </a:r>
            <a:r>
              <a:rPr lang="it" i="1" dirty="0"/>
              <a:t>i</a:t>
            </a:r>
            <a:r>
              <a:rPr lang="it" dirty="0"/>
              <a:t>)[</a:t>
            </a:r>
            <a:r>
              <a:rPr lang="en-US" i="1" dirty="0" err="1"/>
              <a:t>T</a:t>
            </a:r>
            <a:r>
              <a:rPr lang="en-US" i="1" baseline="-25000" dirty="0" err="1"/>
              <a:t>p</a:t>
            </a:r>
            <a:r>
              <a:rPr lang="it" dirty="0"/>
              <a:t>(</a:t>
            </a:r>
            <a:r>
              <a:rPr lang="it" i="1" dirty="0"/>
              <a:t>r</a:t>
            </a:r>
            <a:r>
              <a:rPr lang="it" i="1" baseline="-25000" dirty="0"/>
              <a:t>i</a:t>
            </a:r>
            <a:r>
              <a:rPr lang="it" dirty="0"/>
              <a:t>) ≤ </a:t>
            </a:r>
            <a:r>
              <a:rPr lang="it" i="1" dirty="0"/>
              <a:t>max</a:t>
            </a:r>
            <a:r>
              <a:rPr lang="it" dirty="0"/>
              <a:t>(</a:t>
            </a:r>
            <a:r>
              <a:rPr lang="it" i="1" dirty="0"/>
              <a:t>r</a:t>
            </a:r>
            <a:r>
              <a:rPr lang="it" i="1" baseline="-25000" dirty="0"/>
              <a:t>i</a:t>
            </a:r>
            <a:r>
              <a:rPr lang="it" dirty="0"/>
              <a:t>)]</a:t>
            </a:r>
          </a:p>
          <a:p>
            <a:pPr lvl="1"/>
            <a:r>
              <a:rPr lang="it" dirty="0"/>
              <a:t>Here, </a:t>
            </a:r>
            <a:r>
              <a:rPr lang="it" i="1" dirty="0"/>
              <a:t>max</a:t>
            </a:r>
            <a:r>
              <a:rPr lang="it" dirty="0"/>
              <a:t>(</a:t>
            </a:r>
            <a:r>
              <a:rPr lang="it" i="1" dirty="0"/>
              <a:t>r</a:t>
            </a:r>
            <a:r>
              <a:rPr lang="it" i="1" baseline="-25000" dirty="0"/>
              <a:t>i</a:t>
            </a:r>
            <a:r>
              <a:rPr lang="it" dirty="0"/>
              <a:t>) max time a process must wait for its needed allocation of units of resource type </a:t>
            </a:r>
            <a:r>
              <a:rPr lang="it" i="1" dirty="0"/>
              <a:t>i</a:t>
            </a:r>
            <a:endParaRPr lang="it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8BBEA-AD8F-C647-93E0-63FA5E01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927B-903D-9B41-B7C8-7F67E172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87D9C-D7E0-B045-83B4-9D87FCAC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537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E3FBD-4564-8049-A59D-F3EB7EEE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Time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10305-B55B-5E4E-B4B4-2CE497152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σ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S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i="1" baseline="30000" dirty="0"/>
              <a:t>T</a:t>
            </a:r>
            <a:r>
              <a:rPr lang="en-US" dirty="0"/>
              <a:t>)</a:t>
            </a:r>
          </a:p>
          <a:p>
            <a:r>
              <a:rPr lang="en-US" dirty="0"/>
              <a:t>Example finite waiting time policy: </a:t>
            </a:r>
          </a:p>
          <a:p>
            <a:pPr marL="0" indent="0" algn="ctr">
              <a:buNone/>
            </a:pPr>
            <a:r>
              <a:rPr lang="en-US" dirty="0"/>
              <a:t>(∀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dirty="0" err="1"/>
              <a:t>σ</a:t>
            </a:r>
            <a:r>
              <a:rPr lang="en-US" dirty="0"/>
              <a:t>)(∃</a:t>
            </a:r>
            <a:r>
              <a:rPr lang="en-US" dirty="0" err="1"/>
              <a:t>σ</a:t>
            </a:r>
            <a:r>
              <a:rPr lang="en-US" dirty="0"/>
              <a:t>’)[</a:t>
            </a:r>
            <a:r>
              <a:rPr lang="en-US" i="1" dirty="0"/>
              <a:t>running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 ∧ (</a:t>
            </a:r>
            <a:r>
              <a:rPr lang="en-US" i="1" dirty="0"/>
              <a:t>T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 ≥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))]</a:t>
            </a:r>
          </a:p>
          <a:p>
            <a:pPr lvl="1"/>
            <a:r>
              <a:rPr lang="en-US" dirty="0"/>
              <a:t>For every process and state, there is a future state in which </a:t>
            </a:r>
            <a:r>
              <a:rPr lang="en-US" i="1" dirty="0"/>
              <a:t>p</a:t>
            </a:r>
            <a:r>
              <a:rPr lang="en-US" dirty="0"/>
              <a:t> is executing and has been allocated resources</a:t>
            </a:r>
          </a:p>
          <a:p>
            <a:r>
              <a:rPr lang="en-US" dirty="0"/>
              <a:t>Example maximum waiting time policy:</a:t>
            </a:r>
          </a:p>
          <a:p>
            <a:pPr marL="0" indent="0" algn="ctr">
              <a:buNone/>
            </a:pPr>
            <a:r>
              <a:rPr lang="it" dirty="0"/>
              <a:t>(</a:t>
            </a:r>
            <a:r>
              <a:rPr lang="en-US" dirty="0"/>
              <a:t>∃</a:t>
            </a:r>
            <a:r>
              <a:rPr lang="it" i="1" dirty="0"/>
              <a:t>M</a:t>
            </a:r>
            <a:r>
              <a:rPr lang="it" dirty="0"/>
              <a:t>)</a:t>
            </a:r>
            <a:r>
              <a:rPr lang="en-US" dirty="0"/>
              <a:t>(∀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dirty="0" err="1"/>
              <a:t>σ</a:t>
            </a:r>
            <a:r>
              <a:rPr lang="en-US" dirty="0"/>
              <a:t>)(∃</a:t>
            </a:r>
            <a:r>
              <a:rPr lang="en-US" dirty="0" err="1"/>
              <a:t>σ</a:t>
            </a:r>
            <a:r>
              <a:rPr lang="en-US" dirty="0"/>
              <a:t>’)[</a:t>
            </a:r>
            <a:r>
              <a:rPr lang="en-US" i="1" dirty="0"/>
              <a:t>running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 ∧ (0 &lt; </a:t>
            </a:r>
            <a:r>
              <a:rPr lang="en-US" i="1" dirty="0"/>
              <a:t>T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 –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≤ </a:t>
            </a:r>
            <a:r>
              <a:rPr lang="en-US" i="1" dirty="0"/>
              <a:t>M</a:t>
            </a:r>
            <a:r>
              <a:rPr lang="en-US" dirty="0"/>
              <a:t>)]</a:t>
            </a:r>
          </a:p>
          <a:p>
            <a:pPr lvl="1"/>
            <a:r>
              <a:rPr lang="it" dirty="0"/>
              <a:t>There is an upper bound </a:t>
            </a:r>
            <a:r>
              <a:rPr lang="it" i="1" dirty="0"/>
              <a:t>M</a:t>
            </a:r>
            <a:r>
              <a:rPr lang="it" dirty="0"/>
              <a:t> to how long it takes every process to reach a future state in which it is executing and has been allocated resources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8BBEA-AD8F-C647-93E0-63FA5E01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927B-903D-9B41-B7C8-7F67E172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87D9C-D7E0-B045-83B4-9D87FCAC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20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9BDB-484D-A04D-937B-3702C9C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Additional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3EA68-E592-DA40-A8B0-ACFBCEAFA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addition to all these, a DPB must satisfy these constraints: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process satisfying user agreement constraints will progress in a way that satisfies the waiting time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resource other than the CPU is deallocated from a process unless that resource is no longer needed</a:t>
            </a:r>
          </a:p>
          <a:p>
            <a:pPr marL="0" indent="0" algn="ctr">
              <a:buNone/>
            </a:pPr>
            <a:r>
              <a:rPr lang="en-US" dirty="0"/>
              <a:t>(∀</a:t>
            </a:r>
            <a:r>
              <a:rPr lang="en-US" i="1" dirty="0" err="1"/>
              <a:t>i</a:t>
            </a:r>
            <a:r>
              <a:rPr lang="en-US" dirty="0"/>
              <a:t>)[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≠ CPU ∧ </a:t>
            </a:r>
            <a:r>
              <a:rPr lang="it" i="1" dirty="0"/>
              <a:t>A</a:t>
            </a:r>
            <a:r>
              <a:rPr lang="it" i="1" baseline="-25000" dirty="0"/>
              <a:t>p</a:t>
            </a:r>
            <a:r>
              <a:rPr lang="en-US" dirty="0"/>
              <a:t>(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) ≠ 0 ∧ </a:t>
            </a:r>
            <a:r>
              <a:rPr lang="it" i="1" dirty="0"/>
              <a:t>A</a:t>
            </a:r>
            <a:r>
              <a:rPr lang="it" i="1" baseline="-25000" dirty="0"/>
              <a:t>p</a:t>
            </a:r>
            <a:r>
              <a:rPr lang="en-US" dirty="0"/>
              <a:t>’(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) = 0] ⇒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) = 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B507C-712A-FB49-8E14-E6F0468C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E36B0-052D-C448-8517-09370151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83DB8-D2EE-334F-85A9-A4BC588B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312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513D-1B94-6743-9B63-A79533D9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dirty="0"/>
              <a:t>DPB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5ABBC-7933-8548-805B-4176C1028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system has 1 CPU</a:t>
            </a:r>
          </a:p>
          <a:p>
            <a:r>
              <a:rPr lang="en-US" dirty="0"/>
              <a:t>Assume maximum waiting time policy in place</a:t>
            </a:r>
          </a:p>
          <a:p>
            <a:r>
              <a:rPr lang="en-US" dirty="0"/>
              <a:t>3 parts to user agreement:</a:t>
            </a:r>
          </a:p>
          <a:p>
            <a:pPr lvl="1"/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, </a:t>
            </a:r>
            <a:r>
              <a:rPr lang="it" i="1" dirty="0"/>
              <a:t>T</a:t>
            </a:r>
            <a:r>
              <a:rPr lang="it" i="1" baseline="-25000" dirty="0"/>
              <a:t>p</a:t>
            </a:r>
            <a:r>
              <a:rPr lang="en-US" dirty="0"/>
              <a:t> are </a:t>
            </a:r>
            <a:r>
              <a:rPr lang="en-US" i="1" dirty="0"/>
              <a:t>feasible</a:t>
            </a:r>
          </a:p>
          <a:p>
            <a:pPr lvl="1"/>
            <a:r>
              <a:rPr lang="en-US" dirty="0"/>
              <a:t>Process in running state executes for a minimum amount of time before it transitions to a non-running state</a:t>
            </a:r>
          </a:p>
          <a:p>
            <a:pPr lvl="1"/>
            <a:r>
              <a:rPr lang="en-US" dirty="0"/>
              <a:t>If process requires resource type, and enters a non-running state, the time it needs the resource for is decreased by the amount of time it was in the previous running state; that is,</a:t>
            </a:r>
          </a:p>
          <a:p>
            <a:pPr marL="11113" lvl="1" indent="0">
              <a:buNone/>
            </a:pP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 ≠ </a:t>
            </a:r>
            <a:r>
              <a:rPr lang="en-US" b="1" dirty="0"/>
              <a:t>0</a:t>
            </a:r>
            <a:r>
              <a:rPr lang="en-US" dirty="0"/>
              <a:t> ∧ </a:t>
            </a:r>
            <a:r>
              <a:rPr lang="en-US" i="1" dirty="0"/>
              <a:t>running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∧ </a:t>
            </a:r>
            <a:r>
              <a:rPr lang="en-US" i="1" dirty="0"/>
              <a:t>asleep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 ⇒ (∀</a:t>
            </a:r>
            <a:r>
              <a:rPr lang="en-US" i="1" dirty="0" err="1"/>
              <a:t>r</a:t>
            </a:r>
            <a:r>
              <a:rPr lang="en-US" dirty="0" err="1"/>
              <a:t>∈</a:t>
            </a:r>
            <a:r>
              <a:rPr lang="en-US" i="1" dirty="0" err="1"/>
              <a:t>R</a:t>
            </a:r>
            <a:r>
              <a:rPr lang="en-US" dirty="0"/>
              <a:t>)[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≤ </a:t>
            </a:r>
            <a:r>
              <a:rPr lang="en-US" i="1" dirty="0"/>
              <a:t>max</a:t>
            </a:r>
            <a:r>
              <a:rPr lang="en-US" dirty="0"/>
              <a:t>(0, </a:t>
            </a:r>
            <a:r>
              <a:rPr lang="en-US" i="1" dirty="0" err="1"/>
              <a:t>max</a:t>
            </a:r>
            <a:r>
              <a:rPr lang="en-US" i="1" baseline="-25000" dirty="0" err="1"/>
              <a:t>r</a:t>
            </a:r>
            <a:r>
              <a:rPr lang="en-US" i="1" dirty="0"/>
              <a:t>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)–(</a:t>
            </a:r>
            <a:r>
              <a:rPr lang="en-US" i="1" dirty="0"/>
              <a:t>T</a:t>
            </a:r>
            <a:r>
              <a:rPr lang="en-US" dirty="0"/>
              <a:t>’(</a:t>
            </a:r>
            <a:r>
              <a:rPr lang="en-US" i="1" dirty="0"/>
              <a:t>p</a:t>
            </a:r>
            <a:r>
              <a:rPr lang="en-US" dirty="0"/>
              <a:t>)–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)))]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8D0EF-964D-0448-8019-B060927C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D92A-8C8F-2640-91D0-22B4DEB7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12C06-59D1-7F4C-B0A4-E306D9B5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989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8963-F694-A740-989C-B111AD16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AFC88-D889-FF42-8B38-272C0C4F5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</a:t>
            </a:r>
            <a:r>
              <a:rPr lang="en-US" dirty="0"/>
              <a:t> processes, round robin scheduler with quantum </a:t>
            </a:r>
            <a:r>
              <a:rPr lang="en-US" i="1" dirty="0"/>
              <a:t>q</a:t>
            </a:r>
            <a:endParaRPr lang="en-US" dirty="0"/>
          </a:p>
          <a:p>
            <a:r>
              <a:rPr lang="en-US" dirty="0"/>
              <a:t>Initially no process has any resources</a:t>
            </a:r>
          </a:p>
          <a:p>
            <a:r>
              <a:rPr lang="en-US" dirty="0"/>
              <a:t>Resource monitor selects process </a:t>
            </a:r>
            <a:r>
              <a:rPr lang="en-US" i="1" dirty="0"/>
              <a:t>p</a:t>
            </a:r>
            <a:r>
              <a:rPr lang="en-US" dirty="0"/>
              <a:t> to give resources to	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executes until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 or monitor concludes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or </a:t>
            </a:r>
            <a:r>
              <a:rPr lang="it" i="1" dirty="0"/>
              <a:t>T</a:t>
            </a:r>
            <a:r>
              <a:rPr lang="it" i="1" baseline="-25000" dirty="0"/>
              <a:t>p</a:t>
            </a:r>
            <a:r>
              <a:rPr lang="en-US" dirty="0"/>
              <a:t> is not feasible</a:t>
            </a:r>
          </a:p>
          <a:p>
            <a:r>
              <a:rPr lang="en-US" dirty="0"/>
              <a:t>Goal: show there will be no denial of service in this system because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no resource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is deallocated from </a:t>
            </a:r>
            <a:r>
              <a:rPr lang="en-US" i="1" dirty="0"/>
              <a:t>p</a:t>
            </a:r>
            <a:r>
              <a:rPr lang="en-US" dirty="0"/>
              <a:t> for which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is feasible until</a:t>
            </a:r>
            <a:r>
              <a:rPr lang="en-US" i="1" dirty="0"/>
              <a:t>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 = 0; and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there is a maximum time for each round robin cycle</a:t>
            </a:r>
          </a:p>
          <a:p>
            <a:pPr lvl="1"/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28B02-2081-EF40-AA98-6949EE4C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E607D-82CC-E34B-AD6D-B07B40BE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F5751-FC91-574E-9392-21AF47C1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3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8E03-CAB1-A143-87FC-6159E158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4601-85C9-694C-8926-D7ECF5A13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Mechanisms to support availability in general</a:t>
            </a:r>
          </a:p>
          <a:p>
            <a:pPr lvl="1"/>
            <a:r>
              <a:rPr lang="en-US" dirty="0"/>
              <a:t>Lack of availability assumes average case, follows a statistical model</a:t>
            </a:r>
          </a:p>
          <a:p>
            <a:r>
              <a:rPr lang="en-US" dirty="0"/>
              <a:t>Mechanisms to support availability as security requirement</a:t>
            </a:r>
          </a:p>
          <a:p>
            <a:pPr lvl="1"/>
            <a:r>
              <a:rPr lang="en-US" dirty="0"/>
              <a:t>Lack of availability assumes worst case, adversary deliberately makes resource unavailable</a:t>
            </a:r>
          </a:p>
          <a:p>
            <a:pPr lvl="1"/>
            <a:r>
              <a:rPr lang="en-US" dirty="0"/>
              <a:t>Failures are non-random, may not conform to any useful statistical model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C54B1-6BDD-4349-A65B-2C4236C1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62E7C-1AB4-C843-A6E9-879E05E0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61F3-AD17-154B-A6AA-11DC3ADB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112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EEA3-F106-FB44-976B-9BB630E33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8300-2E9A-A54D-BD4E-073CC03FD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</a:t>
            </a:r>
            <a:r>
              <a:rPr lang="en-US" i="1" dirty="0"/>
              <a:t>p</a:t>
            </a:r>
            <a:r>
              <a:rPr lang="en-US" dirty="0"/>
              <a:t> selected, no process has any resources allocated to it</a:t>
            </a:r>
          </a:p>
          <a:p>
            <a:pPr lvl="1"/>
            <a:r>
              <a:rPr lang="en-US" dirty="0"/>
              <a:t>So next process with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and </a:t>
            </a:r>
            <a:r>
              <a:rPr lang="it" i="1" dirty="0"/>
              <a:t>T</a:t>
            </a:r>
            <a:r>
              <a:rPr lang="it" i="1" baseline="-25000" dirty="0"/>
              <a:t>p </a:t>
            </a:r>
            <a:r>
              <a:rPr lang="en-US" dirty="0"/>
              <a:t>feasible is selected</a:t>
            </a:r>
          </a:p>
          <a:p>
            <a:pPr lvl="1"/>
            <a:r>
              <a:rPr lang="en-US" dirty="0"/>
              <a:t>It runs until it enters the </a:t>
            </a:r>
            <a:r>
              <a:rPr lang="en-US" i="1" dirty="0"/>
              <a:t>asleep</a:t>
            </a:r>
            <a:r>
              <a:rPr lang="en-US" dirty="0"/>
              <a:t> state or </a:t>
            </a:r>
            <a:r>
              <a:rPr lang="en-US" i="1" dirty="0"/>
              <a:t>q</a:t>
            </a:r>
            <a:r>
              <a:rPr lang="en-US" dirty="0"/>
              <a:t>, whichever is shorter</a:t>
            </a:r>
          </a:p>
          <a:p>
            <a:pPr lvl="1"/>
            <a:r>
              <a:rPr lang="en-US" dirty="0"/>
              <a:t>If in </a:t>
            </a:r>
            <a:r>
              <a:rPr lang="en-US" i="1" dirty="0"/>
              <a:t>asleep</a:t>
            </a:r>
            <a:r>
              <a:rPr lang="en-US" dirty="0"/>
              <a:t> state, process is done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q</a:t>
            </a:r>
            <a:r>
              <a:rPr lang="en-US" dirty="0"/>
              <a:t>, monitor gives </a:t>
            </a:r>
            <a:r>
              <a:rPr lang="en-US" i="1" dirty="0"/>
              <a:t>p</a:t>
            </a:r>
            <a:r>
              <a:rPr lang="en-US" dirty="0"/>
              <a:t> another quantum of running time; this repeats until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 = 0, and then </a:t>
            </a:r>
            <a:r>
              <a:rPr lang="en-US" i="1" dirty="0"/>
              <a:t>p</a:t>
            </a:r>
            <a:r>
              <a:rPr lang="en-US" dirty="0"/>
              <a:t> needs no more resources</a:t>
            </a:r>
          </a:p>
          <a:p>
            <a:r>
              <a:rPr lang="en-US" dirty="0"/>
              <a:t>Let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be maximum time any process will hold resources of type </a:t>
            </a:r>
            <a:r>
              <a:rPr lang="en-US" i="1" dirty="0"/>
              <a:t>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Let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= </a:t>
            </a:r>
            <a:r>
              <a:rPr lang="en-US" i="1" dirty="0" err="1"/>
              <a:t>max</a:t>
            </a:r>
            <a:r>
              <a:rPr lang="en-US" i="1" baseline="-25000" dirty="0" err="1"/>
              <a:t>r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r>
              <a:rPr lang="en-US" dirty="0"/>
              <a:t>As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and </a:t>
            </a:r>
            <a:r>
              <a:rPr lang="it" i="1" dirty="0"/>
              <a:t>T</a:t>
            </a:r>
            <a:r>
              <a:rPr lang="it" i="1" baseline="-25000" dirty="0"/>
              <a:t>p  </a:t>
            </a:r>
            <a:r>
              <a:rPr lang="en-US" dirty="0"/>
              <a:t>feasible, </a:t>
            </a:r>
            <a:r>
              <a:rPr lang="en-US" i="1" dirty="0"/>
              <a:t>M</a:t>
            </a:r>
            <a:r>
              <a:rPr lang="en-US" dirty="0"/>
              <a:t> upper bound for all elements of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endParaRPr lang="en-US" i="1" baseline="-25000" dirty="0"/>
          </a:p>
          <a:p>
            <a:pPr lvl="1"/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i="1" dirty="0"/>
              <a:t>min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, minimum time before </a:t>
            </a:r>
            <a:r>
              <a:rPr lang="en-US" i="1" dirty="0"/>
              <a:t>p</a:t>
            </a:r>
            <a:r>
              <a:rPr lang="en-US" dirty="0"/>
              <a:t> transitions to </a:t>
            </a:r>
            <a:r>
              <a:rPr lang="en-US" i="1" dirty="0"/>
              <a:t>asleep</a:t>
            </a:r>
            <a:r>
              <a:rPr lang="en-US" dirty="0"/>
              <a:t> state); exists because a process in running state executes for a minimum amount of time before it transitions to a non-running state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2FD80-8B19-5447-B250-F6EDB638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10BD3-8CD4-5942-A6A0-0B3C3F5C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4D5F5-1863-6546-AB51-974FBDBE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48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EEA3-F106-FB44-976B-9BB630E33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(a) (</a:t>
            </a:r>
            <a:r>
              <a:rPr lang="en-US" i="1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8300-2E9A-A54D-BD4E-073CC03FD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and </a:t>
            </a:r>
            <a:r>
              <a:rPr lang="it" i="1" dirty="0"/>
              <a:t>T</a:t>
            </a:r>
            <a:r>
              <a:rPr lang="it" i="1" baseline="-25000" dirty="0"/>
              <a:t>p  </a:t>
            </a:r>
            <a:r>
              <a:rPr lang="en-US" dirty="0"/>
              <a:t>feasible, </a:t>
            </a:r>
            <a:r>
              <a:rPr lang="en-US" i="1" dirty="0"/>
              <a:t>M</a:t>
            </a:r>
            <a:r>
              <a:rPr lang="en-US" dirty="0"/>
              <a:t> upper bound for all elements of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endParaRPr lang="en-US" i="1" baseline="-25000" dirty="0"/>
          </a:p>
          <a:p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i="1" dirty="0"/>
              <a:t>min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, minimum time before </a:t>
            </a:r>
            <a:r>
              <a:rPr lang="en-US" i="1" dirty="0"/>
              <a:t>p</a:t>
            </a:r>
            <a:r>
              <a:rPr lang="en-US" dirty="0"/>
              <a:t> transitions to </a:t>
            </a:r>
            <a:r>
              <a:rPr lang="en-US" i="1" dirty="0"/>
              <a:t>asleep</a:t>
            </a:r>
            <a:r>
              <a:rPr lang="en-US" dirty="0"/>
              <a:t> state)</a:t>
            </a:r>
          </a:p>
          <a:p>
            <a:pPr lvl="1"/>
            <a:r>
              <a:rPr lang="en-US" dirty="0"/>
              <a:t>Exists because a process in running state executes for a minimum amount of time before it transitions to a non-running state</a:t>
            </a:r>
          </a:p>
          <a:p>
            <a:r>
              <a:rPr lang="en-US" dirty="0"/>
              <a:t>At end of each quantum, </a:t>
            </a:r>
            <a:r>
              <a:rPr lang="en-US" i="1" dirty="0"/>
              <a:t>m</a:t>
            </a:r>
            <a:r>
              <a:rPr lang="en-US" dirty="0"/>
              <a:t>’(</a:t>
            </a:r>
            <a:r>
              <a:rPr lang="en-US" i="1" dirty="0"/>
              <a:t>r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–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By third part of user agreement</a:t>
            </a:r>
          </a:p>
          <a:p>
            <a:r>
              <a:rPr lang="en-US" dirty="0"/>
              <a:t>So after </a:t>
            </a:r>
            <a:r>
              <a:rPr lang="en-US" i="1" dirty="0"/>
              <a:t>floor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/</a:t>
            </a:r>
            <a:r>
              <a:rPr lang="en-US" i="1" dirty="0"/>
              <a:t>d</a:t>
            </a:r>
            <a:r>
              <a:rPr lang="en-US" dirty="0"/>
              <a:t> + 1) quanta,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 = </a:t>
            </a:r>
            <a:r>
              <a:rPr lang="en-US" b="1" dirty="0"/>
              <a:t>0</a:t>
            </a:r>
          </a:p>
          <a:p>
            <a:pPr lvl="1"/>
            <a:r>
              <a:rPr lang="en-US" dirty="0"/>
              <a:t>So no resources deallocated until (∀</a:t>
            </a:r>
            <a:r>
              <a:rPr lang="en-US" i="1" dirty="0" err="1"/>
              <a:t>i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i="1" dirty="0" err="1"/>
              <a:t>Q</a:t>
            </a:r>
            <a:r>
              <a:rPr lang="en-US" i="1" baseline="30000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(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) = 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2FD80-8B19-5447-B250-F6EDB638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10BD3-8CD4-5942-A6A0-0B3C3F5C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4D5F5-1863-6546-AB51-974FBDBE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230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EE26-A4D3-694E-B613-2B740D08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(b)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590D-CA7D-EF4D-806A-C29F91FC7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t</a:t>
            </a:r>
            <a:r>
              <a:rPr lang="en-US" i="1" baseline="-25000" dirty="0"/>
              <a:t>a</a:t>
            </a:r>
            <a:r>
              <a:rPr lang="en-US" dirty="0"/>
              <a:t> is time between resource monitor beginning cycle and when it has allocated required resources to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Resource monitor then allocates CPU resource to </a:t>
            </a:r>
            <a:r>
              <a:rPr lang="en-US" i="1" dirty="0"/>
              <a:t>p</a:t>
            </a:r>
            <a:r>
              <a:rPr lang="en-US" dirty="0"/>
              <a:t>; call this time </a:t>
            </a:r>
            <a:r>
              <a:rPr lang="en-US" i="1" dirty="0" err="1"/>
              <a:t>t</a:t>
            </a:r>
            <a:r>
              <a:rPr lang="en-US" baseline="-25000" dirty="0" err="1"/>
              <a:t>CPU</a:t>
            </a:r>
            <a:endParaRPr lang="en-US" baseline="-25000" dirty="0"/>
          </a:p>
          <a:p>
            <a:pPr lvl="1"/>
            <a:r>
              <a:rPr lang="en-US" dirty="0"/>
              <a:t>Done between each quantum</a:t>
            </a:r>
          </a:p>
          <a:p>
            <a:r>
              <a:rPr lang="en-US" dirty="0"/>
              <a:t>When </a:t>
            </a:r>
            <a:r>
              <a:rPr lang="en-US" i="1" dirty="0"/>
              <a:t>p</a:t>
            </a:r>
            <a:r>
              <a:rPr lang="en-US" dirty="0"/>
              <a:t> completes, all its resources deallocated; this takes time </a:t>
            </a:r>
            <a:r>
              <a:rPr lang="en-US" i="1" dirty="0"/>
              <a:t>t</a:t>
            </a:r>
            <a:r>
              <a:rPr lang="en-US" i="1" baseline="-25000" dirty="0"/>
              <a:t>d</a:t>
            </a:r>
          </a:p>
          <a:p>
            <a:r>
              <a:rPr lang="en-US" dirty="0"/>
              <a:t>As </a:t>
            </a:r>
            <a:r>
              <a:rPr lang="en-US" i="1" dirty="0" err="1"/>
              <a:t>Q</a:t>
            </a:r>
            <a:r>
              <a:rPr lang="en-US" i="1" baseline="30000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and </a:t>
            </a:r>
            <a:r>
              <a:rPr lang="it" i="1" dirty="0"/>
              <a:t>T</a:t>
            </a:r>
            <a:r>
              <a:rPr lang="it" i="1" baseline="-25000" dirty="0"/>
              <a:t>p  </a:t>
            </a:r>
            <a:r>
              <a:rPr lang="en-US" dirty="0"/>
              <a:t>feasible, time needed to run </a:t>
            </a:r>
            <a:r>
              <a:rPr lang="en-US" i="1" dirty="0"/>
              <a:t>p</a:t>
            </a:r>
            <a:r>
              <a:rPr lang="en-US" dirty="0"/>
              <a:t>, including time to deallocate all resources, is:</a:t>
            </a:r>
          </a:p>
          <a:p>
            <a:pPr marL="0" indent="0" algn="ctr">
              <a:buNone/>
            </a:pPr>
            <a:r>
              <a:rPr lang="en-US" i="1" dirty="0"/>
              <a:t>t</a:t>
            </a:r>
            <a:r>
              <a:rPr lang="en-US" i="1" baseline="-25000" dirty="0"/>
              <a:t>a</a:t>
            </a:r>
            <a:r>
              <a:rPr lang="en-US" dirty="0"/>
              <a:t> + </a:t>
            </a:r>
            <a:r>
              <a:rPr lang="en-US" i="1" dirty="0"/>
              <a:t>floor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/</a:t>
            </a:r>
            <a:r>
              <a:rPr lang="en-US" i="1" dirty="0"/>
              <a:t>d</a:t>
            </a:r>
            <a:r>
              <a:rPr lang="en-US" dirty="0"/>
              <a:t> + 1)(</a:t>
            </a:r>
            <a:r>
              <a:rPr lang="en-US" i="1" dirty="0"/>
              <a:t>q</a:t>
            </a:r>
            <a:r>
              <a:rPr lang="en-US" dirty="0"/>
              <a:t> + </a:t>
            </a:r>
            <a:r>
              <a:rPr lang="en-US" i="1" dirty="0" err="1"/>
              <a:t>t</a:t>
            </a:r>
            <a:r>
              <a:rPr lang="en-US" baseline="-25000" dirty="0" err="1"/>
              <a:t>CPU</a:t>
            </a:r>
            <a:r>
              <a:rPr lang="en-US" dirty="0"/>
              <a:t>) + </a:t>
            </a:r>
            <a:r>
              <a:rPr lang="en-US" i="1" dirty="0"/>
              <a:t>t</a:t>
            </a:r>
            <a:r>
              <a:rPr lang="en-US" i="1" baseline="-25000" dirty="0"/>
              <a:t>d</a:t>
            </a:r>
          </a:p>
          <a:p>
            <a:r>
              <a:rPr lang="en-US" dirty="0"/>
              <a:t>So for </a:t>
            </a:r>
            <a:r>
              <a:rPr lang="en-US" i="1" dirty="0"/>
              <a:t>n</a:t>
            </a:r>
            <a:r>
              <a:rPr lang="en-US" dirty="0"/>
              <a:t> processes, maximum time cycle will take is </a:t>
            </a:r>
            <a:r>
              <a:rPr lang="en-US" i="1" dirty="0"/>
              <a:t>n</a:t>
            </a:r>
            <a:r>
              <a:rPr lang="en-US" dirty="0"/>
              <a:t> times this</a:t>
            </a:r>
          </a:p>
          <a:p>
            <a:r>
              <a:rPr lang="en-US" dirty="0"/>
              <a:t>Thus, there is a maximum time for each round robin cycle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F3BCB-4158-024F-96C5-115E93DB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DAC00-7437-0F4C-ACB6-A9EDE7F6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828C9-C594-6A46-9A5D-614949B0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542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005A-70DB-EE43-9BB8-BC3D09D2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and Network Flooding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470A0-C298-DD4F-89B2-E9F32DC3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Access over Internet must be unimpeded</a:t>
            </a:r>
          </a:p>
          <a:p>
            <a:pPr lvl="1"/>
            <a:r>
              <a:rPr lang="en-US" altLang="en-US" dirty="0"/>
              <a:t>Context: flooding attacks, in which attackers try to overwhelm system resources</a:t>
            </a:r>
          </a:p>
          <a:p>
            <a:r>
              <a:rPr lang="en-US" altLang="en-US" dirty="0"/>
              <a:t>If many sources flood a target, it’s a </a:t>
            </a:r>
            <a:r>
              <a:rPr lang="en-US" altLang="en-US" i="1" dirty="0"/>
              <a:t>distributed denial of service attack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3C819-6E2E-0747-B74E-078D8D7A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5333A-B94C-CA41-B175-5FB9E011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AC95F-1120-2441-A7B3-15B7C637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507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4030-0BE4-FD4C-A994-A76A74F7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3-Way Handshake and Availability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F7D013-1D40-2949-AEAD-7F2087E7A6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Normal three-way handshake to initiate connection</a:t>
            </a:r>
          </a:p>
          <a:p>
            <a:r>
              <a:rPr lang="en-US" dirty="0"/>
              <a:t>Suppose source never sends third message (the last ACK)</a:t>
            </a:r>
          </a:p>
          <a:p>
            <a:pPr lvl="1"/>
            <a:r>
              <a:rPr lang="en-US" dirty="0"/>
              <a:t>Destination holds information about pending connection for a period of time before the space is released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9A447-D127-B442-A56E-8CFF21D7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0A4FA-B296-C942-9C6E-FFD3D298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BBC5C-A20D-F14F-AD54-C791C77D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AD6B1E-6A60-4849-91C3-B59F3D579DF5}"/>
              </a:ext>
            </a:extLst>
          </p:cNvPr>
          <p:cNvSpPr txBox="1"/>
          <p:nvPr/>
        </p:nvSpPr>
        <p:spPr>
          <a:xfrm>
            <a:off x="1025912" y="2475571"/>
            <a:ext cx="101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912114-3B5A-8D48-91AF-7BEB7909A4E9}"/>
              </a:ext>
            </a:extLst>
          </p:cNvPr>
          <p:cNvSpPr txBox="1"/>
          <p:nvPr/>
        </p:nvSpPr>
        <p:spPr>
          <a:xfrm>
            <a:off x="4590585" y="2475571"/>
            <a:ext cx="159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destination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B50D0E2-5258-1E45-B745-672C01ACBF74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2041255" y="2706404"/>
            <a:ext cx="254933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D314A3B-D3ED-504E-990F-EA26BB7BFD4B}"/>
              </a:ext>
            </a:extLst>
          </p:cNvPr>
          <p:cNvSpPr txBox="1"/>
          <p:nvPr/>
        </p:nvSpPr>
        <p:spPr>
          <a:xfrm>
            <a:off x="2725149" y="2244738"/>
            <a:ext cx="84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SYN(</a:t>
            </a:r>
            <a:r>
              <a:rPr lang="en-US" sz="2000" i="1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15FD86-D1EF-8140-A3B4-2A69C0928D8C}"/>
              </a:ext>
            </a:extLst>
          </p:cNvPr>
          <p:cNvSpPr txBox="1"/>
          <p:nvPr/>
        </p:nvSpPr>
        <p:spPr>
          <a:xfrm>
            <a:off x="1025912" y="3305982"/>
            <a:ext cx="101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BFD719-8A30-4A4F-B089-E82B6A0D8BDC}"/>
              </a:ext>
            </a:extLst>
          </p:cNvPr>
          <p:cNvSpPr txBox="1"/>
          <p:nvPr/>
        </p:nvSpPr>
        <p:spPr>
          <a:xfrm>
            <a:off x="4590585" y="3305982"/>
            <a:ext cx="159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destination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83F3B79-C58B-594A-82EC-9BE2D471E061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>
            <a:off x="2041255" y="3536815"/>
            <a:ext cx="2549330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3B6A07F-88A6-5644-B1C9-D7C8CE8F217E}"/>
              </a:ext>
            </a:extLst>
          </p:cNvPr>
          <p:cNvSpPr txBox="1"/>
          <p:nvPr/>
        </p:nvSpPr>
        <p:spPr>
          <a:xfrm>
            <a:off x="2266016" y="3103499"/>
            <a:ext cx="1765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SYN(</a:t>
            </a:r>
            <a:r>
              <a:rPr lang="en-US" sz="2000" i="1" dirty="0"/>
              <a:t>t</a:t>
            </a:r>
            <a:r>
              <a:rPr lang="en-US" sz="2000" dirty="0"/>
              <a:t>)ACK(</a:t>
            </a:r>
            <a:r>
              <a:rPr lang="en-US" sz="2000" i="1" dirty="0"/>
              <a:t>s</a:t>
            </a:r>
            <a:r>
              <a:rPr lang="en-US" sz="2000" dirty="0"/>
              <a:t>+1)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1F6296-9478-E54F-8939-1D8EED94160E}"/>
              </a:ext>
            </a:extLst>
          </p:cNvPr>
          <p:cNvSpPr txBox="1"/>
          <p:nvPr/>
        </p:nvSpPr>
        <p:spPr>
          <a:xfrm>
            <a:off x="1025912" y="4116927"/>
            <a:ext cx="101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A26776-78F1-EA40-9174-45B5162EC723}"/>
              </a:ext>
            </a:extLst>
          </p:cNvPr>
          <p:cNvSpPr txBox="1"/>
          <p:nvPr/>
        </p:nvSpPr>
        <p:spPr>
          <a:xfrm>
            <a:off x="4590585" y="4116927"/>
            <a:ext cx="159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destination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8E4C4BC-A025-D743-A063-DF340DDE83D6}"/>
              </a:ext>
            </a:extLst>
          </p:cNvPr>
          <p:cNvCxnSpPr>
            <a:stCxn id="18" idx="3"/>
            <a:endCxn id="19" idx="1"/>
          </p:cNvCxnSpPr>
          <p:nvPr/>
        </p:nvCxnSpPr>
        <p:spPr>
          <a:xfrm>
            <a:off x="2041255" y="4347760"/>
            <a:ext cx="254933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4CBF805-D2AF-CF4A-BA66-3422A052801F}"/>
              </a:ext>
            </a:extLst>
          </p:cNvPr>
          <p:cNvSpPr txBox="1"/>
          <p:nvPr/>
        </p:nvSpPr>
        <p:spPr>
          <a:xfrm>
            <a:off x="2597388" y="3876604"/>
            <a:ext cx="1102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ACK(</a:t>
            </a:r>
            <a:r>
              <a:rPr lang="en-US" sz="2000" i="1" dirty="0"/>
              <a:t>t</a:t>
            </a:r>
            <a:r>
              <a:rPr lang="en-US" sz="2000" dirty="0"/>
              <a:t>+1)</a:t>
            </a:r>
          </a:p>
        </p:txBody>
      </p:sp>
    </p:spTree>
    <p:extLst>
      <p:ext uri="{BB962C8B-B14F-4D97-AF65-F5344CB8AC3E}">
        <p14:creationId xmlns:p14="http://schemas.microsoft.com/office/powerpoint/2010/main" val="16851093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A43586-796A-E34A-AAC9-B8702BF9B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0BCD2A1-EB6C-D843-B388-4E295F79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Consumption of bandwidth</a:t>
            </a:r>
          </a:p>
          <a:p>
            <a:pPr lvl="1"/>
            <a:r>
              <a:rPr lang="en-US" dirty="0"/>
              <a:t>If flooding overwhelms capacity of physical network medium, SYNs from legitimate handshake attempts may not be able to reach the target</a:t>
            </a:r>
          </a:p>
          <a:p>
            <a:r>
              <a:rPr lang="en-US" dirty="0"/>
              <a:t>Absorption of resources on destination host</a:t>
            </a:r>
          </a:p>
          <a:p>
            <a:pPr lvl="1"/>
            <a:r>
              <a:rPr lang="en-US" dirty="0"/>
              <a:t>Flooding fills up memory space for pending connections, causing SYNs from legitimate handshake attempts to be discarded</a:t>
            </a:r>
          </a:p>
          <a:p>
            <a:r>
              <a:rPr lang="en-US" dirty="0"/>
              <a:t>In terms of the models:</a:t>
            </a:r>
          </a:p>
          <a:p>
            <a:pPr lvl="1"/>
            <a:r>
              <a:rPr lang="en-US" dirty="0"/>
              <a:t>Waiting time is the time that destination waits for ACK from source</a:t>
            </a:r>
          </a:p>
          <a:p>
            <a:pPr lvl="1"/>
            <a:r>
              <a:rPr lang="en-US" dirty="0"/>
              <a:t>Fairness policy must assure host waiting for ACK (resource) will receive (acquire) it</a:t>
            </a:r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F1DBE-6AE1-3944-B84B-004DFD62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1D95D-7B1E-0C44-B7CC-89D0AF4C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7C6E6-8A39-7A44-BDFE-A4952F5F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29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A43586-796A-E34A-AAC9-B8702BF9B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in Terms of Model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0BCD2A1-EB6C-D843-B388-4E295F79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Waiting time is the time that destination waits for ACK from source</a:t>
            </a:r>
          </a:p>
          <a:p>
            <a:r>
              <a:rPr lang="en-US" dirty="0"/>
              <a:t>Fairness policy must assure host waiting for ACK (resource) will receive (acquire) it</a:t>
            </a:r>
          </a:p>
          <a:p>
            <a:pPr lvl="1"/>
            <a:r>
              <a:rPr lang="en-US" dirty="0"/>
              <a:t>But goal of attack is to make sure it never arrives</a:t>
            </a:r>
          </a:p>
          <a:p>
            <a:r>
              <a:rPr lang="en-US" dirty="0"/>
              <a:t>Yu-</a:t>
            </a:r>
            <a:r>
              <a:rPr lang="en-US" dirty="0" err="1"/>
              <a:t>Gligor</a:t>
            </a:r>
            <a:r>
              <a:rPr lang="en-US" dirty="0"/>
              <a:t> model: finite wait time does not hold</a:t>
            </a:r>
          </a:p>
          <a:p>
            <a:pPr lvl="1"/>
            <a:r>
              <a:rPr lang="en-US" dirty="0"/>
              <a:t>So model says denial of service can occur</a:t>
            </a:r>
          </a:p>
          <a:p>
            <a:r>
              <a:rPr lang="en-US" dirty="0"/>
              <a:t>Millen model: </a:t>
            </a:r>
            <a:r>
              <a:rPr lang="en-US" i="1" dirty="0" err="1"/>
              <a:t>T</a:t>
            </a:r>
            <a:r>
              <a:rPr lang="en-US" i="1" baseline="-25000" dirty="0" err="1"/>
              <a:t>p</a:t>
            </a:r>
            <a:r>
              <a:rPr lang="en-US" dirty="0"/>
              <a:t>(ACK) &gt; </a:t>
            </a:r>
            <a:r>
              <a:rPr lang="en-US" i="1" dirty="0"/>
              <a:t>max</a:t>
            </a:r>
            <a:r>
              <a:rPr lang="en-US" dirty="0"/>
              <a:t>(ACK)</a:t>
            </a:r>
          </a:p>
          <a:p>
            <a:pPr lvl="1"/>
            <a:r>
              <a:rPr lang="en-US" i="1" dirty="0"/>
              <a:t>max</a:t>
            </a:r>
            <a:r>
              <a:rPr lang="en-US" dirty="0"/>
              <a:t>(ACK) is the time-out period for pending connections</a:t>
            </a:r>
          </a:p>
          <a:p>
            <a:pPr lvl="1"/>
            <a:r>
              <a:rPr lang="en-US" dirty="0"/>
              <a:t>So model says denial of service can occur</a:t>
            </a:r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F1DBE-6AE1-3944-B84B-004DFD62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1D95D-7B1E-0C44-B7CC-89D0AF4C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7C6E6-8A39-7A44-BDFE-A4952F5F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76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E137-1953-A243-8916-99BD775B8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972DD-310D-F440-BD2D-A60F485B4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ensuring resources needed for legitimate handshakes to complete are available</a:t>
            </a:r>
          </a:p>
          <a:p>
            <a:pPr lvl="1"/>
            <a:r>
              <a:rPr lang="en-US" dirty="0"/>
              <a:t>So every legitimate client gets access to server</a:t>
            </a:r>
          </a:p>
          <a:p>
            <a:r>
              <a:rPr lang="en-US" dirty="0"/>
              <a:t>First approach: manipulate opening of connection at end point</a:t>
            </a:r>
          </a:p>
          <a:p>
            <a:pPr lvl="1"/>
            <a:r>
              <a:rPr lang="en-US" dirty="0"/>
              <a:t>If focus is to ensure connection attempts will succeed at some time, focus is really on waiting time</a:t>
            </a:r>
          </a:p>
          <a:p>
            <a:pPr lvl="1"/>
            <a:r>
              <a:rPr lang="en-US" dirty="0"/>
              <a:t>Otherwise, focus is on user agreement</a:t>
            </a:r>
          </a:p>
          <a:p>
            <a:r>
              <a:rPr lang="en-US" dirty="0"/>
              <a:t>Second approach: control which packets, or rate at which packets, sent to destination</a:t>
            </a:r>
          </a:p>
          <a:p>
            <a:pPr lvl="1"/>
            <a:r>
              <a:rPr lang="en-US" dirty="0"/>
              <a:t>Focus is on implicit user agreements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04E5B-5321-4546-8D86-6313AA9B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BE9D7-601F-D44C-984F-4BB88989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011E9-0A60-C047-84F4-5E2C0AFE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633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BC47-107D-9142-BE14-C156A13B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C24C0-83CD-CF4A-BC88-8BF3030E1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 is to reduce consumption of resources on destination by diverting or eliminating illegitimate traffic so only legitimate traffic reaches destination</a:t>
            </a:r>
          </a:p>
          <a:p>
            <a:pPr lvl="1"/>
            <a:r>
              <a:rPr lang="en-US" dirty="0"/>
              <a:t>Done at infrastructure level</a:t>
            </a:r>
          </a:p>
          <a:p>
            <a:r>
              <a:rPr lang="en-US" altLang="en-US" dirty="0"/>
              <a:t>Example: Cisco routers try to establish connection with source (TCP intercept mode)</a:t>
            </a:r>
          </a:p>
          <a:p>
            <a:pPr lvl="1"/>
            <a:r>
              <a:rPr lang="en-US" altLang="en-US" dirty="0"/>
              <a:t>On success, router does same with intended destination, merges the two</a:t>
            </a:r>
          </a:p>
          <a:p>
            <a:pPr lvl="1"/>
            <a:r>
              <a:rPr lang="en-US" altLang="en-US" dirty="0"/>
              <a:t>On failure, short time-out protects router resources and target never sees flood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56781-F658-FE40-B5CD-EA502B61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6ABCA-51D3-A94E-98BD-FCEE951F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131BD-A66E-C94D-8DE3-1CBFB17D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278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7B01-A3AD-A349-92C4-2210D677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Connection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ECE1-6C45-8C4A-8DF9-A16906F68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network monitor to track status of handshake</a:t>
            </a:r>
          </a:p>
          <a:p>
            <a:r>
              <a:rPr lang="en-US" altLang="en-US" dirty="0"/>
              <a:t>Example: </a:t>
            </a:r>
            <a:r>
              <a:rPr lang="en-US" altLang="en-US" i="1" dirty="0" err="1"/>
              <a:t>synkill</a:t>
            </a:r>
            <a:r>
              <a:rPr lang="en-US" altLang="en-US" dirty="0"/>
              <a:t> monitors traffic on network</a:t>
            </a:r>
          </a:p>
          <a:p>
            <a:pPr lvl="1"/>
            <a:r>
              <a:rPr lang="en-US" altLang="en-US" dirty="0"/>
              <a:t>Classifies IP addresses as not flooding (good), flooding (bad), unknown (new)</a:t>
            </a:r>
          </a:p>
          <a:p>
            <a:pPr lvl="1"/>
            <a:r>
              <a:rPr lang="en-US" altLang="en-US" dirty="0"/>
              <a:t>Checks IP address of SYN</a:t>
            </a:r>
          </a:p>
          <a:p>
            <a:pPr lvl="2"/>
            <a:r>
              <a:rPr lang="en-US" altLang="en-US" dirty="0"/>
              <a:t>If good, packet ignored</a:t>
            </a:r>
          </a:p>
          <a:p>
            <a:pPr lvl="2"/>
            <a:r>
              <a:rPr lang="en-US" altLang="en-US" dirty="0"/>
              <a:t>If bad, send RST to destination; ends handshake, releasing resources</a:t>
            </a:r>
          </a:p>
          <a:p>
            <a:pPr lvl="2"/>
            <a:r>
              <a:rPr lang="en-US" altLang="en-US" dirty="0"/>
              <a:t>If new, look for ACK or RST from same source; if seen, change to good; if not seen, change to bad</a:t>
            </a:r>
          </a:p>
          <a:p>
            <a:pPr lvl="1"/>
            <a:r>
              <a:rPr lang="en-US" altLang="en-US" dirty="0"/>
              <a:t>Periodically discard stale good addresses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DB950-6EEF-564D-87D4-822B068D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5B7E7-5706-0641-AF6A-BFCAA330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35E19-0D9E-9142-B14D-AABB1940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8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C8514-ADAD-2844-8271-35D2AAD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51913-5AA2-314E-8E4A-9F7EDC227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 in which some set of processes block each waiting for another process in set to take come action</a:t>
            </a:r>
          </a:p>
          <a:p>
            <a:pPr lvl="1"/>
            <a:r>
              <a:rPr lang="en-US" i="1" dirty="0"/>
              <a:t>Mutual exclusion</a:t>
            </a:r>
            <a:r>
              <a:rPr lang="en-US" dirty="0"/>
              <a:t>: resource not shared</a:t>
            </a:r>
          </a:p>
          <a:p>
            <a:pPr lvl="1"/>
            <a:r>
              <a:rPr lang="en-US" i="1" dirty="0"/>
              <a:t>Hold and wait</a:t>
            </a:r>
            <a:r>
              <a:rPr lang="en-US" dirty="0"/>
              <a:t>: process must hold resource and block, waiting other needed resources to become available</a:t>
            </a:r>
          </a:p>
          <a:p>
            <a:pPr lvl="1"/>
            <a:r>
              <a:rPr lang="en-US" i="1" dirty="0"/>
              <a:t>No preemption</a:t>
            </a:r>
            <a:r>
              <a:rPr lang="en-US" dirty="0"/>
              <a:t>: resource being held cannot be released</a:t>
            </a:r>
          </a:p>
          <a:p>
            <a:pPr lvl="1"/>
            <a:r>
              <a:rPr lang="en-US" i="1" dirty="0"/>
              <a:t>Circular wait</a:t>
            </a:r>
            <a:r>
              <a:rPr lang="en-US" dirty="0"/>
              <a:t>: set of entities holding resources such that each process waiting for another process in set to release resources</a:t>
            </a:r>
          </a:p>
          <a:p>
            <a:r>
              <a:rPr lang="en-US" dirty="0"/>
              <a:t>Usually not due to an attack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A3670-F35C-594C-BAF9-E94CEBB6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B4BB-E174-D54D-9A83-2662CC00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CF3E6-9F98-B142-A736-CDD381BD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00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7DAD-2108-244D-9832-8BCAC7A6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Systems near 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BF03-8BD4-F440-8B89-63653CAB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D-WARD relies on routers close to the sources to block attack</a:t>
            </a:r>
          </a:p>
          <a:p>
            <a:pPr lvl="1"/>
            <a:r>
              <a:rPr lang="en-US" dirty="0"/>
              <a:t>Reduces congestion in network without interfering with legitimate traffic</a:t>
            </a:r>
          </a:p>
          <a:p>
            <a:r>
              <a:rPr lang="en-US" dirty="0"/>
              <a:t>Placed at gateways of possible sources to examine packets leaving (internal) network and going to Internet</a:t>
            </a:r>
          </a:p>
          <a:p>
            <a:r>
              <a:rPr lang="en-US" dirty="0"/>
              <a:t>Deployed on systems in research lab for 4 months</a:t>
            </a:r>
          </a:p>
          <a:p>
            <a:pPr lvl="1"/>
            <a:r>
              <a:rPr lang="en-US" dirty="0"/>
              <a:t>First month: large number of false alerts</a:t>
            </a:r>
          </a:p>
          <a:p>
            <a:pPr lvl="1"/>
            <a:r>
              <a:rPr lang="en-US" dirty="0"/>
              <a:t>Tuning D-WARD parameters reduced this number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2A8BC-6915-7643-A487-D60F545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FA6DA-B7BE-144A-AF34-48F8879B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01D1-EA68-9247-9E91-9497D883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423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7DAD-2108-244D-9832-8BCAC7A6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D-WARD: Observation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BF03-8BD4-F440-8B89-63653CAB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set of legitimate internal addresses</a:t>
            </a:r>
          </a:p>
          <a:p>
            <a:r>
              <a:rPr lang="en-US" dirty="0"/>
              <a:t>Gathers statistics on packets leaving network, discarding packets without legitimate addresses</a:t>
            </a:r>
          </a:p>
          <a:p>
            <a:r>
              <a:rPr lang="en-US" dirty="0"/>
              <a:t>Tracks number of simultaneous connections to each remote destination</a:t>
            </a:r>
          </a:p>
          <a:p>
            <a:pPr lvl="1"/>
            <a:r>
              <a:rPr lang="en-US" dirty="0"/>
              <a:t>Unusually large number may indicate attack from this network</a:t>
            </a:r>
          </a:p>
          <a:p>
            <a:r>
              <a:rPr lang="en-US" dirty="0"/>
              <a:t>Examines connections with large amount of outgoing traffic but little incoming (response) traffic</a:t>
            </a:r>
          </a:p>
          <a:p>
            <a:pPr lvl="1"/>
            <a:r>
              <a:rPr lang="en-US" dirty="0"/>
              <a:t>May indicate destination host is overwhelmed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2A8BC-6915-7643-A487-D60F545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FA6DA-B7BE-144A-AF34-48F8879B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01D1-EA68-9247-9E91-9497D883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056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7DAD-2108-244D-9832-8BCAC7A6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D-WARD: Observation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BF03-8BD4-F440-8B89-63653CAB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aggregates traffic statistics to each remote address</a:t>
            </a:r>
          </a:p>
          <a:p>
            <a:r>
              <a:rPr lang="en-US" dirty="0"/>
              <a:t>Classifies flows as </a:t>
            </a:r>
            <a:r>
              <a:rPr lang="en-US" i="1" dirty="0"/>
              <a:t>attack</a:t>
            </a:r>
            <a:r>
              <a:rPr lang="en-US" dirty="0"/>
              <a:t>, </a:t>
            </a:r>
            <a:r>
              <a:rPr lang="en-US" i="1" dirty="0"/>
              <a:t>suspicious</a:t>
            </a:r>
            <a:r>
              <a:rPr lang="en-US" dirty="0"/>
              <a:t>, </a:t>
            </a:r>
            <a:r>
              <a:rPr lang="en-US" i="1" dirty="0"/>
              <a:t>normal</a:t>
            </a:r>
          </a:p>
          <a:p>
            <a:pPr lvl="1"/>
            <a:r>
              <a:rPr lang="en-US" i="1" dirty="0"/>
              <a:t>Normal</a:t>
            </a:r>
            <a:r>
              <a:rPr lang="en-US" dirty="0"/>
              <a:t>: statistics match legitimate traffic model</a:t>
            </a:r>
          </a:p>
          <a:p>
            <a:pPr lvl="1"/>
            <a:r>
              <a:rPr lang="en-US" i="1" dirty="0"/>
              <a:t>Attack</a:t>
            </a:r>
            <a:r>
              <a:rPr lang="en-US" dirty="0"/>
              <a:t>: if not</a:t>
            </a:r>
          </a:p>
          <a:p>
            <a:r>
              <a:rPr lang="en-US" dirty="0"/>
              <a:t>Once traffic classified as attack begins to match legitimate traffic model, indicates attack has ended, so flow reclassified as </a:t>
            </a:r>
            <a:r>
              <a:rPr lang="en-US" i="1" dirty="0"/>
              <a:t>suspicious</a:t>
            </a:r>
            <a:endParaRPr lang="en-US" dirty="0"/>
          </a:p>
          <a:p>
            <a:pPr lvl="1"/>
            <a:r>
              <a:rPr lang="en-US" dirty="0"/>
              <a:t>If it stays suspicious for predetermined time, reclassified as </a:t>
            </a:r>
            <a:r>
              <a:rPr lang="en-US" i="1" dirty="0"/>
              <a:t>normal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2A8BC-6915-7643-A487-D60F545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FA6DA-B7BE-144A-AF34-48F8879B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01D1-EA68-9247-9E91-9497D883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261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7DAD-2108-244D-9832-8BCAC7A6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D-WARD: Rate-Limiting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BF03-8BD4-F440-8B89-63653CAB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attack detected, this component limits amount of packets that can be sent</a:t>
            </a:r>
          </a:p>
          <a:p>
            <a:r>
              <a:rPr lang="en-US" dirty="0"/>
              <a:t>This reduces volume of traffic going from this network to destination</a:t>
            </a:r>
          </a:p>
          <a:p>
            <a:r>
              <a:rPr lang="en-US" dirty="0"/>
              <a:t>How it limits rate is based on D-WARD’s best guess of amount of traffic destination can handle</a:t>
            </a:r>
          </a:p>
          <a:p>
            <a:pPr lvl="1"/>
            <a:r>
              <a:rPr lang="en-US" dirty="0"/>
              <a:t>When flow reclassified as normal, D-WARD raises rate limit until sending rate is as before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2A8BC-6915-7643-A487-D60F545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FA6DA-B7BE-144A-AF34-48F8879B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01D1-EA68-9247-9E91-9497D883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104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7DAD-2108-244D-9832-8BCAC7A6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D-WARD: Traffic-Policing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BF03-8BD4-F440-8B89-63653CAB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 obtains information from other 2 components</a:t>
            </a:r>
          </a:p>
          <a:p>
            <a:r>
              <a:rPr lang="en-US" dirty="0"/>
              <a:t>Based on this, decides whether to drop packets</a:t>
            </a:r>
          </a:p>
          <a:p>
            <a:pPr lvl="1"/>
            <a:r>
              <a:rPr lang="en-US" dirty="0"/>
              <a:t>Packets for normal connections always forwarded</a:t>
            </a:r>
          </a:p>
          <a:p>
            <a:pPr lvl="1"/>
            <a:r>
              <a:rPr lang="en-US" dirty="0"/>
              <a:t>Packets for other flows may be forwarded provided doing so does not exceed rate limit associated with flow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2A8BC-6915-7643-A487-D60F545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FA6DA-B7BE-144A-AF34-48F8879B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01D1-EA68-9247-9E91-9497D883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196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7A9A-1529-DB4C-9296-BF6DEE59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37F8-FEEB-5047-88B1-0B47A8694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Control how TCP state is stored</a:t>
            </a:r>
          </a:p>
          <a:p>
            <a:pPr lvl="1"/>
            <a:r>
              <a:rPr lang="en-US" altLang="en-US" dirty="0"/>
              <a:t>When SYN received, entry in queue of pending connections created</a:t>
            </a:r>
          </a:p>
          <a:p>
            <a:pPr lvl="2"/>
            <a:r>
              <a:rPr lang="en-US" altLang="en-US" dirty="0"/>
              <a:t>Remains until an ACK received or time-out</a:t>
            </a:r>
          </a:p>
          <a:p>
            <a:pPr lvl="2"/>
            <a:r>
              <a:rPr lang="en-US" altLang="en-US" dirty="0"/>
              <a:t>In first case, entry moved to different queue</a:t>
            </a:r>
          </a:p>
          <a:p>
            <a:pPr lvl="2"/>
            <a:r>
              <a:rPr lang="en-US" altLang="en-US" dirty="0"/>
              <a:t>In second case, entry made available for next SYN</a:t>
            </a:r>
          </a:p>
          <a:p>
            <a:pPr lvl="1"/>
            <a:r>
              <a:rPr lang="en-US" altLang="en-US" dirty="0"/>
              <a:t>In SYN flood, queue is always full</a:t>
            </a:r>
          </a:p>
          <a:p>
            <a:pPr lvl="2"/>
            <a:r>
              <a:rPr lang="en-US" altLang="en-US" dirty="0"/>
              <a:t>So, assure legitimate connections space in queue to some level of probability</a:t>
            </a:r>
          </a:p>
          <a:p>
            <a:pPr lvl="2"/>
            <a:r>
              <a:rPr lang="en-US" altLang="en-US" dirty="0"/>
              <a:t>Two approaches: SYN cookies or adaptive time-outs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76A81-AD51-664A-B6D1-3D370E7A4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2709-C5AA-E548-9AD2-248C86B6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FBBC-E55C-C54D-850C-3A898184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045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E550E-2849-FB44-9DBE-136F6E2D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C32B-DCD9-814C-AD26-B6211F29E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allocated for each pending connection</a:t>
            </a:r>
          </a:p>
          <a:p>
            <a:pPr lvl="1"/>
            <a:r>
              <a:rPr lang="en-US" dirty="0"/>
              <a:t>But much less than for a full connection</a:t>
            </a:r>
          </a:p>
          <a:p>
            <a:r>
              <a:rPr lang="en-US" dirty="0"/>
              <a:t>How it works on FreeBSD</a:t>
            </a:r>
          </a:p>
          <a:p>
            <a:pPr lvl="1"/>
            <a:r>
              <a:rPr lang="en-US" dirty="0"/>
              <a:t>On initialization, hash table (</a:t>
            </a:r>
            <a:r>
              <a:rPr lang="en-US" i="1" dirty="0" err="1"/>
              <a:t>syncache</a:t>
            </a:r>
            <a:r>
              <a:rPr lang="en-US" dirty="0"/>
              <a:t>) created</a:t>
            </a:r>
          </a:p>
          <a:p>
            <a:pPr lvl="1"/>
            <a:r>
              <a:rPr lang="en-US" dirty="0"/>
              <a:t>When SYN packet arrives, system generates hash from header and uses that to determine which bucket to store enough information to be able to send SYN/ACK on the pending connection (and does so)</a:t>
            </a:r>
          </a:p>
          <a:p>
            <a:pPr lvl="2"/>
            <a:r>
              <a:rPr lang="en-US" dirty="0"/>
              <a:t>If bucket full, oldest element dropped</a:t>
            </a:r>
          </a:p>
          <a:p>
            <a:pPr lvl="1"/>
            <a:r>
              <a:rPr lang="en-US" dirty="0"/>
              <a:t>If peer returns ACK, entry removed and connection created</a:t>
            </a:r>
          </a:p>
          <a:p>
            <a:pPr lvl="1"/>
            <a:r>
              <a:rPr lang="en-US" dirty="0"/>
              <a:t>If peer returns RST, entry removed</a:t>
            </a:r>
          </a:p>
          <a:p>
            <a:pPr lvl="1"/>
            <a:r>
              <a:rPr lang="en-US" dirty="0"/>
              <a:t>If no response, repeat fixed number of times; if no responses, remove entry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51829-5960-F84A-9B15-B8D1F8758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5DBE8-BF20-1143-B23C-9595E7D9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523D4-540B-B143-ABE2-61A413C3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609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795E-4149-4C45-97F9-037E73F3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1E890-7360-BD49-ADA1-6F9AF361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Source keeps state</a:t>
            </a:r>
          </a:p>
          <a:p>
            <a:r>
              <a:rPr lang="en-US" altLang="en-US" dirty="0"/>
              <a:t>How it works</a:t>
            </a:r>
          </a:p>
          <a:p>
            <a:pPr lvl="1"/>
            <a:r>
              <a:rPr lang="en-US" altLang="en-US" dirty="0"/>
              <a:t>When SYN arrives, generate number (</a:t>
            </a:r>
            <a:r>
              <a:rPr lang="en-US" altLang="en-US" i="1" dirty="0" err="1"/>
              <a:t>syncookie</a:t>
            </a:r>
            <a:r>
              <a:rPr lang="en-US" altLang="en-US" dirty="0"/>
              <a:t>) from header data and random data; use as ACK sequence number in SYN/ACK packet</a:t>
            </a:r>
          </a:p>
          <a:p>
            <a:pPr lvl="2"/>
            <a:r>
              <a:rPr lang="en-US" altLang="en-US" dirty="0"/>
              <a:t>Random data changes periodically</a:t>
            </a:r>
          </a:p>
          <a:p>
            <a:pPr lvl="1"/>
            <a:r>
              <a:rPr lang="en-US" altLang="en-US" dirty="0"/>
              <a:t>When reply ACK arrives, recompute </a:t>
            </a:r>
            <a:r>
              <a:rPr lang="en-US" altLang="en-US" dirty="0" err="1"/>
              <a:t>syncookie</a:t>
            </a:r>
            <a:r>
              <a:rPr lang="en-US" altLang="en-US" dirty="0"/>
              <a:t> from information in header</a:t>
            </a:r>
          </a:p>
          <a:p>
            <a:r>
              <a:rPr lang="en-US" dirty="0"/>
              <a:t>FreeBSD uses this technique when pending connection cannot be inserted into </a:t>
            </a:r>
            <a:r>
              <a:rPr lang="en-US" dirty="0" err="1"/>
              <a:t>syncache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4F99-E8C9-BE4E-A13B-615E1E0A5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26841-9D7D-D94B-B6AC-8227C847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4742-4E0A-0B4D-A812-25F211B2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551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6508-5571-1345-8878-4E9BD5C56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Time-Out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78431-8A8E-E84E-8884-F2EDD6F71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Change time-out time as space available for pending connections decreases</a:t>
            </a:r>
          </a:p>
          <a:p>
            <a:r>
              <a:rPr lang="en-US" altLang="en-US" dirty="0"/>
              <a:t>Example: modified SunOS kernel</a:t>
            </a:r>
          </a:p>
          <a:p>
            <a:pPr lvl="1"/>
            <a:r>
              <a:rPr lang="en-US" altLang="en-US" dirty="0"/>
              <a:t>Time-out period shortened from 75 to 15 sec</a:t>
            </a:r>
          </a:p>
          <a:p>
            <a:pPr lvl="1"/>
            <a:r>
              <a:rPr lang="en-US" altLang="en-US" dirty="0"/>
              <a:t>Formula for queueing pending connections changed:</a:t>
            </a:r>
          </a:p>
          <a:p>
            <a:pPr lvl="2"/>
            <a:r>
              <a:rPr lang="en-US" altLang="en-US" dirty="0"/>
              <a:t>Process allows up to </a:t>
            </a:r>
            <a:r>
              <a:rPr lang="en-US" altLang="en-US" i="1" dirty="0"/>
              <a:t>b</a:t>
            </a:r>
            <a:r>
              <a:rPr lang="en-US" altLang="en-US" dirty="0"/>
              <a:t> pending connections on port</a:t>
            </a:r>
          </a:p>
          <a:p>
            <a:pPr lvl="2"/>
            <a:r>
              <a:rPr lang="en-US" altLang="en-US" i="1" dirty="0"/>
              <a:t>a</a:t>
            </a:r>
            <a:r>
              <a:rPr lang="en-US" altLang="en-US" dirty="0"/>
              <a:t> number of completed connections but awaiting process</a:t>
            </a:r>
          </a:p>
          <a:p>
            <a:pPr lvl="2"/>
            <a:r>
              <a:rPr lang="en-US" altLang="en-US" i="1" dirty="0"/>
              <a:t>p</a:t>
            </a:r>
            <a:r>
              <a:rPr lang="en-US" altLang="en-US" dirty="0"/>
              <a:t> total number of pending connections</a:t>
            </a:r>
          </a:p>
          <a:p>
            <a:pPr lvl="2"/>
            <a:r>
              <a:rPr lang="en-US" altLang="en-US" i="1" dirty="0"/>
              <a:t>c</a:t>
            </a:r>
            <a:r>
              <a:rPr lang="en-US" altLang="en-US" dirty="0"/>
              <a:t> tunable parameter</a:t>
            </a:r>
          </a:p>
          <a:p>
            <a:pPr lvl="2"/>
            <a:r>
              <a:rPr lang="en-US" altLang="en-US" dirty="0"/>
              <a:t>Whenever </a:t>
            </a:r>
            <a:r>
              <a:rPr lang="en-US" altLang="en-US" i="1" dirty="0"/>
              <a:t>a</a:t>
            </a:r>
            <a:r>
              <a:rPr lang="en-US" altLang="en-US" dirty="0"/>
              <a:t> + </a:t>
            </a:r>
            <a:r>
              <a:rPr lang="en-US" altLang="en-US" i="1" dirty="0"/>
              <a:t>p</a:t>
            </a:r>
            <a:r>
              <a:rPr lang="en-US" altLang="en-US" dirty="0"/>
              <a:t> &gt; </a:t>
            </a:r>
            <a:r>
              <a:rPr lang="en-US" altLang="en-US" i="1" dirty="0" err="1"/>
              <a:t>cb</a:t>
            </a:r>
            <a:r>
              <a:rPr lang="en-US" altLang="en-US" dirty="0"/>
              <a:t>, drop current SYN message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E84A2-C1FD-3B43-BDBA-6D2662F3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D523-4C06-1744-848C-B34DF125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680CA-3BDD-1C43-B1DA-FA9F8CD6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976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375A-5786-CF40-B5A7-34272D74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Flooding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86085-A162-7546-B93D-447725FDB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use </a:t>
            </a:r>
            <a:r>
              <a:rPr lang="en-US" i="1" dirty="0"/>
              <a:t>reflectors</a:t>
            </a:r>
            <a:r>
              <a:rPr lang="en-US" dirty="0"/>
              <a:t> (typically, infrastructure systems) to augment traffic, creating flooding</a:t>
            </a:r>
          </a:p>
          <a:p>
            <a:pPr lvl="1"/>
            <a:r>
              <a:rPr lang="en-US" dirty="0"/>
              <a:t>Attacker need only send small amount of traffic; reflectors create the rest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amplification attack</a:t>
            </a:r>
            <a:endParaRPr lang="en-US" dirty="0"/>
          </a:p>
          <a:p>
            <a:r>
              <a:rPr lang="en-US" dirty="0"/>
              <a:t>Hides origin of attack, which appears to come from reflectors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B77BB-FB4D-7D4A-AA37-01D1BC65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4FA25-A0C8-6F46-B9B5-24AFA822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20DF1-EA02-8841-91CE-D3C9AD81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2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0FE4-3F50-2848-AFDF-59965A64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91123-D13B-4145-BAAC-2B2DE019C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Prevention</a:t>
            </a:r>
            <a:r>
              <a:rPr lang="en-US" dirty="0"/>
              <a:t>: prevent 1 of the 4 conditions from holding</a:t>
            </a:r>
          </a:p>
          <a:p>
            <a:pPr lvl="1"/>
            <a:r>
              <a:rPr lang="en-US" dirty="0"/>
              <a:t>Do not acquire resources until all needed ones are available</a:t>
            </a:r>
          </a:p>
          <a:p>
            <a:pPr lvl="1"/>
            <a:r>
              <a:rPr lang="en-US" dirty="0"/>
              <a:t>When needing a new resource, release all held</a:t>
            </a:r>
          </a:p>
          <a:p>
            <a:r>
              <a:rPr lang="en-US" i="1" dirty="0"/>
              <a:t>Avoidance</a:t>
            </a:r>
            <a:r>
              <a:rPr lang="en-US" dirty="0"/>
              <a:t>: ensure process stays in state where deadlock cannot occur</a:t>
            </a:r>
          </a:p>
          <a:p>
            <a:pPr lvl="1"/>
            <a:r>
              <a:rPr lang="en-US" i="1" dirty="0"/>
              <a:t>Safe state</a:t>
            </a:r>
            <a:r>
              <a:rPr lang="en-US" dirty="0"/>
              <a:t>: deadlock can not occur</a:t>
            </a:r>
          </a:p>
          <a:p>
            <a:pPr lvl="1"/>
            <a:r>
              <a:rPr lang="en-US" i="1" dirty="0"/>
              <a:t>Unsafe state</a:t>
            </a:r>
            <a:r>
              <a:rPr lang="en-US" dirty="0"/>
              <a:t>: may lead to state in which deadlock can occur</a:t>
            </a:r>
          </a:p>
          <a:p>
            <a:r>
              <a:rPr lang="en-US" i="1" dirty="0"/>
              <a:t>Detection</a:t>
            </a:r>
            <a:r>
              <a:rPr lang="en-US" dirty="0"/>
              <a:t>: allow deadlocks to occur, but detect and recover</a:t>
            </a:r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82B47-37F2-F34E-A916-1AD97FCC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CE5E4-2C89-9343-9D28-BEB9FAAF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98479-4365-B042-8697-ACA31111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619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8477F-D29E-754C-A65C-7743B730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Smurf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940A9-0D26-694D-989E-12C814B2E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Relies on router forwarding ICMP packets to all hosts on network</a:t>
            </a:r>
          </a:p>
          <a:p>
            <a:r>
              <a:rPr lang="en-US" dirty="0"/>
              <a:t>Attacker sends ICMP packet to router with destination address set to broadcast address of network</a:t>
            </a:r>
          </a:p>
          <a:p>
            <a:r>
              <a:rPr lang="en-US" dirty="0"/>
              <a:t>Router sends copy of packet to each host on network</a:t>
            </a:r>
          </a:p>
          <a:p>
            <a:pPr lvl="1"/>
            <a:r>
              <a:rPr lang="en-US" dirty="0"/>
              <a:t>If attacker sends steady stream of packets, has the effect of sending that stream to all hosts on network</a:t>
            </a:r>
          </a:p>
          <a:p>
            <a:r>
              <a:rPr lang="en-US" dirty="0"/>
              <a:t>Example of an </a:t>
            </a:r>
            <a:r>
              <a:rPr lang="en-US" i="1" dirty="0"/>
              <a:t>amplification attack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30341-6468-6B41-B56B-0C33813A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0345-4F30-F145-ABD5-A560181F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1C2D6-C27B-A845-8F4E-4DDB90D0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913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09E22-8859-F24A-8DFD-2BF381A0E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Amplification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4011B-5EEC-604F-BE1C-359BD70D0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DNS resolvers that are configured to accept queries from any host rather than only hosts on their own network</a:t>
            </a:r>
          </a:p>
          <a:p>
            <a:r>
              <a:rPr lang="en-US" dirty="0"/>
              <a:t>Attacker sends packet with source address set to that of target</a:t>
            </a:r>
          </a:p>
          <a:p>
            <a:pPr lvl="1"/>
            <a:r>
              <a:rPr lang="en-US" dirty="0"/>
              <a:t>Packet has query that causes DNS resolver to send large amount of information to target</a:t>
            </a:r>
          </a:p>
          <a:p>
            <a:pPr lvl="1"/>
            <a:r>
              <a:rPr lang="en-US" dirty="0"/>
              <a:t>Example: zone transfer query is a small query, but typically sends large amount of data to target, typically in multiple packets, each larger than a query packet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84B43-6548-834D-A0C7-39F4D879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AA836-CDA5-6640-B19B-3FA487E3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BA4F2-FC05-1744-A6C1-65E7A2C1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662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375A-5786-CF40-B5A7-34272D74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Pulse Denial of Service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86085-A162-7546-B93D-447725FDB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flooding, but packets sent in pulses</a:t>
            </a:r>
          </a:p>
          <a:p>
            <a:pPr lvl="1"/>
            <a:r>
              <a:rPr lang="en-US" dirty="0"/>
              <a:t>May only degrade target’s performance, but that may be enough of a denial of service</a:t>
            </a:r>
          </a:p>
          <a:p>
            <a:r>
              <a:rPr lang="en-US" dirty="0"/>
              <a:t>Induces 3 anomalies in traffic to target</a:t>
            </a:r>
          </a:p>
          <a:p>
            <a:pPr lvl="1"/>
            <a:r>
              <a:rPr lang="en-US" dirty="0"/>
              <a:t>Ratio of incoming TCP packets to outgoing ACKs increases dramatically</a:t>
            </a:r>
          </a:p>
          <a:p>
            <a:pPr lvl="2"/>
            <a:r>
              <a:rPr lang="en-US" dirty="0"/>
              <a:t>Rate of incoming packets much higher than system can send ACKs</a:t>
            </a:r>
          </a:p>
          <a:p>
            <a:pPr lvl="1"/>
            <a:r>
              <a:rPr lang="en-US" dirty="0"/>
              <a:t>When attacker reduces number of packets to target, number of ACKS drop</a:t>
            </a:r>
          </a:p>
          <a:p>
            <a:pPr lvl="1"/>
            <a:r>
              <a:rPr lang="en-US" dirty="0"/>
              <a:t>Distribution of incoming packet interarrival time will be anomalous</a:t>
            </a:r>
          </a:p>
          <a:p>
            <a:r>
              <a:rPr lang="en-US" dirty="0"/>
              <a:t>Vanguard detection scheme uses these 3 anomalies to detect pulse denial-of-service attack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B77BB-FB4D-7D4A-AA37-01D1BC65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4FA25-A0C8-6F46-B9B5-24AFA822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20DF1-EA02-8841-91CE-D3C9AD81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220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B9B4-9650-3A40-A7A9-0901B0DD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C87D4-BDD7-054E-BFC6-300803FDC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Availability in security context deals with malicious denial of service</a:t>
            </a:r>
          </a:p>
          <a:p>
            <a:r>
              <a:rPr lang="en-US" dirty="0"/>
              <a:t>Models of denial of service have waiting time policy and user agreement as key components</a:t>
            </a:r>
          </a:p>
          <a:p>
            <a:r>
              <a:rPr lang="en-US" dirty="0"/>
              <a:t>Network denial-of-service attacks, </a:t>
            </a:r>
            <a:r>
              <a:rPr lang="en-US"/>
              <a:t>and countermeasures</a:t>
            </a:r>
            <a:r>
              <a:rPr lang="en-US" dirty="0"/>
              <a:t>, instantiate these models</a:t>
            </a:r>
          </a:p>
          <a:p>
            <a:r>
              <a:rPr lang="en-US" dirty="0"/>
              <a:t>Amplification attacks usually hide origin of attacks, and enable flooding by an attacker that sends a relatively small number of packets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38C5-B571-4A49-87CC-EE5094BC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919D9-84FD-5742-88CA-1E6E8B5F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3C635-41EA-554E-AA53-B8499B3C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3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BB95-5991-B245-BDEF-74E0EBBA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9E597-B9F1-BC4D-8DEC-94DDF1D49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a group of authorized users of a service make that service unavailable to a (disjoint) group of authorized users for a period of time exceeding a defined maximum waiting time</a:t>
            </a:r>
          </a:p>
          <a:p>
            <a:pPr lvl="1"/>
            <a:r>
              <a:rPr lang="en-US" dirty="0"/>
              <a:t>First “group of authorized users” here is group of users with access to service, whether or not the security policy grants them access</a:t>
            </a:r>
          </a:p>
          <a:p>
            <a:pPr lvl="1"/>
            <a:r>
              <a:rPr lang="en-US" dirty="0"/>
              <a:t>Often abbreviated “</a:t>
            </a:r>
            <a:r>
              <a:rPr lang="en-US" dirty="0" err="1"/>
              <a:t>DoS</a:t>
            </a:r>
            <a:r>
              <a:rPr lang="en-US" dirty="0"/>
              <a:t>” or “DOS”</a:t>
            </a:r>
          </a:p>
          <a:p>
            <a:r>
              <a:rPr lang="en-US" dirty="0"/>
              <a:t>Assumes that, in the absence of other processes, there are enough resources</a:t>
            </a:r>
          </a:p>
          <a:p>
            <a:pPr lvl="1"/>
            <a:r>
              <a:rPr lang="en-US" dirty="0"/>
              <a:t>Otherwise problem is not solvable unless more resources created</a:t>
            </a:r>
          </a:p>
          <a:p>
            <a:pPr lvl="1"/>
            <a:r>
              <a:rPr lang="en-US" dirty="0"/>
              <a:t>Inadequate resources is another type of problem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75585-7378-DF43-BDE2-132DEC0F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0B7F5-E9FC-A04C-AE22-79DBA4E4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C4D0-5461-8E41-AB9F-E8AFC2A0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0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C8793-D31C-434D-B988-BE438648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</a:t>
            </a:r>
            <a:r>
              <a:rPr lang="en-US" dirty="0" err="1"/>
              <a:t>DoS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23F64-E3B4-A04E-9F77-982948CFF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Waiting time policy</a:t>
            </a:r>
            <a:r>
              <a:rPr lang="en-US" dirty="0"/>
              <a:t>: controls the time between a process requesting a resource and being allocated that resource</a:t>
            </a:r>
          </a:p>
          <a:p>
            <a:pPr lvl="1"/>
            <a:r>
              <a:rPr lang="en-US" dirty="0"/>
              <a:t>Denial of service occurs when this waiting time exceeded</a:t>
            </a:r>
          </a:p>
          <a:p>
            <a:pPr lvl="1"/>
            <a:r>
              <a:rPr lang="en-US" dirty="0"/>
              <a:t>Amount of time depends on environment, goals</a:t>
            </a:r>
          </a:p>
          <a:p>
            <a:r>
              <a:rPr lang="en-US" i="1" dirty="0"/>
              <a:t>User agreement</a:t>
            </a:r>
            <a:r>
              <a:rPr lang="en-US" dirty="0"/>
              <a:t>: establishes constraints that process must meet in order to access resource</a:t>
            </a:r>
          </a:p>
          <a:p>
            <a:pPr lvl="1"/>
            <a:r>
              <a:rPr lang="en-US" dirty="0"/>
              <a:t>Here, “user” means a process</a:t>
            </a:r>
          </a:p>
          <a:p>
            <a:pPr lvl="1"/>
            <a:r>
              <a:rPr lang="en-US" dirty="0"/>
              <a:t>These ensure a process will receive service within the waiting time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86B00-3E5D-AF46-99D8-D5D4630E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F7CE-7C65-F643-96CB-5AB96D76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05B8A-CCDB-E645-9A8C-E616AB15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7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BF0A-C2B7-1348-96FA-B6AA0212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Model (Yu-</a:t>
            </a:r>
            <a:r>
              <a:rPr lang="en-US" dirty="0" err="1"/>
              <a:t>Gligor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FB23E-6AE8-314E-BFF3-F88430A0C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Framed in terms of users accessing a server for some services</a:t>
            </a:r>
          </a:p>
          <a:p>
            <a:r>
              <a:rPr lang="en-US" i="1" dirty="0"/>
              <a:t>User agreement</a:t>
            </a:r>
            <a:r>
              <a:rPr lang="en-US" dirty="0"/>
              <a:t>: describes properties that users of servers must meet</a:t>
            </a:r>
          </a:p>
          <a:p>
            <a:r>
              <a:rPr lang="en-US" i="1" dirty="0"/>
              <a:t>Finite waiting time policy</a:t>
            </a:r>
            <a:r>
              <a:rPr lang="en-US" dirty="0"/>
              <a:t>: ensures no user is excluded from using resource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03EFB-CFAF-7E46-9341-5ABB1647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22079-D00D-2941-99D1-4DB7D231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C18B-AE4F-2E47-8B31-BF2AE105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7-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0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5385</Words>
  <Application>Microsoft Macintosh PowerPoint</Application>
  <PresentationFormat>Widescreen</PresentationFormat>
  <Paragraphs>638</Paragraphs>
  <Slides>63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ＭＳ Ｐゴシック</vt:lpstr>
      <vt:lpstr>Arial</vt:lpstr>
      <vt:lpstr>Calibri</vt:lpstr>
      <vt:lpstr>Calibri Light</vt:lpstr>
      <vt:lpstr>Wingdings</vt:lpstr>
      <vt:lpstr>Office Theme</vt:lpstr>
      <vt:lpstr>Availability Policies</vt:lpstr>
      <vt:lpstr>Outline</vt:lpstr>
      <vt:lpstr>Goals</vt:lpstr>
      <vt:lpstr>Key Difference</vt:lpstr>
      <vt:lpstr>Deadlock</vt:lpstr>
      <vt:lpstr>Approaches to Solving Deadlocks</vt:lpstr>
      <vt:lpstr>Denial of Service</vt:lpstr>
      <vt:lpstr>Components of DoS Model</vt:lpstr>
      <vt:lpstr>Constraint-Based Model (Yu-Gligor)</vt:lpstr>
      <vt:lpstr>User Agreement</vt:lpstr>
      <vt:lpstr>Example</vt:lpstr>
      <vt:lpstr>Sequences of Operations</vt:lpstr>
      <vt:lpstr>Resources of Services</vt:lpstr>
      <vt:lpstr>Resources of Services</vt:lpstr>
      <vt:lpstr>Example</vt:lpstr>
      <vt:lpstr>Example (con’t)</vt:lpstr>
      <vt:lpstr>Expressing User Agreements</vt:lpstr>
      <vt:lpstr>Example</vt:lpstr>
      <vt:lpstr>Finite Waiting Time Policy</vt:lpstr>
      <vt:lpstr>Example</vt:lpstr>
      <vt:lpstr>Service Specification</vt:lpstr>
      <vt:lpstr>Example: </vt:lpstr>
      <vt:lpstr>Example (con’t) </vt:lpstr>
      <vt:lpstr>Example (con’t) </vt:lpstr>
      <vt:lpstr>Denial of Service</vt:lpstr>
      <vt:lpstr>State-Based Model (Millen)</vt:lpstr>
      <vt:lpstr>Resource Allocation System Model</vt:lpstr>
      <vt:lpstr>Allocation Matrix</vt:lpstr>
      <vt:lpstr>More About Resources</vt:lpstr>
      <vt:lpstr>States, State Transitions</vt:lpstr>
      <vt:lpstr>Constraints</vt:lpstr>
      <vt:lpstr>Constraints</vt:lpstr>
      <vt:lpstr>Resource Allocation System</vt:lpstr>
      <vt:lpstr>Denial of Service Protection Base (DPB)</vt:lpstr>
      <vt:lpstr>Resource Monitor</vt:lpstr>
      <vt:lpstr>Waiting Time Policy</vt:lpstr>
      <vt:lpstr>Two Additional Constraints</vt:lpstr>
      <vt:lpstr>Example: DPB</vt:lpstr>
      <vt:lpstr>Example: System</vt:lpstr>
      <vt:lpstr>Claim (a)</vt:lpstr>
      <vt:lpstr>Claim (a) (con’t)</vt:lpstr>
      <vt:lpstr>Claim (b)</vt:lpstr>
      <vt:lpstr>Availability and Network Flooding</vt:lpstr>
      <vt:lpstr>TCP 3-Way Handshake and Availability</vt:lpstr>
      <vt:lpstr>Analysis</vt:lpstr>
      <vt:lpstr>Analysis in Terms of Model</vt:lpstr>
      <vt:lpstr>Countermeasures</vt:lpstr>
      <vt:lpstr>Intermediate Systems</vt:lpstr>
      <vt:lpstr>Track Connection Status</vt:lpstr>
      <vt:lpstr>Intermediate Systems near Sources </vt:lpstr>
      <vt:lpstr>D-WARD: Observation Component</vt:lpstr>
      <vt:lpstr>D-WARD: Observation Component</vt:lpstr>
      <vt:lpstr>D-WARD: Rate-Limiting Component</vt:lpstr>
      <vt:lpstr>D-WARD: Traffic-Policing Component</vt:lpstr>
      <vt:lpstr>Endpoint Protection</vt:lpstr>
      <vt:lpstr>SYN Cache</vt:lpstr>
      <vt:lpstr>SYN Cookies</vt:lpstr>
      <vt:lpstr>Adaptive Time-Out</vt:lpstr>
      <vt:lpstr>Other Flooding Attacks</vt:lpstr>
      <vt:lpstr>Smurf Attack</vt:lpstr>
      <vt:lpstr>DNS Amplification Attack</vt:lpstr>
      <vt:lpstr>Pulse Denial of Service Attack</vt:lpstr>
      <vt:lpstr>Key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58</cp:revision>
  <cp:lastPrinted>2019-01-21T00:02:00Z</cp:lastPrinted>
  <dcterms:created xsi:type="dcterms:W3CDTF">2018-10-24T07:20:13Z</dcterms:created>
  <dcterms:modified xsi:type="dcterms:W3CDTF">2019-02-12T03:55:49Z</dcterms:modified>
</cp:coreProperties>
</file>