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3" r:id="rId13"/>
    <p:sldId id="311" r:id="rId14"/>
    <p:sldId id="312" r:id="rId15"/>
    <p:sldId id="313" r:id="rId16"/>
    <p:sldId id="284" r:id="rId17"/>
    <p:sldId id="285" r:id="rId18"/>
    <p:sldId id="286" r:id="rId19"/>
    <p:sldId id="287" r:id="rId20"/>
    <p:sldId id="288" r:id="rId21"/>
    <p:sldId id="289" r:id="rId22"/>
    <p:sldId id="314" r:id="rId23"/>
    <p:sldId id="315" r:id="rId24"/>
    <p:sldId id="316" r:id="rId25"/>
    <p:sldId id="290" r:id="rId26"/>
    <p:sldId id="291" r:id="rId27"/>
    <p:sldId id="280" r:id="rId28"/>
    <p:sldId id="281" r:id="rId29"/>
    <p:sldId id="282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10" r:id="rId43"/>
    <p:sldId id="309" r:id="rId44"/>
    <p:sldId id="304" r:id="rId45"/>
    <p:sldId id="305" r:id="rId46"/>
    <p:sldId id="306" r:id="rId47"/>
    <p:sldId id="307" r:id="rId48"/>
    <p:sldId id="308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2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22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F3A56C-6A4C-C249-A8F5-A4966BCE0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5B9FA-E355-0D42-8C84-A53BEFE855D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704645B-4054-9C40-B334-6D981EDE27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72970B0-3790-D74D-BBC0-14C5C91EE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13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13-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13- 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13-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Authentication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13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38A64-21FE-C849-8D5D-C96E1D4E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88826-B23F-C34C-8DC0-44B2CF6E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F4C2C-0F11-8148-9BC8-41891F00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2D606626-094B-B740-985F-CDF4BACBD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Anatomy of Attacking</a:t>
            </a:r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AB2C9AFA-463C-8446-9220-AB4C93E57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find </a:t>
            </a:r>
            <a:r>
              <a:rPr lang="en-US" altLang="en-US" i="1"/>
              <a:t>a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A</a:t>
            </a:r>
            <a:r>
              <a:rPr lang="en-US" altLang="en-US"/>
              <a:t> such that:</a:t>
            </a:r>
          </a:p>
          <a:p>
            <a:pPr lvl="1"/>
            <a:r>
              <a:rPr lang="en-US" altLang="en-US"/>
              <a:t>For some </a:t>
            </a:r>
            <a:r>
              <a:rPr lang="en-US" altLang="en-US" i="1"/>
              <a:t>f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F</a:t>
            </a:r>
            <a:r>
              <a:rPr lang="en-US" altLang="en-US"/>
              <a:t>,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) = </a:t>
            </a:r>
            <a:r>
              <a:rPr lang="en-US" altLang="en-US" i="1"/>
              <a:t>c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/>
              <a:t> </a:t>
            </a:r>
          </a:p>
          <a:p>
            <a:pPr lvl="1"/>
            <a:r>
              <a:rPr lang="en-US" altLang="en-US" i="1"/>
              <a:t>c</a:t>
            </a:r>
            <a:r>
              <a:rPr lang="en-US" altLang="en-US"/>
              <a:t> is associated with entity</a:t>
            </a:r>
          </a:p>
          <a:p>
            <a:r>
              <a:rPr lang="en-US" altLang="en-US"/>
              <a:t>Two ways to determine whether </a:t>
            </a:r>
            <a:r>
              <a:rPr lang="en-US" altLang="en-US" i="1"/>
              <a:t>a</a:t>
            </a:r>
            <a:r>
              <a:rPr lang="en-US" altLang="en-US"/>
              <a:t> meets these requirements:</a:t>
            </a:r>
          </a:p>
          <a:p>
            <a:pPr lvl="1"/>
            <a:r>
              <a:rPr lang="en-US" altLang="en-US"/>
              <a:t>Direct approach: as above</a:t>
            </a:r>
          </a:p>
          <a:p>
            <a:pPr lvl="1"/>
            <a:r>
              <a:rPr lang="en-US" altLang="en-US"/>
              <a:t>Indirect approach: as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) succeeds iff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) = </a:t>
            </a:r>
            <a:r>
              <a:rPr lang="en-US" altLang="en-US" i="1"/>
              <a:t>c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/>
              <a:t> for some </a:t>
            </a:r>
            <a:r>
              <a:rPr lang="en-US" altLang="en-US" i="1"/>
              <a:t>c</a:t>
            </a:r>
            <a:r>
              <a:rPr lang="en-US" altLang="en-US"/>
              <a:t> associated with an entity, compute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303D64-8E7D-7841-BF0D-B8D835A14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D2C34-0192-F24A-835C-1EC056AD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785FA-80AD-CA47-AE08-A607B62CF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91F0C32C-5E6D-524B-9B15-170873961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Preventing Attacks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49952B15-BFF0-2543-A9EE-92EF9AACB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How to prevent this: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Hide one of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or </a:t>
            </a:r>
            <a:r>
              <a:rPr lang="en-US" altLang="en-US" i="1" dirty="0"/>
              <a:t>c</a:t>
            </a:r>
            <a:r>
              <a:rPr lang="en-US" altLang="en-US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Prevents obvious attack from above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Example: UNIX/Linux shadow password files hides </a:t>
            </a:r>
            <a:r>
              <a:rPr lang="en-US" altLang="en-US" i="1" dirty="0"/>
              <a:t>c</a:t>
            </a:r>
            <a:r>
              <a:rPr lang="en-US" altLang="en-US" dirty="0"/>
              <a:t>’s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Block access to all </a:t>
            </a:r>
            <a:r>
              <a:rPr lang="en-US" altLang="en-US" i="1" dirty="0"/>
              <a:t>l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L</a:t>
            </a:r>
            <a:r>
              <a:rPr lang="en-US" altLang="en-US" dirty="0"/>
              <a:t> or result of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Prevents attacker from knowing if guess succeeded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Example: preventing </a:t>
            </a:r>
            <a:r>
              <a:rPr lang="en-US" altLang="en-US" i="1" dirty="0"/>
              <a:t>any</a:t>
            </a:r>
            <a:r>
              <a:rPr lang="en-US" altLang="en-US" dirty="0"/>
              <a:t> logins to an account from a network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Prevents knowing results of </a:t>
            </a:r>
            <a:r>
              <a:rPr lang="en-US" altLang="en-US" i="1" dirty="0"/>
              <a:t>l</a:t>
            </a:r>
            <a:r>
              <a:rPr lang="en-US" altLang="en-US" dirty="0"/>
              <a:t> (or accessing </a:t>
            </a:r>
            <a:r>
              <a:rPr lang="en-US" altLang="en-US" i="1" dirty="0"/>
              <a:t>l</a:t>
            </a:r>
            <a:r>
              <a:rPr lang="en-US" altLang="en-US" dirty="0"/>
              <a:t>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1C2090-2910-7746-B647-4FE61844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C3E2E-2D11-8246-91B6-449BF400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150E2-7614-AD47-955D-22FA1E54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1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5C84F4CC-AAAA-1E4F-8DB3-1972A2913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Approaches: Password Selection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7638170C-013B-8344-9DE5-16191D1B9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Random selection</a:t>
            </a:r>
          </a:p>
          <a:p>
            <a:pPr lvl="1"/>
            <a:r>
              <a:rPr lang="en-US" altLang="en-US"/>
              <a:t>Any password from </a:t>
            </a:r>
            <a:r>
              <a:rPr lang="en-US" altLang="en-US" i="1"/>
              <a:t>A</a:t>
            </a:r>
            <a:r>
              <a:rPr lang="en-US" altLang="en-US"/>
              <a:t> equally likely to be selected</a:t>
            </a:r>
          </a:p>
          <a:p>
            <a:r>
              <a:rPr lang="en-US" altLang="en-US"/>
              <a:t>Pronounceable passwords</a:t>
            </a:r>
          </a:p>
          <a:p>
            <a:r>
              <a:rPr lang="en-US" altLang="en-US"/>
              <a:t>User selection of passwords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381FAF-CBBB-8A4A-BFE3-EAF1D7C7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952C71-0EC7-464D-9BB5-68F45981A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6302C-41C5-2240-B905-CC3A55DB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23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939A-6BA7-CD40-AA06-49985BA4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Passwords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6B5FD-9C1E-7043-A002-5455530BF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characters randomly from a set of possible characters; may also choose length randomly from a set of possible lengths</a:t>
            </a:r>
          </a:p>
          <a:p>
            <a:r>
              <a:rPr lang="en-US" dirty="0"/>
              <a:t>Expected time to guess password maximized when selection of characters in the set, lengths in the set, are equiprobable</a:t>
            </a:r>
          </a:p>
          <a:p>
            <a:r>
              <a:rPr lang="en-US" dirty="0"/>
              <a:t>In practice, several factors to be considered:</a:t>
            </a:r>
          </a:p>
          <a:p>
            <a:pPr lvl="1"/>
            <a:r>
              <a:rPr lang="en-US" dirty="0"/>
              <a:t>If password too short, likely to be guessed</a:t>
            </a:r>
          </a:p>
          <a:p>
            <a:pPr lvl="1"/>
            <a:r>
              <a:rPr lang="en-US" dirty="0"/>
              <a:t>Some other classes of passwords need to be eliminated, such as repeated patterns (“</a:t>
            </a:r>
            <a:r>
              <a:rPr lang="en-US" dirty="0" err="1"/>
              <a:t>aaaaa</a:t>
            </a:r>
            <a:r>
              <a:rPr lang="en-US" dirty="0"/>
              <a:t>”), known patterns (“qwerty”)</a:t>
            </a:r>
          </a:p>
          <a:p>
            <a:pPr lvl="1"/>
            <a:r>
              <a:rPr lang="en-US" dirty="0"/>
              <a:t>But if too much is excluded, space of possible passwords becomes small enough to search exhaustively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3DACC-519C-364D-A055-456CF0683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47AE7-65FC-ED46-B7DC-7DE0969E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1627B-81CC-A04A-A881-F21CB71C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08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D7FD-95D8-E644-9585-D2ABD053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Random Passwords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EB034-A3EA-7A4D-9BC5-9DFD1C5C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(pseudorandom) number generator period critical!</a:t>
            </a:r>
          </a:p>
          <a:p>
            <a:r>
              <a:rPr lang="en-US" dirty="0"/>
              <a:t>Example: PDP-11 randomly generated passwords of length 8, and composed of capital letters and digits</a:t>
            </a:r>
          </a:p>
          <a:p>
            <a:pPr lvl="1"/>
            <a:r>
              <a:rPr lang="en-US" dirty="0"/>
              <a:t>Number of possible passwords = (26 + 10)</a:t>
            </a:r>
            <a:r>
              <a:rPr lang="en-US" baseline="30000" dirty="0"/>
              <a:t>8</a:t>
            </a:r>
            <a:r>
              <a:rPr lang="en-US" dirty="0"/>
              <a:t> = 36</a:t>
            </a:r>
            <a:r>
              <a:rPr lang="en-US" baseline="30000" dirty="0"/>
              <a:t>8</a:t>
            </a:r>
            <a:r>
              <a:rPr lang="en-US" dirty="0"/>
              <a:t> = 2.8×10</a:t>
            </a:r>
            <a:r>
              <a:rPr lang="en-US" baseline="30000" dirty="0"/>
              <a:t>12</a:t>
            </a:r>
            <a:endParaRPr lang="en-US" dirty="0"/>
          </a:p>
          <a:p>
            <a:pPr lvl="1"/>
            <a:r>
              <a:rPr lang="en-US" dirty="0"/>
              <a:t>Took 0.00156 to test a password, so would take about 140 years to try all</a:t>
            </a:r>
          </a:p>
          <a:p>
            <a:r>
              <a:rPr lang="en-US" dirty="0"/>
              <a:t>Attacker noticed the pseudorandom number generator on PDP-11, with word size of 16 bits, had period of 2</a:t>
            </a:r>
            <a:r>
              <a:rPr lang="en-US" baseline="30000" dirty="0"/>
              <a:t>16</a:t>
            </a:r>
            <a:r>
              <a:rPr lang="en-US" dirty="0"/>
              <a:t> – 1</a:t>
            </a:r>
          </a:p>
          <a:p>
            <a:pPr lvl="1"/>
            <a:r>
              <a:rPr lang="en-US" dirty="0"/>
              <a:t>Number of possible passwords = 2</a:t>
            </a:r>
            <a:r>
              <a:rPr lang="en-US" baseline="30000" dirty="0"/>
              <a:t>16</a:t>
            </a:r>
            <a:r>
              <a:rPr lang="en-US" dirty="0"/>
              <a:t> – 1 = 65,535 = 6.5×10</a:t>
            </a:r>
            <a:r>
              <a:rPr lang="en-US" baseline="30000" dirty="0"/>
              <a:t>4</a:t>
            </a:r>
          </a:p>
          <a:p>
            <a:pPr lvl="1"/>
            <a:r>
              <a:rPr lang="en-US" dirty="0"/>
              <a:t>Took 0.00156 to test a password, so would take about 102 seconds to try all</a:t>
            </a:r>
          </a:p>
          <a:p>
            <a:r>
              <a:rPr lang="en-US" dirty="0"/>
              <a:t>When launched, found all passwords in under 41 seconds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53B3B-01AA-6A45-AED8-0AB2DE91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EE36A-AE50-704A-A865-FC637BAC0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B40F8-27C6-4942-9308-6B0E4A71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4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35870-DF9D-034C-9A2D-9C54CCA9A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Remembering Random Passwords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91EE0-72A5-B94A-A8CF-33D5DC9C5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Humans can repeat with perfect accuracy 8 meaningful items</a:t>
            </a:r>
          </a:p>
          <a:p>
            <a:pPr lvl="1"/>
            <a:r>
              <a:rPr lang="en-US" dirty="0"/>
              <a:t>Like digits, letters, words</a:t>
            </a:r>
          </a:p>
          <a:p>
            <a:r>
              <a:rPr lang="en-US" dirty="0"/>
              <a:t>Write them down</a:t>
            </a:r>
          </a:p>
          <a:p>
            <a:pPr lvl="1"/>
            <a:r>
              <a:rPr lang="en-US" dirty="0"/>
              <a:t>Put them in a place where others are unlikely to get to them</a:t>
            </a:r>
          </a:p>
          <a:p>
            <a:pPr lvl="1"/>
            <a:r>
              <a:rPr lang="en-US" dirty="0"/>
              <a:t>Purse or wallet is good; keyboard or monitor is not</a:t>
            </a:r>
          </a:p>
          <a:p>
            <a:r>
              <a:rPr lang="en-US" dirty="0"/>
              <a:t>Write obscured versions of passwords</a:t>
            </a:r>
          </a:p>
          <a:p>
            <a:pPr lvl="1"/>
            <a:r>
              <a:rPr lang="en-US" dirty="0"/>
              <a:t>Let </a:t>
            </a:r>
            <a:r>
              <a:rPr lang="en-US" i="1" dirty="0"/>
              <a:t>p</a:t>
            </a:r>
            <a:r>
              <a:rPr lang="en-US" dirty="0"/>
              <a:t> ∈ </a:t>
            </a:r>
            <a:r>
              <a:rPr lang="en-US" i="1" dirty="0"/>
              <a:t>P </a:t>
            </a:r>
            <a:r>
              <a:rPr lang="en-US" dirty="0"/>
              <a:t>be password; choose invertible transformation algorithm </a:t>
            </a:r>
            <a:r>
              <a:rPr lang="en-US" i="1" dirty="0"/>
              <a:t>t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 → </a:t>
            </a:r>
            <a:r>
              <a:rPr lang="en-US" i="1" dirty="0"/>
              <a:t>A</a:t>
            </a:r>
            <a:endParaRPr lang="en-US" dirty="0"/>
          </a:p>
          <a:p>
            <a:pPr lvl="1"/>
            <a:r>
              <a:rPr lang="en-US" dirty="0"/>
              <a:t>Write down</a:t>
            </a:r>
            <a:r>
              <a:rPr lang="en-US" i="1" dirty="0"/>
              <a:t> t</a:t>
            </a:r>
            <a:r>
              <a:rPr lang="en-US" baseline="30000" dirty="0"/>
              <a:t>–1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but not </a:t>
            </a:r>
            <a:r>
              <a:rPr lang="en-US" i="1" dirty="0"/>
              <a:t>t</a:t>
            </a:r>
          </a:p>
          <a:p>
            <a:pPr lvl="1"/>
            <a:r>
              <a:rPr lang="en-US" dirty="0"/>
              <a:t>Now user must memorize </a:t>
            </a:r>
            <a:r>
              <a:rPr lang="en-US" i="1" dirty="0"/>
              <a:t>t</a:t>
            </a:r>
            <a:r>
              <a:rPr lang="en-US" dirty="0"/>
              <a:t>, not each individual password</a:t>
            </a:r>
          </a:p>
          <a:p>
            <a:r>
              <a:rPr lang="en-US" dirty="0"/>
              <a:t>Use a password manager (password wallet)</a:t>
            </a:r>
          </a:p>
          <a:p>
            <a:pPr lvl="1"/>
            <a:r>
              <a:rPr lang="en-US" dirty="0"/>
              <a:t>Now must remember password to unlock the other passwords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06353-9607-2448-81B0-C95D2DC9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705B-169C-3B4B-A628-8EE20FAD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F9680-2552-5941-9DAE-6425A47C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50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>
            <a:extLst>
              <a:ext uri="{FF2B5EF4-FFF2-40B4-BE49-F238E27FC236}">
                <a16:creationId xmlns:a16="http://schemas.microsoft.com/office/drawing/2014/main" id="{37878F3B-06E3-7B45-8728-65DFB7CD1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Pronounceable Passwords</a:t>
            </a:r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30095F09-E006-5C4B-B77C-2C4EF1D8AE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Generate phonemes randomly</a:t>
            </a:r>
          </a:p>
          <a:p>
            <a:pPr lvl="1"/>
            <a:r>
              <a:rPr lang="en-US" altLang="en-US" sz="2000" dirty="0"/>
              <a:t>Phoneme is unit of sound, </a:t>
            </a:r>
            <a:r>
              <a:rPr lang="en-US" altLang="en-US" sz="2000" dirty="0" err="1"/>
              <a:t>eg.</a:t>
            </a:r>
            <a:r>
              <a:rPr lang="en-US" altLang="en-US" sz="2000" dirty="0"/>
              <a:t> </a:t>
            </a:r>
            <a:r>
              <a:rPr lang="en-US" altLang="en-US" sz="2000" i="1" dirty="0"/>
              <a:t>cv</a:t>
            </a:r>
            <a:r>
              <a:rPr lang="en-US" altLang="en-US" sz="2000" dirty="0"/>
              <a:t>, </a:t>
            </a:r>
            <a:r>
              <a:rPr lang="en-US" altLang="en-US" sz="2000" i="1" dirty="0" err="1"/>
              <a:t>vc</a:t>
            </a:r>
            <a:r>
              <a:rPr lang="en-US" altLang="en-US" sz="2000" dirty="0"/>
              <a:t>, </a:t>
            </a:r>
            <a:r>
              <a:rPr lang="en-US" altLang="en-US" sz="2000" i="1" dirty="0" err="1"/>
              <a:t>cvc</a:t>
            </a:r>
            <a:r>
              <a:rPr lang="en-US" altLang="en-US" sz="2000" dirty="0"/>
              <a:t>, </a:t>
            </a:r>
            <a:r>
              <a:rPr lang="en-US" altLang="en-US" sz="2000" i="1" dirty="0" err="1"/>
              <a:t>vcv</a:t>
            </a:r>
            <a:endParaRPr lang="en-US" altLang="en-US" sz="2000" dirty="0"/>
          </a:p>
          <a:p>
            <a:pPr lvl="1"/>
            <a:r>
              <a:rPr lang="en-US" altLang="en-US" sz="2000" dirty="0"/>
              <a:t>Examples: </a:t>
            </a:r>
            <a:r>
              <a:rPr lang="en-US" altLang="en-US" sz="2000" dirty="0" err="1"/>
              <a:t>helgoret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juttelon</a:t>
            </a:r>
            <a:r>
              <a:rPr lang="en-US" altLang="en-US" sz="2000" dirty="0"/>
              <a:t> are; </a:t>
            </a:r>
            <a:r>
              <a:rPr lang="en-US" altLang="en-US" sz="2000" dirty="0" err="1"/>
              <a:t>przbqxdfl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zxrptglfn</a:t>
            </a:r>
            <a:r>
              <a:rPr lang="en-US" altLang="en-US" sz="2000" dirty="0"/>
              <a:t> are not</a:t>
            </a:r>
          </a:p>
          <a:p>
            <a:r>
              <a:rPr lang="en-US" altLang="en-US" sz="2400" dirty="0"/>
              <a:t>Problem: too few</a:t>
            </a:r>
          </a:p>
          <a:p>
            <a:r>
              <a:rPr lang="en-US" altLang="en-US" sz="2400" dirty="0"/>
              <a:t>Solution: key crunching</a:t>
            </a:r>
          </a:p>
          <a:p>
            <a:pPr lvl="1"/>
            <a:r>
              <a:rPr lang="en-US" altLang="en-US" sz="2000" dirty="0"/>
              <a:t>Run long key through hash function and convert to printable sequence</a:t>
            </a:r>
          </a:p>
          <a:p>
            <a:pPr lvl="1"/>
            <a:r>
              <a:rPr lang="en-US" altLang="en-US" sz="2000" dirty="0"/>
              <a:t>Use this sequence as password</a:t>
            </a:r>
          </a:p>
          <a:p>
            <a:r>
              <a:rPr lang="en-US" altLang="en-US" sz="2400" dirty="0"/>
              <a:t>Bigger problem: distribution of passwords</a:t>
            </a:r>
          </a:p>
          <a:p>
            <a:pPr lvl="1"/>
            <a:r>
              <a:rPr lang="en-US" altLang="en-US" sz="2000" dirty="0"/>
              <a:t>Probabilities of selection of particular phonemes, hence passwords, not equiprobable</a:t>
            </a:r>
          </a:p>
          <a:p>
            <a:pPr lvl="1"/>
            <a:r>
              <a:rPr lang="en-US" altLang="en-US" sz="2000" dirty="0"/>
              <a:t>Generated passwords tend to cluster; if an attacker finds a cluster with passwords user is likely to select, this reduces search space greatly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18DA70-4F68-304D-A6BB-0A2D764E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A2E61E-14BE-0B4E-818F-AC9C4424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9F6C6-1B1E-2242-AB2F-57EA202B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9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150A73BB-5B63-AC44-8459-4DBC920573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 Selection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63112F70-1E1C-EB49-A559-D0641B210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Problem: people pick easy to guess passwords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Based on account names, user names, computer names, place names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Dictionary words (also reversed, odd capitalizations, control characters, “elite-speak”, conjugations or declensions, swear words, Torah/Bible/Koran/… words)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Too short, digits only, letters only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License plates, acronyms, social security numbers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Personal characteristics or foibles (pet names, nicknames, job characteristics, </a:t>
            </a:r>
            <a:r>
              <a:rPr lang="en-US" altLang="en-US" sz="2000" i="1"/>
              <a:t>etc</a:t>
            </a:r>
            <a:r>
              <a:rPr lang="en-US" altLang="en-US" sz="200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2A1BC-79E6-2947-8FD3-EB5AB4E5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4BE4D-EA99-2E4E-B624-5A50F992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2A2CA-A20B-004E-93FA-A192F5CD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5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EEC274C7-6B10-C748-8AC6-E02670D1B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Picking Good Passwords</a:t>
            </a:r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B4F77B2-0174-0841-85F3-4FE214F6B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WtBvStHbChCsLm?TbWtF</a:t>
            </a:r>
            <a:r>
              <a:rPr lang="en-US" dirty="0"/>
              <a:t>.+FSK</a:t>
            </a:r>
            <a:r>
              <a:rPr lang="en-US" altLang="en-US" sz="2400" dirty="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Intermingling of letters from Star Spangled Banner , some punctuation, and author’s initials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What’s good somewhere may be bad somewhere else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“DCHNH,DMC/</a:t>
            </a:r>
            <a:r>
              <a:rPr lang="en-US" altLang="en-US" sz="2000" dirty="0" err="1"/>
              <a:t>MHmh</a:t>
            </a:r>
            <a:r>
              <a:rPr lang="en-US" altLang="en-US" sz="2000" dirty="0"/>
              <a:t>” bad at Dartmouth (“</a:t>
            </a:r>
            <a:r>
              <a:rPr lang="en-US" altLang="en-US" sz="2000" u="sng" dirty="0"/>
              <a:t>D</a:t>
            </a:r>
            <a:r>
              <a:rPr lang="en-US" altLang="en-US" sz="2000" dirty="0"/>
              <a:t>artmouth </a:t>
            </a:r>
            <a:r>
              <a:rPr lang="en-US" altLang="en-US" sz="2000" u="sng" dirty="0"/>
              <a:t>C</a:t>
            </a:r>
            <a:r>
              <a:rPr lang="en-US" altLang="en-US" sz="2000" dirty="0"/>
              <a:t>ollege </a:t>
            </a:r>
            <a:r>
              <a:rPr lang="en-US" altLang="en-US" sz="2000" u="sng" dirty="0"/>
              <a:t>H</a:t>
            </a:r>
            <a:r>
              <a:rPr lang="en-US" altLang="en-US" sz="2000" dirty="0"/>
              <a:t>anover </a:t>
            </a:r>
            <a:r>
              <a:rPr lang="en-US" altLang="en-US" sz="2000" u="sng" dirty="0"/>
              <a:t>NH</a:t>
            </a:r>
            <a:r>
              <a:rPr lang="en-US" altLang="en-US" sz="2000" dirty="0"/>
              <a:t>, </a:t>
            </a:r>
            <a:r>
              <a:rPr lang="en-US" altLang="en-US" sz="2000" u="sng" dirty="0"/>
              <a:t>D</a:t>
            </a:r>
            <a:r>
              <a:rPr lang="en-US" altLang="en-US" sz="2000" dirty="0"/>
              <a:t>artmouth </a:t>
            </a:r>
            <a:r>
              <a:rPr lang="en-US" altLang="en-US" sz="2000" u="sng" dirty="0"/>
              <a:t>M</a:t>
            </a:r>
            <a:r>
              <a:rPr lang="en-US" altLang="en-US" sz="2000" dirty="0"/>
              <a:t>edical </a:t>
            </a:r>
            <a:r>
              <a:rPr lang="en-US" altLang="en-US" sz="2000" u="sng" dirty="0"/>
              <a:t>C</a:t>
            </a:r>
            <a:r>
              <a:rPr lang="en-US" altLang="en-US" sz="2000" dirty="0"/>
              <a:t>enter/</a:t>
            </a:r>
            <a:r>
              <a:rPr lang="en-US" altLang="en-US" sz="2000" u="sng" dirty="0"/>
              <a:t>M</a:t>
            </a:r>
            <a:r>
              <a:rPr lang="en-US" altLang="en-US" sz="2000" dirty="0"/>
              <a:t>ary </a:t>
            </a:r>
            <a:r>
              <a:rPr lang="en-US" altLang="en-US" sz="2000" u="sng" dirty="0"/>
              <a:t>H</a:t>
            </a:r>
            <a:r>
              <a:rPr lang="en-US" altLang="en-US" sz="2000" dirty="0"/>
              <a:t>itchcock </a:t>
            </a:r>
            <a:r>
              <a:rPr lang="en-US" altLang="en-US" sz="2000" u="sng" dirty="0"/>
              <a:t>m</a:t>
            </a:r>
            <a:r>
              <a:rPr lang="en-US" altLang="en-US" sz="2000" dirty="0"/>
              <a:t>emorial </a:t>
            </a:r>
            <a:r>
              <a:rPr lang="en-US" altLang="en-US" sz="2000" u="sng" dirty="0"/>
              <a:t>h</a:t>
            </a:r>
            <a:r>
              <a:rPr lang="en-US" altLang="en-US" sz="2000" dirty="0"/>
              <a:t>ospital”), ok elsewhere (probably)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Why are these now bad passwords? </a:t>
            </a:r>
            <a:r>
              <a:rPr lang="en-US" altLang="en-US" sz="2400" dirty="0">
                <a:sym typeface="Wingdings" pitchFamily="2" charset="2"/>
              </a:rPr>
              <a:t></a:t>
            </a:r>
            <a:endParaRPr lang="en-US" altLang="en-US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9158-9CBD-064A-B902-2D126995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0C0535-F47D-FE43-8382-DB70475D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ECE82-8D9A-E84C-A7D8-01115447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0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7ABADE47-C506-EA48-B7E9-123ADF88F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Proactive Password Checking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267247C3-DFD9-E543-A0B0-F223AEAA5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Analyze proposed password for “goodness”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Always invoked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detect, reject bad passwords for an appropriate definition of “bad”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Discriminate on per-user, per-site basis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Needs to do pattern matching  on words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Needs to execute subprograms and use results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Spell checker, for example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Easy to set up and integrate into password selection system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A271C2-1C06-C049-977D-222B718A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88743-A9FB-4C44-952D-B864E0E8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EBF86-DC3E-1848-AFD2-A57FD79DB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5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71B930D-8AAA-A84F-ABFE-6B4693F58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09D7FB9-F462-474F-B655-67C264098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Basics</a:t>
            </a:r>
          </a:p>
          <a:p>
            <a:r>
              <a:rPr lang="en-US" altLang="en-US"/>
              <a:t>Passwords</a:t>
            </a:r>
          </a:p>
          <a:p>
            <a:pPr lvl="1"/>
            <a:r>
              <a:rPr lang="en-US" altLang="en-US"/>
              <a:t>Storage</a:t>
            </a:r>
          </a:p>
          <a:p>
            <a:pPr lvl="1"/>
            <a:r>
              <a:rPr lang="en-US" altLang="en-US"/>
              <a:t>Selection</a:t>
            </a:r>
          </a:p>
          <a:p>
            <a:pPr lvl="1"/>
            <a:r>
              <a:rPr lang="en-US" altLang="en-US"/>
              <a:t>Breaking them</a:t>
            </a:r>
          </a:p>
          <a:p>
            <a:r>
              <a:rPr lang="en-US" altLang="en-US"/>
              <a:t>Other methods</a:t>
            </a:r>
          </a:p>
          <a:p>
            <a:r>
              <a:rPr lang="en-US" altLang="en-US"/>
              <a:t>Multiple methods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5CF567-961C-C145-A704-3840459F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20EC1-0B3D-C342-B270-03238320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E26BA-BC47-F441-8C97-770CDF99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46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A948D6DE-4157-A943-9CC0-029A546E8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OPUS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A6C1BF1C-ED5C-6941-9653-80F22F7F3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Goal: check passwords against large dictionaries quickly</a:t>
            </a:r>
          </a:p>
          <a:p>
            <a:pPr lvl="1"/>
            <a:r>
              <a:rPr lang="en-US" altLang="en-US" sz="2000"/>
              <a:t>Run each word of dictionary through </a:t>
            </a:r>
            <a:r>
              <a:rPr lang="en-US" altLang="en-US" sz="2000" i="1"/>
              <a:t>k</a:t>
            </a:r>
            <a:r>
              <a:rPr lang="en-US" altLang="en-US" sz="2000"/>
              <a:t> different hash functions </a:t>
            </a:r>
            <a:r>
              <a:rPr lang="en-US" altLang="en-US" sz="2000" i="1"/>
              <a:t>h</a:t>
            </a:r>
            <a:r>
              <a:rPr lang="en-US" altLang="en-US" sz="2000" baseline="-25000"/>
              <a:t>1</a:t>
            </a:r>
            <a:r>
              <a:rPr lang="en-US" altLang="en-US" sz="2000"/>
              <a:t>, …, </a:t>
            </a:r>
            <a:r>
              <a:rPr lang="en-US" altLang="en-US" sz="2000" i="1"/>
              <a:t>h</a:t>
            </a:r>
            <a:r>
              <a:rPr lang="en-US" altLang="en-US" sz="2000" i="1" baseline="-25000"/>
              <a:t>k</a:t>
            </a:r>
            <a:r>
              <a:rPr lang="en-US" altLang="en-US" sz="2000"/>
              <a:t> producing values less than </a:t>
            </a:r>
            <a:r>
              <a:rPr lang="en-US" altLang="en-US" sz="2000" i="1"/>
              <a:t>n</a:t>
            </a:r>
            <a:endParaRPr lang="en-US" altLang="en-US" sz="2000"/>
          </a:p>
          <a:p>
            <a:pPr lvl="1"/>
            <a:r>
              <a:rPr lang="en-US" altLang="en-US" sz="2000"/>
              <a:t>Set bits </a:t>
            </a:r>
            <a:r>
              <a:rPr lang="en-US" altLang="en-US" sz="2000" i="1"/>
              <a:t>h</a:t>
            </a:r>
            <a:r>
              <a:rPr lang="en-US" altLang="en-US" sz="2000" baseline="-25000"/>
              <a:t>1</a:t>
            </a:r>
            <a:r>
              <a:rPr lang="en-US" altLang="en-US" sz="2000"/>
              <a:t>, …, </a:t>
            </a:r>
            <a:r>
              <a:rPr lang="en-US" altLang="en-US" sz="2000" i="1"/>
              <a:t>h</a:t>
            </a:r>
            <a:r>
              <a:rPr lang="en-US" altLang="en-US" sz="2000" i="1" baseline="-25000"/>
              <a:t>k</a:t>
            </a:r>
            <a:r>
              <a:rPr lang="en-US" altLang="en-US" sz="2000"/>
              <a:t> in OPUS dictionary</a:t>
            </a:r>
          </a:p>
          <a:p>
            <a:pPr lvl="1"/>
            <a:r>
              <a:rPr lang="en-US" altLang="en-US" sz="2000"/>
              <a:t>To check new proposed word, generate bit vector and see if </a:t>
            </a:r>
            <a:r>
              <a:rPr lang="en-US" altLang="en-US" sz="2000" i="1"/>
              <a:t>all</a:t>
            </a:r>
            <a:r>
              <a:rPr lang="en-US" altLang="en-US" sz="2000"/>
              <a:t> corresponding bits set</a:t>
            </a:r>
          </a:p>
          <a:p>
            <a:pPr lvl="2"/>
            <a:r>
              <a:rPr lang="en-US" altLang="en-US" sz="1800"/>
              <a:t>If so, word is in one of the dictionaries to some degree of probability</a:t>
            </a:r>
          </a:p>
          <a:p>
            <a:pPr lvl="2"/>
            <a:r>
              <a:rPr lang="en-US" altLang="en-US" sz="1800"/>
              <a:t>If not, it is not in the dictionaries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8E674D-3D78-6F41-988E-416F9BDD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D1154-CF39-1840-AF3F-12D304AA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13332-DF8E-5A41-B679-AADE2BB1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1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>
            <a:extLst>
              <a:ext uri="{FF2B5EF4-FFF2-40B4-BE49-F238E27FC236}">
                <a16:creationId xmlns:a16="http://schemas.microsoft.com/office/drawing/2014/main" id="{0562C434-1663-4F46-99A6-9DEE09ADB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 i="1"/>
              <a:t>passwd+</a:t>
            </a:r>
            <a:endParaRPr lang="en-US" altLang="en-US"/>
          </a:p>
        </p:txBody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0F5B4A20-0FBA-2941-A807-EA922FE10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Provides little language to describe proactive checking</a:t>
            </a:r>
          </a:p>
          <a:p>
            <a:pPr lvl="1"/>
            <a:r>
              <a:rPr lang="en-US" altLang="en-US" sz="2000"/>
              <a:t>test length(“$p”) &lt; 6</a:t>
            </a:r>
          </a:p>
          <a:p>
            <a:pPr lvl="2"/>
            <a:r>
              <a:rPr lang="en-US" altLang="en-US" sz="1800"/>
              <a:t>If password under 6 characters, reject it</a:t>
            </a:r>
          </a:p>
          <a:p>
            <a:pPr lvl="1"/>
            <a:r>
              <a:rPr lang="en-US" altLang="en-US" sz="2000"/>
              <a:t>test infile(“/usr/dict/words”, “$p”)</a:t>
            </a:r>
          </a:p>
          <a:p>
            <a:pPr lvl="2"/>
            <a:r>
              <a:rPr lang="en-US" altLang="en-US" sz="1800"/>
              <a:t>If password in file /usr/dict/words, reject it</a:t>
            </a:r>
          </a:p>
          <a:p>
            <a:pPr lvl="1"/>
            <a:r>
              <a:rPr lang="en-US" altLang="en-US" sz="2000"/>
              <a:t>test !inprog(“spell”, “$p”, “$p”)</a:t>
            </a:r>
          </a:p>
          <a:p>
            <a:pPr lvl="2"/>
            <a:r>
              <a:rPr lang="en-US" altLang="en-US" sz="1800"/>
              <a:t>If password not in the output from program spell, given the password as input, reject it (because it’s a properly spelled word)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69D701-EF09-DD4C-B0CE-D9B5BFCE8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8AD8DF-D8CB-BA4A-A147-5EB1CE16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1A4BF-6551-654E-9B1F-49A40F50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73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58FA0-32DE-6743-8491-D239CAE0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9561B-387E-AF45-ACB6-249DF5F9D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password composed of multiple words and, possibly, other characters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“home country terror flight gloom grave”</a:t>
            </a:r>
          </a:p>
          <a:p>
            <a:pPr lvl="2"/>
            <a:r>
              <a:rPr lang="en-US" dirty="0"/>
              <a:t>From Star Spangled Banner, third verse, third and sixth line</a:t>
            </a:r>
          </a:p>
          <a:p>
            <a:pPr lvl="1"/>
            <a:r>
              <a:rPr lang="en-US" dirty="0"/>
              <a:t>“correct horse battery staple”</a:t>
            </a:r>
          </a:p>
          <a:p>
            <a:pPr lvl="2"/>
            <a:r>
              <a:rPr lang="en-US" dirty="0"/>
              <a:t>From </a:t>
            </a:r>
            <a:r>
              <a:rPr lang="en-US" dirty="0" err="1"/>
              <a:t>xkcd</a:t>
            </a:r>
            <a:endParaRPr lang="en-US" dirty="0"/>
          </a:p>
          <a:p>
            <a:r>
              <a:rPr lang="en-US" dirty="0"/>
              <a:t>Caution: the above are no longer good passphrases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48A86-D5AD-364E-A971-787B8B28C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44AE3-5374-BC45-B168-4DDBC77E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87A43-7DCE-BC4A-92DF-35A32E5E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160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3C18-1C81-0E48-AA8F-ECAF17846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Remembering Passphrases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1251E-521E-5140-BEA3-F2B1EBABB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Memorability is good example of how environment affects security</a:t>
            </a:r>
          </a:p>
          <a:p>
            <a:pPr lvl="1"/>
            <a:r>
              <a:rPr lang="en-US" dirty="0"/>
              <a:t>Study of web browsing shows average user has 6-7 passwords, sharing each among about 4 sites (from people who opted into a study of web passwords)</a:t>
            </a:r>
          </a:p>
          <a:p>
            <a:pPr lvl="2"/>
            <a:r>
              <a:rPr lang="en-US" dirty="0"/>
              <a:t>Researchers used an add-on to a browser that recorded information about the web passwords but </a:t>
            </a:r>
            <a:r>
              <a:rPr lang="en-US" i="1" dirty="0"/>
              <a:t>not</a:t>
            </a:r>
            <a:r>
              <a:rPr lang="en-US" dirty="0"/>
              <a:t> the password itself</a:t>
            </a:r>
          </a:p>
          <a:p>
            <a:r>
              <a:rPr lang="en-US" dirty="0"/>
              <a:t>Users tend not to change password until they know it has been compromised</a:t>
            </a:r>
          </a:p>
          <a:p>
            <a:pPr lvl="1"/>
            <a:r>
              <a:rPr lang="en-US" dirty="0"/>
              <a:t>And when they do, the new passwords tend to be as short as allowed</a:t>
            </a:r>
          </a:p>
          <a:p>
            <a:r>
              <a:rPr lang="en-US" dirty="0"/>
              <a:t>Passphrases seem as easy to remember as passwords</a:t>
            </a:r>
          </a:p>
          <a:p>
            <a:pPr lvl="1"/>
            <a:r>
              <a:rPr lang="en-US" dirty="0"/>
              <a:t>More susceptible to typographical errors</a:t>
            </a:r>
          </a:p>
          <a:p>
            <a:pPr lvl="1"/>
            <a:r>
              <a:rPr lang="en-US" dirty="0"/>
              <a:t>If passphrases are text as found in normal documents, error rate drops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57232-9C8A-3C46-A19A-E0ECF221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F0F78-A613-D64D-A0AD-DE070EED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0D059-EDF1-B142-9F78-F54B5655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7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57D7-6FC5-E142-9088-B007D5AB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Manager (Wallet)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67730-2BDC-8F47-898F-E2039939A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mechanism that encrypts a set of user’s passwords</a:t>
            </a:r>
          </a:p>
          <a:p>
            <a:r>
              <a:rPr lang="en-US" dirty="0"/>
              <a:t>User need only remember the encryption key</a:t>
            </a:r>
          </a:p>
          <a:p>
            <a:pPr lvl="1" algn="just"/>
            <a:r>
              <a:rPr lang="en-US" dirty="0"/>
              <a:t>Sometimes called “master password”</a:t>
            </a:r>
          </a:p>
          <a:p>
            <a:pPr lvl="1" algn="just"/>
            <a:r>
              <a:rPr lang="en-US"/>
              <a:t>Enter it, </a:t>
            </a:r>
            <a:r>
              <a:rPr lang="en-US" dirty="0"/>
              <a:t>and then you can access all other passwords</a:t>
            </a:r>
          </a:p>
          <a:p>
            <a:r>
              <a:rPr lang="en-US" dirty="0"/>
              <a:t>Many password managers integrated with browsers, cell phone apps</a:t>
            </a:r>
          </a:p>
          <a:p>
            <a:pPr lvl="1"/>
            <a:r>
              <a:rPr lang="en-US" dirty="0"/>
              <a:t>So you enter the master password, and password manager displays the appropriate password entry</a:t>
            </a:r>
          </a:p>
          <a:p>
            <a:pPr lvl="1"/>
            <a:r>
              <a:rPr lang="en-US" dirty="0"/>
              <a:t>When it does so, it shows what the password logs you into, such as the institution with the server, and hides the password; you can then have it enter the password for you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CEAA2-0C77-5C43-9C33-44BEEB330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44973-B0C8-8F45-8265-F4E16DDC0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B2126-CD54-404A-BF1F-A4776208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8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F583C6EC-D753-7B4D-A46A-18CFCE33C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Salting</a:t>
            </a:r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E9C10F53-7616-584A-9D8D-A007AEBAE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slow dictionary attacks</a:t>
            </a:r>
          </a:p>
          <a:p>
            <a:r>
              <a:rPr lang="en-US" altLang="en-US"/>
              <a:t>Method: perturb hash function so that:</a:t>
            </a:r>
          </a:p>
          <a:p>
            <a:pPr lvl="1"/>
            <a:r>
              <a:rPr lang="en-US" altLang="en-US"/>
              <a:t>Parameter controls </a:t>
            </a:r>
            <a:r>
              <a:rPr lang="en-US" altLang="en-US" i="1"/>
              <a:t>which</a:t>
            </a:r>
            <a:r>
              <a:rPr lang="en-US" altLang="en-US"/>
              <a:t> hash function is used</a:t>
            </a:r>
          </a:p>
          <a:p>
            <a:pPr lvl="1"/>
            <a:r>
              <a:rPr lang="en-US" altLang="en-US"/>
              <a:t>Parameter differs for each password</a:t>
            </a:r>
          </a:p>
          <a:p>
            <a:pPr lvl="1"/>
            <a:r>
              <a:rPr lang="en-US" altLang="en-US"/>
              <a:t>So given </a:t>
            </a:r>
            <a:r>
              <a:rPr lang="en-US" altLang="en-US" i="1"/>
              <a:t>n</a:t>
            </a:r>
            <a:r>
              <a:rPr lang="en-US" altLang="en-US"/>
              <a:t> password hashes, and therefore </a:t>
            </a:r>
            <a:r>
              <a:rPr lang="en-US" altLang="en-US" i="1"/>
              <a:t>n</a:t>
            </a:r>
            <a:r>
              <a:rPr lang="en-US" altLang="en-US"/>
              <a:t> salts, need to hash guess </a:t>
            </a:r>
            <a:r>
              <a:rPr lang="en-US" altLang="en-US" i="1"/>
              <a:t>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6E4C92-AFA4-9C42-BBBF-6832437AF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793E0-D1E2-0545-9AFC-3995E54A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F25FF-41D7-2848-A7E8-8CA0F380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90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D7116CE7-4FEF-6B46-A7EC-1604A591C4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59946B55-C5A4-9842-9AF9-CDD33D514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Vanilla UNIX method</a:t>
            </a:r>
          </a:p>
          <a:p>
            <a:pPr lvl="1"/>
            <a:r>
              <a:rPr lang="en-US" altLang="en-US"/>
              <a:t>Use DES to encipher 0 message with password as key; iterate 25 times</a:t>
            </a:r>
          </a:p>
          <a:p>
            <a:pPr lvl="1"/>
            <a:r>
              <a:rPr lang="en-US" altLang="en-US"/>
              <a:t>Perturb E table in DES in one of 4096 ways</a:t>
            </a:r>
          </a:p>
          <a:p>
            <a:pPr lvl="2"/>
            <a:r>
              <a:rPr lang="en-US" altLang="en-US"/>
              <a:t>12 bit salt flips entries 1–11 with entries 25–36</a:t>
            </a:r>
          </a:p>
          <a:p>
            <a:r>
              <a:rPr lang="en-US" altLang="en-US"/>
              <a:t>Alternate methods</a:t>
            </a:r>
          </a:p>
          <a:p>
            <a:pPr lvl="1"/>
            <a:r>
              <a:rPr lang="en-US" altLang="en-US"/>
              <a:t>Use salt as first part of input to hash function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50AC3B-9A76-C246-8BD1-A3328EF3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B888D-7CEB-4946-8B7F-F0F8FE701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023D1-FD0D-FC43-9F2E-E325E86C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01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>
            <a:extLst>
              <a:ext uri="{FF2B5EF4-FFF2-40B4-BE49-F238E27FC236}">
                <a16:creationId xmlns:a16="http://schemas.microsoft.com/office/drawing/2014/main" id="{DE43340A-49B0-5142-B3FA-606C29513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Dictionary Attacks</a:t>
            </a:r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37D9FB25-4576-9348-A1E9-5B6D4B938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Trial-and-error from a list of potential passwords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Off-line</a:t>
            </a:r>
            <a:r>
              <a:rPr lang="en-US" altLang="en-US"/>
              <a:t>: know </a:t>
            </a:r>
            <a:r>
              <a:rPr lang="en-US" altLang="en-US" i="1"/>
              <a:t>f </a:t>
            </a:r>
            <a:r>
              <a:rPr lang="en-US" altLang="en-US"/>
              <a:t>and </a:t>
            </a:r>
            <a:r>
              <a:rPr lang="en-US" altLang="en-US" i="1"/>
              <a:t>c</a:t>
            </a:r>
            <a:r>
              <a:rPr lang="en-US" altLang="en-US"/>
              <a:t>’s, and repeatedly try different guesses </a:t>
            </a:r>
            <a:r>
              <a:rPr lang="en-US" altLang="en-US" i="1"/>
              <a:t>g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A</a:t>
            </a:r>
            <a:r>
              <a:rPr lang="en-US" altLang="en-US"/>
              <a:t> until the list is done or passwords guessed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Examples: </a:t>
            </a:r>
            <a:r>
              <a:rPr lang="en-US" altLang="en-US" i="1"/>
              <a:t>crack</a:t>
            </a:r>
            <a:r>
              <a:rPr lang="en-US" altLang="en-US"/>
              <a:t>, </a:t>
            </a:r>
            <a:r>
              <a:rPr lang="en-US" altLang="en-US" i="1"/>
              <a:t>john-the-ripper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i="1"/>
              <a:t>On-line</a:t>
            </a:r>
            <a:r>
              <a:rPr lang="en-US" altLang="en-US"/>
              <a:t>: have access to functions in </a:t>
            </a:r>
            <a:r>
              <a:rPr lang="en-US" altLang="en-US" i="1"/>
              <a:t>L</a:t>
            </a:r>
            <a:r>
              <a:rPr lang="en-US" altLang="en-US"/>
              <a:t> and try guesses </a:t>
            </a:r>
            <a:r>
              <a:rPr lang="en-US" altLang="en-US" i="1"/>
              <a:t>g</a:t>
            </a:r>
            <a:r>
              <a:rPr lang="en-US" altLang="en-US"/>
              <a:t> until some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g</a:t>
            </a:r>
            <a:r>
              <a:rPr lang="en-US" altLang="en-US"/>
              <a:t>) succeeds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Examples: trying to log in by guessing a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195154-9363-3846-BEB7-823889A0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E4AA6-E120-7B42-94D8-B7836870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C0BAA-24FC-D042-B03D-09182058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91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9C651788-2023-7F40-B653-ADEF8CDCC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Time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AEBC8627-71A3-F34F-97E1-A41671A74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Anderson’s formula:</a:t>
            </a:r>
          </a:p>
          <a:p>
            <a:r>
              <a:rPr lang="en-US" altLang="en-US" i="1"/>
              <a:t>P</a:t>
            </a:r>
            <a:r>
              <a:rPr lang="en-US" altLang="en-US"/>
              <a:t> probability of guessing a password in specified period of time</a:t>
            </a:r>
          </a:p>
          <a:p>
            <a:r>
              <a:rPr lang="en-US" altLang="en-US" i="1"/>
              <a:t>G</a:t>
            </a:r>
            <a:r>
              <a:rPr lang="en-US" altLang="en-US"/>
              <a:t> number of guesses tested in 1 time unit</a:t>
            </a:r>
          </a:p>
          <a:p>
            <a:r>
              <a:rPr lang="en-US" altLang="en-US" i="1"/>
              <a:t>T</a:t>
            </a:r>
            <a:r>
              <a:rPr lang="en-US" altLang="en-US"/>
              <a:t> number of time units</a:t>
            </a:r>
          </a:p>
          <a:p>
            <a:r>
              <a:rPr lang="en-US" altLang="en-US" i="1"/>
              <a:t>N</a:t>
            </a:r>
            <a:r>
              <a:rPr lang="en-US" altLang="en-US"/>
              <a:t> number of possible passwords (|</a:t>
            </a:r>
            <a:r>
              <a:rPr lang="en-US" altLang="en-US" i="1"/>
              <a:t>A</a:t>
            </a:r>
            <a:r>
              <a:rPr lang="en-US" altLang="en-US"/>
              <a:t>|)</a:t>
            </a:r>
          </a:p>
          <a:p>
            <a:r>
              <a:rPr lang="en-US" altLang="en-US"/>
              <a:t>Then </a:t>
            </a:r>
            <a:r>
              <a:rPr lang="en-US" altLang="en-US" i="1"/>
              <a:t>P</a:t>
            </a:r>
            <a:r>
              <a:rPr lang="en-US" altLang="en-US"/>
              <a:t> ≥ </a:t>
            </a:r>
            <a:r>
              <a:rPr lang="en-US" altLang="en-US" i="1"/>
              <a:t>TG</a:t>
            </a:r>
            <a:r>
              <a:rPr lang="en-US" altLang="en-US"/>
              <a:t>/</a:t>
            </a:r>
            <a:r>
              <a:rPr lang="en-US" altLang="en-US" i="1"/>
              <a:t>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586E7-0C2C-6041-947C-6C186D092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F483C-FD4F-9C49-8D14-D7662C22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AD89E-C12D-E647-B657-64CCB6DC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81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9E43876B-E59A-7448-B143-ABB033456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99ABA34D-5D50-6B49-8E35-B11602457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Goal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Passwords drawn from a 96-char alphabet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test 10</a:t>
            </a:r>
            <a:r>
              <a:rPr lang="en-US" altLang="en-US" baseline="30000"/>
              <a:t>4</a:t>
            </a:r>
            <a:r>
              <a:rPr lang="en-US" altLang="en-US"/>
              <a:t> guesses per second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Probability of a success to be 0.5 over a 365 day period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minimum password length?</a:t>
            </a:r>
          </a:p>
          <a:p>
            <a:pPr>
              <a:lnSpc>
                <a:spcPct val="90000"/>
              </a:lnSpc>
            </a:pPr>
            <a:r>
              <a:rPr lang="en-US" altLang="en-US"/>
              <a:t>Solution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N</a:t>
            </a:r>
            <a:r>
              <a:rPr lang="en-US" altLang="en-US"/>
              <a:t> ≥ </a:t>
            </a:r>
            <a:r>
              <a:rPr lang="en-US" altLang="en-US" i="1"/>
              <a:t>TG</a:t>
            </a:r>
            <a:r>
              <a:rPr lang="en-US" altLang="en-US"/>
              <a:t>/</a:t>
            </a:r>
            <a:r>
              <a:rPr lang="en-US" altLang="en-US" i="1"/>
              <a:t>P</a:t>
            </a:r>
            <a:r>
              <a:rPr lang="en-US" altLang="en-US"/>
              <a:t> = (365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24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60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60)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10</a:t>
            </a:r>
            <a:r>
              <a:rPr lang="en-US" altLang="en-US" baseline="30000"/>
              <a:t>4</a:t>
            </a:r>
            <a:r>
              <a:rPr lang="en-US" altLang="en-US"/>
              <a:t>/0.5 = 6.31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10</a:t>
            </a:r>
            <a:r>
              <a:rPr lang="en-US" altLang="en-US" baseline="30000"/>
              <a:t>11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Choose </a:t>
            </a:r>
            <a:r>
              <a:rPr lang="en-US" altLang="en-US" i="1"/>
              <a:t>s</a:t>
            </a:r>
            <a:r>
              <a:rPr lang="en-US" altLang="en-US"/>
              <a:t> such that </a:t>
            </a:r>
            <a:r>
              <a:rPr lang="en-US" altLang="en-US">
                <a:sym typeface="Symbol" pitchFamily="2" charset="2"/>
              </a:rPr>
              <a:t></a:t>
            </a:r>
            <a:r>
              <a:rPr lang="en-US" altLang="en-US" i="1" baseline="30000">
                <a:sym typeface="Symbol" pitchFamily="2" charset="2"/>
              </a:rPr>
              <a:t>s</a:t>
            </a:r>
            <a:r>
              <a:rPr lang="en-US" altLang="en-US" i="1" baseline="-25000"/>
              <a:t>j</a:t>
            </a:r>
            <a:r>
              <a:rPr lang="en-US" altLang="en-US" baseline="-25000"/>
              <a:t>=0</a:t>
            </a:r>
            <a:r>
              <a:rPr lang="en-US" altLang="en-US"/>
              <a:t> 96</a:t>
            </a:r>
            <a:r>
              <a:rPr lang="en-US" altLang="en-US" i="1" baseline="30000"/>
              <a:t>j</a:t>
            </a:r>
            <a:r>
              <a:rPr lang="en-US" altLang="en-US"/>
              <a:t> ≥ </a:t>
            </a:r>
            <a:r>
              <a:rPr lang="en-US" altLang="en-US" i="1"/>
              <a:t>N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So </a:t>
            </a:r>
            <a:r>
              <a:rPr lang="en-US" altLang="en-US" i="1"/>
              <a:t>s</a:t>
            </a:r>
            <a:r>
              <a:rPr lang="en-US" altLang="en-US"/>
              <a:t> ≥ 6, meaning passwords must be at least 6 chars long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4BDD80-A9B5-A940-B67D-964432E6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B0595-9141-F34F-AC51-6D184AC1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FB26B-3829-AF4D-B234-68CE74F2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5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38C6277E-E5F6-D54E-A051-43FE6E13B0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Basics</a:t>
            </a:r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E04AA325-6757-7B46-84D9-8668A74B5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Authentication: binding of identity to subject</a:t>
            </a:r>
          </a:p>
          <a:p>
            <a:pPr lvl="1"/>
            <a:r>
              <a:rPr lang="en-US" altLang="en-US"/>
              <a:t>Identity is that of external entity (my identity, Matt, </a:t>
            </a:r>
            <a:r>
              <a:rPr lang="en-US" altLang="en-US" i="1"/>
              <a:t>etc</a:t>
            </a:r>
            <a:r>
              <a:rPr lang="en-US" altLang="en-US"/>
              <a:t>.)</a:t>
            </a:r>
          </a:p>
          <a:p>
            <a:pPr lvl="1"/>
            <a:r>
              <a:rPr lang="en-US" altLang="en-US"/>
              <a:t>Subject is computer entity (process, </a:t>
            </a:r>
            <a:r>
              <a:rPr lang="en-US" altLang="en-US" i="1"/>
              <a:t>etc</a:t>
            </a:r>
            <a:r>
              <a:rPr lang="en-US" altLang="en-US"/>
              <a:t>.)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799634-C4D5-0146-B092-3D760D97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2A84D-31A4-EB4B-AA3F-DD72D58D3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C73F1-CBC9-6044-9562-40A04114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19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>
            <a:extLst>
              <a:ext uri="{FF2B5EF4-FFF2-40B4-BE49-F238E27FC236}">
                <a16:creationId xmlns:a16="http://schemas.microsoft.com/office/drawing/2014/main" id="{BE41F052-5DC8-8944-8C18-53A0B0AF9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Guessing Through </a:t>
            </a:r>
            <a:r>
              <a:rPr lang="en-US" altLang="en-US" i="1"/>
              <a:t>L</a:t>
            </a:r>
            <a:endParaRPr lang="en-US" altLang="en-US"/>
          </a:p>
        </p:txBody>
      </p:sp>
      <p:sp>
        <p:nvSpPr>
          <p:cNvPr id="405507" name="Rectangle 3">
            <a:extLst>
              <a:ext uri="{FF2B5EF4-FFF2-40B4-BE49-F238E27FC236}">
                <a16:creationId xmlns:a16="http://schemas.microsoft.com/office/drawing/2014/main" id="{B860C142-7EAD-A04C-A573-D7AEEC006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Cannot prevent these</a:t>
            </a:r>
          </a:p>
          <a:p>
            <a:pPr lvl="1"/>
            <a:r>
              <a:rPr lang="en-US" altLang="en-US" sz="2000"/>
              <a:t>Otherwise, legitimate users cannot log in</a:t>
            </a:r>
          </a:p>
          <a:p>
            <a:r>
              <a:rPr lang="en-US" altLang="en-US" sz="2400"/>
              <a:t>Make them slow</a:t>
            </a:r>
          </a:p>
          <a:p>
            <a:pPr lvl="1"/>
            <a:r>
              <a:rPr lang="en-US" altLang="en-US" sz="2000"/>
              <a:t>Backoff</a:t>
            </a:r>
          </a:p>
          <a:p>
            <a:pPr lvl="1"/>
            <a:r>
              <a:rPr lang="en-US" altLang="en-US" sz="2000"/>
              <a:t>Disconnection</a:t>
            </a:r>
          </a:p>
          <a:p>
            <a:pPr lvl="1"/>
            <a:r>
              <a:rPr lang="en-US" altLang="en-US" sz="2000"/>
              <a:t>Disabling</a:t>
            </a:r>
          </a:p>
          <a:p>
            <a:pPr lvl="2"/>
            <a:r>
              <a:rPr lang="en-US" altLang="en-US" sz="1800"/>
              <a:t>Be very careful with administrative accounts!</a:t>
            </a:r>
          </a:p>
          <a:p>
            <a:pPr lvl="1"/>
            <a:r>
              <a:rPr lang="en-US" altLang="en-US" sz="2000"/>
              <a:t>Jailing</a:t>
            </a:r>
          </a:p>
          <a:p>
            <a:pPr lvl="2"/>
            <a:r>
              <a:rPr lang="en-US" altLang="en-US" sz="1800"/>
              <a:t>Allow in, but restrict activities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9AF0F-63FF-B74D-B545-CCB158AF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7FEA7-F945-9148-A439-74DE9B77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623C0-A043-914F-AD52-167EA0CF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96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>
            <a:extLst>
              <a:ext uri="{FF2B5EF4-FFF2-40B4-BE49-F238E27FC236}">
                <a16:creationId xmlns:a16="http://schemas.microsoft.com/office/drawing/2014/main" id="{BC17E985-3829-8F46-A210-4576DE76A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Password Aging</a:t>
            </a:r>
          </a:p>
        </p:txBody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D7181490-B1F0-4B4D-AEE3-F22AD6413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Force users to change passwords after some time has expired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do you force users not to re-use passwords?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Record previous passwords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Block changes for a period of time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Give users time to think of good passwords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Don’t force them to change before they can log in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Warn them of expiration days in advance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8B430-D787-184D-8C74-4B07299A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AAD59-A59A-F942-AFF8-19D9410D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1D53D-465B-4B44-B753-BD495E7B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323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FBD47B9A-FA4F-0746-B97B-78D9587A4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Challenge-Response</a:t>
            </a:r>
          </a:p>
        </p:txBody>
      </p:sp>
      <p:sp>
        <p:nvSpPr>
          <p:cNvPr id="407555" name="Text Box 3">
            <a:extLst>
              <a:ext uri="{FF2B5EF4-FFF2-40B4-BE49-F238E27FC236}">
                <a16:creationId xmlns:a16="http://schemas.microsoft.com/office/drawing/2014/main" id="{CEC023D4-09C7-AB48-B8C0-9B9C66918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2039939"/>
            <a:ext cx="71891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7013" indent="-227013"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/>
              <a:t>User, system share a secret function </a:t>
            </a:r>
            <a:r>
              <a:rPr lang="en-US" altLang="en-US" i="1"/>
              <a:t>f</a:t>
            </a:r>
            <a:r>
              <a:rPr lang="en-US" altLang="en-US"/>
              <a:t> (in practice, </a:t>
            </a:r>
            <a:r>
              <a:rPr lang="en-US" altLang="en-US" i="1"/>
              <a:t>f</a:t>
            </a:r>
            <a:r>
              <a:rPr lang="en-US" altLang="en-US"/>
              <a:t> is a</a:t>
            </a:r>
          </a:p>
          <a:p>
            <a:r>
              <a:rPr lang="en-US" altLang="en-US"/>
              <a:t>	known function with unknown parameters, such as a</a:t>
            </a:r>
          </a:p>
          <a:p>
            <a:r>
              <a:rPr lang="en-US" altLang="en-US"/>
              <a:t>	cryptographic key)</a:t>
            </a:r>
          </a:p>
        </p:txBody>
      </p:sp>
      <p:sp>
        <p:nvSpPr>
          <p:cNvPr id="407556" name="Text Box 4">
            <a:extLst>
              <a:ext uri="{FF2B5EF4-FFF2-40B4-BE49-F238E27FC236}">
                <a16:creationId xmlns:a16="http://schemas.microsoft.com/office/drawing/2014/main" id="{67B59FAE-9D60-2B44-8A93-6280FCA89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6" y="3849688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07557" name="Text Box 5">
            <a:extLst>
              <a:ext uri="{FF2B5EF4-FFF2-40B4-BE49-F238E27FC236}">
                <a16:creationId xmlns:a16="http://schemas.microsoft.com/office/drawing/2014/main" id="{081C38D2-8B9E-834F-AEE4-05689E3FE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7439" y="3840163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07558" name="Line 6">
            <a:extLst>
              <a:ext uri="{FF2B5EF4-FFF2-40B4-BE49-F238E27FC236}">
                <a16:creationId xmlns:a16="http://schemas.microsoft.com/office/drawing/2014/main" id="{7FAFACE0-425D-AA44-A83A-A97E92CF3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3" y="4064000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59" name="Text Box 7">
            <a:extLst>
              <a:ext uri="{FF2B5EF4-FFF2-40B4-BE49-F238E27FC236}">
                <a16:creationId xmlns:a16="http://schemas.microsoft.com/office/drawing/2014/main" id="{39DB962B-ADDC-2D48-AB30-80E1E72BB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6" y="3722688"/>
            <a:ext cx="26131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1"/>
              <a:t>request to authenticate</a:t>
            </a:r>
          </a:p>
        </p:txBody>
      </p:sp>
      <p:sp>
        <p:nvSpPr>
          <p:cNvPr id="407560" name="Text Box 8">
            <a:extLst>
              <a:ext uri="{FF2B5EF4-FFF2-40B4-BE49-F238E27FC236}">
                <a16:creationId xmlns:a16="http://schemas.microsoft.com/office/drawing/2014/main" id="{BA05E3E0-9DF4-AD41-A8C6-DCCFD0B7A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1" y="4541838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07561" name="Text Box 9">
            <a:extLst>
              <a:ext uri="{FF2B5EF4-FFF2-40B4-BE49-F238E27FC236}">
                <a16:creationId xmlns:a16="http://schemas.microsoft.com/office/drawing/2014/main" id="{2153840B-BCA1-464D-88F1-0EC902EF6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314" y="4532313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07562" name="Line 10">
            <a:extLst>
              <a:ext uri="{FF2B5EF4-FFF2-40B4-BE49-F238E27FC236}">
                <a16:creationId xmlns:a16="http://schemas.microsoft.com/office/drawing/2014/main" id="{85D2F5D2-8860-C348-AD43-5BF01ACA1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5638" y="4756150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63" name="Text Box 11">
            <a:extLst>
              <a:ext uri="{FF2B5EF4-FFF2-40B4-BE49-F238E27FC236}">
                <a16:creationId xmlns:a16="http://schemas.microsoft.com/office/drawing/2014/main" id="{CA6A9C21-FAD9-8C4A-9823-BD54917FE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447" y="4414838"/>
            <a:ext cx="211468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i="1"/>
              <a:t>random message r</a:t>
            </a:r>
          </a:p>
          <a:p>
            <a:pPr algn="ctr"/>
            <a:r>
              <a:rPr lang="en-US" altLang="en-US" sz="2000" i="1"/>
              <a:t>(the challenge)</a:t>
            </a:r>
          </a:p>
        </p:txBody>
      </p:sp>
      <p:sp>
        <p:nvSpPr>
          <p:cNvPr id="407564" name="Text Box 12">
            <a:extLst>
              <a:ext uri="{FF2B5EF4-FFF2-40B4-BE49-F238E27FC236}">
                <a16:creationId xmlns:a16="http://schemas.microsoft.com/office/drawing/2014/main" id="{84DE2E43-892C-8040-943B-2731BE89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89" y="5407025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07565" name="Text Box 13">
            <a:extLst>
              <a:ext uri="{FF2B5EF4-FFF2-40B4-BE49-F238E27FC236}">
                <a16:creationId xmlns:a16="http://schemas.microsoft.com/office/drawing/2014/main" id="{6DA31811-8600-2440-819D-B94E6BFD9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7601" y="5397500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07566" name="Line 14">
            <a:extLst>
              <a:ext uri="{FF2B5EF4-FFF2-40B4-BE49-F238E27FC236}">
                <a16:creationId xmlns:a16="http://schemas.microsoft.com/office/drawing/2014/main" id="{F1C9BC22-CC1D-7445-964C-C93AA1F3B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925" y="5621338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7567" name="Text Box 15">
            <a:extLst>
              <a:ext uri="{FF2B5EF4-FFF2-40B4-BE49-F238E27FC236}">
                <a16:creationId xmlns:a16="http://schemas.microsoft.com/office/drawing/2014/main" id="{40BBE28F-0055-F848-9BDB-1A77047F2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750" y="5280025"/>
            <a:ext cx="1664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i="1"/>
              <a:t>f(r)</a:t>
            </a:r>
          </a:p>
          <a:p>
            <a:pPr algn="ctr"/>
            <a:r>
              <a:rPr lang="en-US" altLang="en-US" sz="2000" i="1"/>
              <a:t>(the response)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D07B1-8836-254B-A278-93FA9D081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F56A50-5AD3-9E4E-93AE-6699DFA4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953D3-71F6-0D48-8E66-AFF18233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>
            <a:extLst>
              <a:ext uri="{FF2B5EF4-FFF2-40B4-BE49-F238E27FC236}">
                <a16:creationId xmlns:a16="http://schemas.microsoft.com/office/drawing/2014/main" id="{12EFC3EC-81AC-E842-84EA-30200D744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 Algorithms</a:t>
            </a:r>
          </a:p>
        </p:txBody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94025804-69AF-2D4E-81C5-55A3790CA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Challenge-response with the function </a:t>
            </a:r>
            <a:r>
              <a:rPr lang="en-US" altLang="en-US" i="1"/>
              <a:t>f</a:t>
            </a:r>
            <a:r>
              <a:rPr lang="en-US" altLang="en-US"/>
              <a:t> itself a secret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Challenge is a random string of characters such as “abcdefg”, “ageksido”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Response is some function of that string such as “bdf”, “gkip”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Can alter algorithm based on ancillary information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Network connection is as above, dial-up might require “aceg”, “aesd”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Usually used in conjunction with fixed, reusable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645EE4-56D9-754E-8261-F4F9C3AD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362048-9597-A148-B3C1-157AE14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34AAE-8145-0A4B-89F2-E3C0D907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311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CCE300B7-17A3-E943-B9DB-F9DC8AB9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One-Time Passwords</a:t>
            </a:r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30E696A6-3BD9-D244-B4B7-1049478F2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Password that can be used exactly </a:t>
            </a:r>
            <a:r>
              <a:rPr lang="en-US" altLang="en-US" sz="2400" i="1"/>
              <a:t>once</a:t>
            </a:r>
            <a:endParaRPr lang="en-US" altLang="en-US" sz="2400"/>
          </a:p>
          <a:p>
            <a:pPr lvl="1"/>
            <a:r>
              <a:rPr lang="en-US" altLang="en-US" sz="2000"/>
              <a:t>After use, it is immediately invalidated</a:t>
            </a:r>
          </a:p>
          <a:p>
            <a:r>
              <a:rPr lang="en-US" altLang="en-US" sz="2400"/>
              <a:t>Challenge-response mechanism</a:t>
            </a:r>
          </a:p>
          <a:p>
            <a:pPr lvl="1"/>
            <a:r>
              <a:rPr lang="en-US" altLang="en-US" sz="2000"/>
              <a:t>Challenge is number of authentications; response is password for that particular number</a:t>
            </a:r>
          </a:p>
          <a:p>
            <a:r>
              <a:rPr lang="en-US" altLang="en-US" sz="2400"/>
              <a:t>Problems</a:t>
            </a:r>
          </a:p>
          <a:p>
            <a:pPr lvl="1"/>
            <a:r>
              <a:rPr lang="en-US" altLang="en-US" sz="2000"/>
              <a:t>Synchronization of user, system</a:t>
            </a:r>
          </a:p>
          <a:p>
            <a:pPr lvl="1"/>
            <a:r>
              <a:rPr lang="en-US" altLang="en-US" sz="2000"/>
              <a:t>Generation of good random passwords</a:t>
            </a:r>
          </a:p>
          <a:p>
            <a:pPr lvl="1"/>
            <a:r>
              <a:rPr lang="en-US" altLang="en-US" sz="2000"/>
              <a:t>Password distribution problem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675DA-1EF5-BB43-9558-21DA04A7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6C5D1-FBFE-324F-B8DF-DCB1DD62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A8EBC-3853-1848-89D5-2FD8DB099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524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>
            <a:extLst>
              <a:ext uri="{FF2B5EF4-FFF2-40B4-BE49-F238E27FC236}">
                <a16:creationId xmlns:a16="http://schemas.microsoft.com/office/drawing/2014/main" id="{5FA34CBE-90AC-2C41-A0FE-8F07A8C7E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S/Key</a:t>
            </a:r>
          </a:p>
        </p:txBody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8EF6F2C4-502C-3642-ABD5-07281072F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One-time password scheme based on idea of Lamport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h</a:t>
            </a:r>
            <a:r>
              <a:rPr lang="en-US" altLang="en-US"/>
              <a:t> one-way hash function (MD5 or SHA-1, for example)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User chooses initial seed </a:t>
            </a:r>
            <a:r>
              <a:rPr lang="en-US" altLang="en-US" i="1"/>
              <a:t>k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System calculates: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altLang="en-US" i="1"/>
              <a:t>h</a:t>
            </a:r>
            <a:r>
              <a:rPr lang="en-US" altLang="en-US"/>
              <a:t>(</a:t>
            </a:r>
            <a:r>
              <a:rPr lang="en-US" altLang="en-US" i="1"/>
              <a:t>k</a:t>
            </a:r>
            <a:r>
              <a:rPr lang="en-US" altLang="en-US"/>
              <a:t>) = </a:t>
            </a:r>
            <a:r>
              <a:rPr lang="en-US" altLang="en-US" i="1"/>
              <a:t>k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/>
              <a:t>(</a:t>
            </a:r>
            <a:r>
              <a:rPr lang="en-US" altLang="en-US" i="1"/>
              <a:t>k</a:t>
            </a:r>
            <a:r>
              <a:rPr lang="en-US" altLang="en-US" baseline="-25000"/>
              <a:t>1</a:t>
            </a:r>
            <a:r>
              <a:rPr lang="en-US" altLang="en-US"/>
              <a:t>) = </a:t>
            </a:r>
            <a:r>
              <a:rPr lang="en-US" altLang="en-US" i="1"/>
              <a:t>k</a:t>
            </a:r>
            <a:r>
              <a:rPr lang="en-US" altLang="en-US" baseline="-25000"/>
              <a:t>2</a:t>
            </a:r>
            <a:r>
              <a:rPr lang="en-US" altLang="en-US"/>
              <a:t>, …, </a:t>
            </a:r>
            <a:r>
              <a:rPr lang="en-US" altLang="en-US" i="1"/>
              <a:t>h</a:t>
            </a:r>
            <a:r>
              <a:rPr lang="en-US" altLang="en-US"/>
              <a:t>(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  <a:r>
              <a:rPr lang="en-US" altLang="en-US" baseline="-25000"/>
              <a:t>–1</a:t>
            </a:r>
            <a:r>
              <a:rPr lang="en-US" altLang="en-US"/>
              <a:t>) = 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</a:p>
          <a:p>
            <a:pPr>
              <a:lnSpc>
                <a:spcPct val="90000"/>
              </a:lnSpc>
            </a:pPr>
            <a:r>
              <a:rPr lang="en-US" altLang="en-US"/>
              <a:t>Passwords are reverse order: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altLang="en-US" i="1"/>
              <a:t>p</a:t>
            </a:r>
            <a:r>
              <a:rPr lang="en-US" altLang="en-US" baseline="-25000"/>
              <a:t>1</a:t>
            </a:r>
            <a:r>
              <a:rPr lang="en-US" altLang="en-US"/>
              <a:t> = 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 baseline="-25000"/>
              <a:t>2</a:t>
            </a:r>
            <a:r>
              <a:rPr lang="en-US" altLang="en-US"/>
              <a:t> = 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  <a:r>
              <a:rPr lang="en-US" altLang="en-US" baseline="-25000"/>
              <a:t>–1</a:t>
            </a:r>
            <a:r>
              <a:rPr lang="en-US" altLang="en-US"/>
              <a:t>, …, </a:t>
            </a:r>
            <a:r>
              <a:rPr lang="en-US" altLang="en-US" i="1"/>
              <a:t>p</a:t>
            </a:r>
            <a:r>
              <a:rPr lang="en-US" altLang="en-US" i="1" baseline="-25000"/>
              <a:t>n</a:t>
            </a:r>
            <a:r>
              <a:rPr lang="en-US" altLang="en-US" baseline="-25000"/>
              <a:t>–1</a:t>
            </a:r>
            <a:r>
              <a:rPr lang="en-US" altLang="en-US"/>
              <a:t> = </a:t>
            </a:r>
            <a:r>
              <a:rPr lang="en-US" altLang="en-US" i="1"/>
              <a:t>k</a:t>
            </a:r>
            <a:r>
              <a:rPr lang="en-US" altLang="en-US" baseline="-25000"/>
              <a:t>2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 i="1" baseline="-25000"/>
              <a:t>n</a:t>
            </a:r>
            <a:r>
              <a:rPr lang="en-US" altLang="en-US"/>
              <a:t> = </a:t>
            </a:r>
            <a:r>
              <a:rPr lang="en-US" altLang="en-US" i="1"/>
              <a:t>k</a:t>
            </a:r>
            <a:r>
              <a:rPr lang="en-US" altLang="en-US" baseline="-25000"/>
              <a:t>1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A9B217-26CD-4142-B4E9-BC72C8432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F57C60-282A-6842-91B5-1A47749E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98DE9-3E1E-ED43-8527-3A5785F5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95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13CD5E6E-EA52-AF4E-AED7-51EF295C5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S/Key Protocol</a:t>
            </a:r>
          </a:p>
        </p:txBody>
      </p:sp>
      <p:sp>
        <p:nvSpPr>
          <p:cNvPr id="411651" name="Text Box 3">
            <a:extLst>
              <a:ext uri="{FF2B5EF4-FFF2-40B4-BE49-F238E27FC236}">
                <a16:creationId xmlns:a16="http://schemas.microsoft.com/office/drawing/2014/main" id="{1989B024-DA1C-A344-8DB8-24DBD2008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2539" y="3211513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11652" name="Text Box 4">
            <a:extLst>
              <a:ext uri="{FF2B5EF4-FFF2-40B4-BE49-F238E27FC236}">
                <a16:creationId xmlns:a16="http://schemas.microsoft.com/office/drawing/2014/main" id="{B00CCCF6-4951-1C4D-A3F3-D1E99BDC8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051" y="3201988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11653" name="Line 5">
            <a:extLst>
              <a:ext uri="{FF2B5EF4-FFF2-40B4-BE49-F238E27FC236}">
                <a16:creationId xmlns:a16="http://schemas.microsoft.com/office/drawing/2014/main" id="{59919C2E-F31E-3B4A-88BB-4D6C77A34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4375" y="3425825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54" name="Text Box 6">
            <a:extLst>
              <a:ext uri="{FF2B5EF4-FFF2-40B4-BE49-F238E27FC236}">
                <a16:creationId xmlns:a16="http://schemas.microsoft.com/office/drawing/2014/main" id="{4C6D9833-5281-9A4B-96DF-2C552FF76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9" y="3084513"/>
            <a:ext cx="10486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{ </a:t>
            </a:r>
            <a:r>
              <a:rPr lang="en-US" altLang="en-US" sz="2000" i="1"/>
              <a:t>name </a:t>
            </a:r>
            <a:r>
              <a:rPr lang="en-US" altLang="en-US" sz="2000"/>
              <a:t>}</a:t>
            </a:r>
            <a:endParaRPr lang="en-US" altLang="en-US" sz="2000" i="1"/>
          </a:p>
        </p:txBody>
      </p:sp>
      <p:sp>
        <p:nvSpPr>
          <p:cNvPr id="411655" name="Text Box 7">
            <a:extLst>
              <a:ext uri="{FF2B5EF4-FFF2-40B4-BE49-F238E27FC236}">
                <a16:creationId xmlns:a16="http://schemas.microsoft.com/office/drawing/2014/main" id="{152D2B0C-6393-E747-BE26-82AF678D1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8414" y="3903663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11656" name="Text Box 8">
            <a:extLst>
              <a:ext uri="{FF2B5EF4-FFF2-40B4-BE49-F238E27FC236}">
                <a16:creationId xmlns:a16="http://schemas.microsoft.com/office/drawing/2014/main" id="{1528F460-FCEE-7742-80A8-2E2521FC2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7926" y="3894138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11657" name="Line 9">
            <a:extLst>
              <a:ext uri="{FF2B5EF4-FFF2-40B4-BE49-F238E27FC236}">
                <a16:creationId xmlns:a16="http://schemas.microsoft.com/office/drawing/2014/main" id="{712A0A82-095F-D24B-ADB0-2E18AE0E55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4117975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58" name="Text Box 10">
            <a:extLst>
              <a:ext uri="{FF2B5EF4-FFF2-40B4-BE49-F238E27FC236}">
                <a16:creationId xmlns:a16="http://schemas.microsoft.com/office/drawing/2014/main" id="{DC2D559B-6C49-6A40-BEC8-3CB63C1AA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865" y="3759200"/>
            <a:ext cx="519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{ </a:t>
            </a:r>
            <a:r>
              <a:rPr lang="en-US" altLang="en-US" sz="2000" i="1"/>
              <a:t>i</a:t>
            </a:r>
            <a:r>
              <a:rPr lang="en-US" altLang="en-US" sz="2000"/>
              <a:t> }</a:t>
            </a:r>
            <a:endParaRPr lang="en-US" altLang="en-US" sz="2000" i="1"/>
          </a:p>
        </p:txBody>
      </p:sp>
      <p:sp>
        <p:nvSpPr>
          <p:cNvPr id="411659" name="Text Box 11">
            <a:extLst>
              <a:ext uri="{FF2B5EF4-FFF2-40B4-BE49-F238E27FC236}">
                <a16:creationId xmlns:a16="http://schemas.microsoft.com/office/drawing/2014/main" id="{6C7BC562-BBEB-CC49-85A7-2C95C052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1" y="4768850"/>
            <a:ext cx="582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user</a:t>
            </a:r>
          </a:p>
        </p:txBody>
      </p:sp>
      <p:sp>
        <p:nvSpPr>
          <p:cNvPr id="411660" name="Text Box 12">
            <a:extLst>
              <a:ext uri="{FF2B5EF4-FFF2-40B4-BE49-F238E27FC236}">
                <a16:creationId xmlns:a16="http://schemas.microsoft.com/office/drawing/2014/main" id="{418D5F9F-9997-B14F-9661-E1365A2A2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214" y="4759325"/>
            <a:ext cx="8278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system</a:t>
            </a:r>
            <a:endParaRPr lang="en-US" altLang="en-US"/>
          </a:p>
        </p:txBody>
      </p:sp>
      <p:sp>
        <p:nvSpPr>
          <p:cNvPr id="411661" name="Line 13">
            <a:extLst>
              <a:ext uri="{FF2B5EF4-FFF2-40B4-BE49-F238E27FC236}">
                <a16:creationId xmlns:a16="http://schemas.microsoft.com/office/drawing/2014/main" id="{4F7FB34B-3D01-954B-A277-E19089C35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4538" y="4983163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62" name="Text Box 14">
            <a:extLst>
              <a:ext uri="{FF2B5EF4-FFF2-40B4-BE49-F238E27FC236}">
                <a16:creationId xmlns:a16="http://schemas.microsoft.com/office/drawing/2014/main" id="{D8FB66D4-4853-9445-98BD-9DF358916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138" y="4608513"/>
            <a:ext cx="6303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{ </a:t>
            </a:r>
            <a:r>
              <a:rPr lang="en-US" altLang="en-US" sz="2000" i="1"/>
              <a:t>p</a:t>
            </a:r>
            <a:r>
              <a:rPr lang="en-US" altLang="en-US" sz="2000" i="1" baseline="-25000"/>
              <a:t>i</a:t>
            </a:r>
            <a:r>
              <a:rPr lang="en-US" altLang="en-US" sz="2000"/>
              <a:t> }</a:t>
            </a:r>
            <a:endParaRPr lang="en-US" altLang="en-US" sz="2000" i="1"/>
          </a:p>
        </p:txBody>
      </p:sp>
      <p:sp>
        <p:nvSpPr>
          <p:cNvPr id="411663" name="Text Box 15">
            <a:extLst>
              <a:ext uri="{FF2B5EF4-FFF2-40B4-BE49-F238E27FC236}">
                <a16:creationId xmlns:a16="http://schemas.microsoft.com/office/drawing/2014/main" id="{639E759E-094D-664A-BAC0-8AE9EF4FD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239" y="2119314"/>
            <a:ext cx="60463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System stores maximum number of authentications </a:t>
            </a:r>
            <a:r>
              <a:rPr lang="en-US" altLang="en-US" i="1"/>
              <a:t>n</a:t>
            </a:r>
            <a:r>
              <a:rPr lang="en-US" altLang="en-US"/>
              <a:t>, number</a:t>
            </a:r>
          </a:p>
          <a:p>
            <a:r>
              <a:rPr lang="en-US" altLang="en-US"/>
              <a:t>of next authentication </a:t>
            </a:r>
            <a:r>
              <a:rPr lang="en-US" altLang="en-US" i="1"/>
              <a:t>i</a:t>
            </a:r>
            <a:r>
              <a:rPr lang="en-US" altLang="en-US"/>
              <a:t>, last correctly supplied password 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 baseline="-25000"/>
              <a:t>–1</a:t>
            </a:r>
            <a:r>
              <a:rPr lang="en-US" altLang="en-US"/>
              <a:t>.</a:t>
            </a:r>
          </a:p>
        </p:txBody>
      </p:sp>
      <p:sp>
        <p:nvSpPr>
          <p:cNvPr id="411664" name="Text Box 16">
            <a:extLst>
              <a:ext uri="{FF2B5EF4-FFF2-40B4-BE49-F238E27FC236}">
                <a16:creationId xmlns:a16="http://schemas.microsoft.com/office/drawing/2014/main" id="{EF563841-42AD-6244-AC0C-55E908F4D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5372101"/>
            <a:ext cx="58106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System computes </a:t>
            </a:r>
            <a:r>
              <a:rPr lang="en-US" altLang="en-US" i="1"/>
              <a:t>h</a:t>
            </a:r>
            <a:r>
              <a:rPr lang="en-US" altLang="en-US"/>
              <a:t>(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/>
              <a:t>) = </a:t>
            </a:r>
            <a:r>
              <a:rPr lang="en-US" altLang="en-US" i="1"/>
              <a:t>h</a:t>
            </a:r>
            <a:r>
              <a:rPr lang="en-US" altLang="en-US"/>
              <a:t>(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  <a:r>
              <a:rPr lang="en-US" altLang="en-US" baseline="-25000"/>
              <a:t>–</a:t>
            </a:r>
            <a:r>
              <a:rPr lang="en-US" altLang="en-US" i="1" baseline="-25000"/>
              <a:t>i</a:t>
            </a:r>
            <a:r>
              <a:rPr lang="en-US" altLang="en-US" baseline="-25000"/>
              <a:t>+1</a:t>
            </a:r>
            <a:r>
              <a:rPr lang="en-US" altLang="en-US"/>
              <a:t>) = </a:t>
            </a:r>
            <a:r>
              <a:rPr lang="en-US" altLang="en-US" i="1"/>
              <a:t>k</a:t>
            </a:r>
            <a:r>
              <a:rPr lang="en-US" altLang="en-US" i="1" baseline="-25000"/>
              <a:t>n</a:t>
            </a:r>
            <a:r>
              <a:rPr lang="en-US" altLang="en-US" baseline="-25000"/>
              <a:t>–</a:t>
            </a:r>
            <a:r>
              <a:rPr lang="en-US" altLang="en-US" i="1" baseline="-25000"/>
              <a:t>i</a:t>
            </a:r>
            <a:r>
              <a:rPr lang="en-US" altLang="en-US"/>
              <a:t> = 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 baseline="-25000"/>
              <a:t>–1</a:t>
            </a:r>
            <a:r>
              <a:rPr lang="en-US" altLang="en-US"/>
              <a:t>. If match with</a:t>
            </a:r>
          </a:p>
          <a:p>
            <a:r>
              <a:rPr lang="en-US" altLang="en-US"/>
              <a:t>what is stored, system replaces 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 baseline="-25000"/>
              <a:t>–1</a:t>
            </a:r>
            <a:r>
              <a:rPr lang="en-US" altLang="en-US"/>
              <a:t> with 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/>
              <a:t> and increments </a:t>
            </a:r>
            <a:r>
              <a:rPr lang="en-US" altLang="en-US" i="1"/>
              <a:t>i</a:t>
            </a:r>
            <a:r>
              <a:rPr lang="en-US" altLang="en-US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ACF9AF-69BB-F24E-BD31-E0CE326AC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CEE88F-E50E-384D-A436-57C33959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2793C-B272-BA48-85BA-24C7EB007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08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583008C8-1389-5E48-88E1-42665394C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Hardware Support</a:t>
            </a:r>
          </a:p>
        </p:txBody>
      </p:sp>
      <p:sp>
        <p:nvSpPr>
          <p:cNvPr id="412675" name="Rectangle 3">
            <a:extLst>
              <a:ext uri="{FF2B5EF4-FFF2-40B4-BE49-F238E27FC236}">
                <a16:creationId xmlns:a16="http://schemas.microsoft.com/office/drawing/2014/main" id="{3A48570C-BC11-DA49-8229-B33379686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Token-based</a:t>
            </a:r>
          </a:p>
          <a:p>
            <a:pPr lvl="1"/>
            <a:r>
              <a:rPr lang="en-US" altLang="en-US"/>
              <a:t>Used to compute response to challenge</a:t>
            </a:r>
          </a:p>
          <a:p>
            <a:pPr lvl="2"/>
            <a:r>
              <a:rPr lang="en-US" altLang="en-US"/>
              <a:t>May encipher or hash challenge</a:t>
            </a:r>
          </a:p>
          <a:p>
            <a:pPr lvl="2"/>
            <a:r>
              <a:rPr lang="en-US" altLang="en-US"/>
              <a:t>May require PIN from user</a:t>
            </a:r>
          </a:p>
          <a:p>
            <a:r>
              <a:rPr lang="en-US" altLang="en-US"/>
              <a:t>Temporally-based</a:t>
            </a:r>
          </a:p>
          <a:p>
            <a:pPr lvl="1"/>
            <a:r>
              <a:rPr lang="en-US" altLang="en-US"/>
              <a:t>Every minute (or so) different number shown</a:t>
            </a:r>
          </a:p>
          <a:p>
            <a:pPr lvl="2"/>
            <a:r>
              <a:rPr lang="en-US" altLang="en-US"/>
              <a:t>Computer knows what number to expect when</a:t>
            </a:r>
          </a:p>
          <a:p>
            <a:pPr lvl="1"/>
            <a:r>
              <a:rPr lang="en-US" altLang="en-US"/>
              <a:t>User enters number and fixed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42FBF-7718-1A43-B908-FFD608E76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3FA9CD-1672-1541-8B48-2478187D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79B27-08AE-3240-A53D-87931F79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58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>
            <a:extLst>
              <a:ext uri="{FF2B5EF4-FFF2-40B4-BE49-F238E27FC236}">
                <a16:creationId xmlns:a16="http://schemas.microsoft.com/office/drawing/2014/main" id="{629429DF-0514-314B-82DE-AE2CD70B6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C-R and Dictionary Attacks</a:t>
            </a:r>
          </a:p>
        </p:txBody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97E3ED78-5458-7647-8BE7-CEC7299B8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Same as for fixed passwords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Attacker knows challenge </a:t>
            </a:r>
            <a:r>
              <a:rPr lang="en-US" altLang="en-US" i="1"/>
              <a:t>r</a:t>
            </a:r>
            <a:r>
              <a:rPr lang="en-US" altLang="en-US"/>
              <a:t> and response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/>
              <a:t>); if </a:t>
            </a:r>
            <a:r>
              <a:rPr lang="en-US" altLang="en-US" i="1"/>
              <a:t>f</a:t>
            </a:r>
            <a:r>
              <a:rPr lang="en-US" altLang="en-US"/>
              <a:t> encryption function, can try different keys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May only need to know </a:t>
            </a:r>
            <a:r>
              <a:rPr lang="en-US" altLang="en-US" i="1"/>
              <a:t>form</a:t>
            </a:r>
            <a:r>
              <a:rPr lang="en-US" altLang="en-US"/>
              <a:t> of response; attacker can tell if guess correct by looking to see if deciphered object is of right form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Example: Kerberos Version 4 used DES, but keys had 20 bits of randomness; Purdue attackers guessed keys quickly because deciphered tickets had a fixed set of bits in some locations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91DC7A-8100-5D4D-825B-47EDAAD1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78A96-E945-EB48-A41C-DC126CD47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04F93-8F2A-3D40-B571-FC555EAC6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177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74F1998C-8BC0-5649-8BBA-8C55BDAE6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Encrypted Key Exchange</a:t>
            </a:r>
          </a:p>
        </p:txBody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9BE71E2F-0FCB-834B-8058-EEF48D29F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Defeats off-line dictionary attacks</a:t>
            </a:r>
          </a:p>
          <a:p>
            <a:r>
              <a:rPr lang="en-US" altLang="en-US" sz="2400"/>
              <a:t>Idea: random challenges enciphered, so attacker cannot verify correct decipherment of challenge</a:t>
            </a:r>
          </a:p>
          <a:p>
            <a:r>
              <a:rPr lang="en-US" altLang="en-US" sz="2400"/>
              <a:t>Assume Alice, Bob share secret password </a:t>
            </a:r>
            <a:r>
              <a:rPr lang="en-US" altLang="en-US" sz="2400" i="1"/>
              <a:t>s</a:t>
            </a:r>
          </a:p>
          <a:p>
            <a:r>
              <a:rPr lang="en-US" altLang="en-US" sz="2400"/>
              <a:t>In what follows, Alice needs to generate a random public key </a:t>
            </a:r>
            <a:r>
              <a:rPr lang="en-US" altLang="en-US" sz="2400" i="1"/>
              <a:t>p</a:t>
            </a:r>
            <a:r>
              <a:rPr lang="en-US" altLang="en-US" sz="2400"/>
              <a:t> and a corresponding private key </a:t>
            </a:r>
            <a:r>
              <a:rPr lang="en-US" altLang="en-US" sz="2400" i="1"/>
              <a:t>q</a:t>
            </a:r>
            <a:endParaRPr lang="en-US" altLang="en-US" sz="2400"/>
          </a:p>
          <a:p>
            <a:r>
              <a:rPr lang="en-US" altLang="en-US" sz="2400"/>
              <a:t>Also, </a:t>
            </a:r>
            <a:r>
              <a:rPr lang="en-US" altLang="en-US" sz="2400" i="1"/>
              <a:t>k</a:t>
            </a:r>
            <a:r>
              <a:rPr lang="en-US" altLang="en-US" sz="2400"/>
              <a:t> is a randomly generated session key, and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A</a:t>
            </a:r>
            <a:r>
              <a:rPr lang="en-US" altLang="en-US" sz="2400"/>
              <a:t> and </a:t>
            </a:r>
            <a:r>
              <a:rPr lang="en-US" altLang="en-US" sz="2400" i="1"/>
              <a:t>R</a:t>
            </a:r>
            <a:r>
              <a:rPr lang="en-US" altLang="en-US" sz="2400" i="1" baseline="-25000"/>
              <a:t>B</a:t>
            </a:r>
            <a:r>
              <a:rPr lang="en-US" altLang="en-US" sz="2400"/>
              <a:t> are random challenges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D4EC8-A347-5C47-B048-240CB829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588DD9-B7D6-4F47-BE87-419D266B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04612-6712-EF4A-B6B3-9774805B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48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>
            <a:extLst>
              <a:ext uri="{FF2B5EF4-FFF2-40B4-BE49-F238E27FC236}">
                <a16:creationId xmlns:a16="http://schemas.microsoft.com/office/drawing/2014/main" id="{545620AA-1826-7C44-91AD-CD451A930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Establishing Identity</a:t>
            </a:r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F0A2A6AB-1AB1-E14E-9037-1A6A54E57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One or more of the following</a:t>
            </a:r>
          </a:p>
          <a:p>
            <a:pPr lvl="1"/>
            <a:r>
              <a:rPr lang="en-US" altLang="en-US"/>
              <a:t>What entity knows (</a:t>
            </a:r>
            <a:r>
              <a:rPr lang="en-US" altLang="en-US" i="1"/>
              <a:t>eg.</a:t>
            </a:r>
            <a:r>
              <a:rPr lang="en-US" altLang="en-US"/>
              <a:t> password)</a:t>
            </a:r>
          </a:p>
          <a:p>
            <a:pPr lvl="1"/>
            <a:r>
              <a:rPr lang="en-US" altLang="en-US"/>
              <a:t>What entity has (</a:t>
            </a:r>
            <a:r>
              <a:rPr lang="en-US" altLang="en-US" i="1"/>
              <a:t>eg.</a:t>
            </a:r>
            <a:r>
              <a:rPr lang="en-US" altLang="en-US"/>
              <a:t> badge, smart card)</a:t>
            </a:r>
          </a:p>
          <a:p>
            <a:pPr lvl="1"/>
            <a:r>
              <a:rPr lang="en-US" altLang="en-US"/>
              <a:t>What entity is (</a:t>
            </a:r>
            <a:r>
              <a:rPr lang="en-US" altLang="en-US" i="1"/>
              <a:t>eg.</a:t>
            </a:r>
            <a:r>
              <a:rPr lang="en-US" altLang="en-US"/>
              <a:t> fingerprints, retinal characteristics)</a:t>
            </a:r>
          </a:p>
          <a:p>
            <a:pPr lvl="1"/>
            <a:r>
              <a:rPr lang="en-US" altLang="en-US"/>
              <a:t>Where entity is (</a:t>
            </a:r>
            <a:r>
              <a:rPr lang="en-US" altLang="en-US" i="1"/>
              <a:t>eg</a:t>
            </a:r>
            <a:r>
              <a:rPr lang="en-US" altLang="en-US"/>
              <a:t>. In front of a particular terminal)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22163-C3B3-1A4D-B01E-5C500773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5ED1D-9E25-884B-B215-C44CFA10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A7875-EEC7-FA43-8A2C-157B4FA3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81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4569FF94-9CB9-3A44-8770-66ECCD2D4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EKE Protocol</a:t>
            </a:r>
          </a:p>
        </p:txBody>
      </p:sp>
      <p:sp>
        <p:nvSpPr>
          <p:cNvPr id="415747" name="Text Box 3">
            <a:extLst>
              <a:ext uri="{FF2B5EF4-FFF2-40B4-BE49-F238E27FC236}">
                <a16:creationId xmlns:a16="http://schemas.microsoft.com/office/drawing/2014/main" id="{A74CC3E4-21E3-CD41-980C-AF55C54A9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675" y="2100263"/>
            <a:ext cx="628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Alice</a:t>
            </a:r>
          </a:p>
        </p:txBody>
      </p:sp>
      <p:sp>
        <p:nvSpPr>
          <p:cNvPr id="415748" name="Text Box 4">
            <a:extLst>
              <a:ext uri="{FF2B5EF4-FFF2-40B4-BE49-F238E27FC236}">
                <a16:creationId xmlns:a16="http://schemas.microsoft.com/office/drawing/2014/main" id="{D492A9C9-6578-CC49-9491-FD5D7BF10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9" y="2090738"/>
            <a:ext cx="546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Bob</a:t>
            </a:r>
            <a:endParaRPr lang="en-US" altLang="en-US"/>
          </a:p>
        </p:txBody>
      </p:sp>
      <p:sp>
        <p:nvSpPr>
          <p:cNvPr id="415749" name="Line 5">
            <a:extLst>
              <a:ext uri="{FF2B5EF4-FFF2-40B4-BE49-F238E27FC236}">
                <a16:creationId xmlns:a16="http://schemas.microsoft.com/office/drawing/2014/main" id="{EB05BD62-3910-F742-8A5F-57E4D559D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2313" y="2314575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50" name="Text Box 6">
            <a:extLst>
              <a:ext uri="{FF2B5EF4-FFF2-40B4-BE49-F238E27FC236}">
                <a16:creationId xmlns:a16="http://schemas.microsoft.com/office/drawing/2014/main" id="{F7EF96DA-61F8-2045-A2D8-CB3A2BD01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1973263"/>
            <a:ext cx="15231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Alice || </a:t>
            </a:r>
            <a:r>
              <a:rPr lang="en-US" altLang="en-US" sz="2000" i="1"/>
              <a:t>E</a:t>
            </a:r>
            <a:r>
              <a:rPr lang="en-US" altLang="en-US" sz="2000" i="1" baseline="-25000"/>
              <a:t>s</a:t>
            </a:r>
            <a:r>
              <a:rPr lang="en-US" altLang="en-US" sz="2000"/>
              <a:t>(</a:t>
            </a:r>
            <a:r>
              <a:rPr lang="en-US" altLang="en-US" sz="2000" i="1"/>
              <a:t>p</a:t>
            </a:r>
            <a:r>
              <a:rPr lang="en-US" altLang="en-US" sz="2000"/>
              <a:t>)</a:t>
            </a:r>
            <a:endParaRPr lang="en-US" altLang="en-US" sz="2000" i="1"/>
          </a:p>
        </p:txBody>
      </p:sp>
      <p:sp>
        <p:nvSpPr>
          <p:cNvPr id="415751" name="Text Box 7">
            <a:extLst>
              <a:ext uri="{FF2B5EF4-FFF2-40B4-BE49-F238E27FC236}">
                <a16:creationId xmlns:a16="http://schemas.microsoft.com/office/drawing/2014/main" id="{10C03B5E-D9F7-2849-8EC1-276A33038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450" y="2840038"/>
            <a:ext cx="628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Alice</a:t>
            </a:r>
          </a:p>
        </p:txBody>
      </p:sp>
      <p:sp>
        <p:nvSpPr>
          <p:cNvPr id="415752" name="Text Box 8">
            <a:extLst>
              <a:ext uri="{FF2B5EF4-FFF2-40B4-BE49-F238E27FC236}">
                <a16:creationId xmlns:a16="http://schemas.microsoft.com/office/drawing/2014/main" id="{E4C73B9A-9595-2541-A544-B434AD564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7764" y="2830513"/>
            <a:ext cx="546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Bob</a:t>
            </a:r>
            <a:endParaRPr lang="en-US" altLang="en-US"/>
          </a:p>
        </p:txBody>
      </p:sp>
      <p:sp>
        <p:nvSpPr>
          <p:cNvPr id="415753" name="Line 9">
            <a:extLst>
              <a:ext uri="{FF2B5EF4-FFF2-40B4-BE49-F238E27FC236}">
                <a16:creationId xmlns:a16="http://schemas.microsoft.com/office/drawing/2014/main" id="{CB0BBE9D-158A-3E44-B9D8-32BD5DF42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0088" y="3054350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54" name="Text Box 10">
            <a:extLst>
              <a:ext uri="{FF2B5EF4-FFF2-40B4-BE49-F238E27FC236}">
                <a16:creationId xmlns:a16="http://schemas.microsoft.com/office/drawing/2014/main" id="{879F5D5A-A362-7B40-91B7-F3DBB1234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2670175"/>
            <a:ext cx="1019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1"/>
              <a:t>E</a:t>
            </a:r>
            <a:r>
              <a:rPr lang="en-US" altLang="en-US" sz="2000" i="1" baseline="-25000"/>
              <a:t>s</a:t>
            </a:r>
            <a:r>
              <a:rPr lang="en-US" altLang="en-US" sz="2000"/>
              <a:t>(</a:t>
            </a:r>
            <a:r>
              <a:rPr lang="en-US" altLang="en-US" sz="2000" i="1"/>
              <a:t>E</a:t>
            </a:r>
            <a:r>
              <a:rPr lang="en-US" altLang="en-US" sz="2000" i="1" baseline="-25000"/>
              <a:t>p</a:t>
            </a:r>
            <a:r>
              <a:rPr lang="en-US" altLang="en-US" sz="2000"/>
              <a:t>(</a:t>
            </a:r>
            <a:r>
              <a:rPr lang="en-US" altLang="en-US" sz="2000" i="1"/>
              <a:t>k</a:t>
            </a:r>
            <a:r>
              <a:rPr lang="en-US" altLang="en-US" sz="2000"/>
              <a:t>))</a:t>
            </a:r>
            <a:endParaRPr lang="en-US" altLang="en-US" sz="2000" i="1"/>
          </a:p>
        </p:txBody>
      </p:sp>
      <p:sp>
        <p:nvSpPr>
          <p:cNvPr id="415755" name="Text Box 11">
            <a:extLst>
              <a:ext uri="{FF2B5EF4-FFF2-40B4-BE49-F238E27FC236}">
                <a16:creationId xmlns:a16="http://schemas.microsoft.com/office/drawing/2014/main" id="{2E57C5C4-109A-304D-A213-87CF3C522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069" y="3270251"/>
            <a:ext cx="42892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Now Alice, Bob share a randomly generated</a:t>
            </a:r>
          </a:p>
          <a:p>
            <a:pPr algn="ctr"/>
            <a:r>
              <a:rPr lang="en-US" altLang="en-US"/>
              <a:t>secret session key </a:t>
            </a:r>
            <a:r>
              <a:rPr lang="en-US" altLang="en-US" i="1"/>
              <a:t>k</a:t>
            </a:r>
            <a:endParaRPr lang="en-US" altLang="en-US"/>
          </a:p>
        </p:txBody>
      </p:sp>
      <p:sp>
        <p:nvSpPr>
          <p:cNvPr id="415756" name="Text Box 12">
            <a:extLst>
              <a:ext uri="{FF2B5EF4-FFF2-40B4-BE49-F238E27FC236}">
                <a16:creationId xmlns:a16="http://schemas.microsoft.com/office/drawing/2014/main" id="{F9DD919A-F81C-3648-8BF8-CBFCBF8BD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138" y="4287838"/>
            <a:ext cx="628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Alice</a:t>
            </a:r>
          </a:p>
        </p:txBody>
      </p:sp>
      <p:sp>
        <p:nvSpPr>
          <p:cNvPr id="415757" name="Text Box 13">
            <a:extLst>
              <a:ext uri="{FF2B5EF4-FFF2-40B4-BE49-F238E27FC236}">
                <a16:creationId xmlns:a16="http://schemas.microsoft.com/office/drawing/2014/main" id="{4995D676-DABF-8745-9796-8B2B51602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4451" y="4278313"/>
            <a:ext cx="546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Bob</a:t>
            </a:r>
            <a:endParaRPr lang="en-US" altLang="en-US"/>
          </a:p>
        </p:txBody>
      </p:sp>
      <p:sp>
        <p:nvSpPr>
          <p:cNvPr id="415758" name="Line 14">
            <a:extLst>
              <a:ext uri="{FF2B5EF4-FFF2-40B4-BE49-F238E27FC236}">
                <a16:creationId xmlns:a16="http://schemas.microsoft.com/office/drawing/2014/main" id="{1AA6CB34-DF4C-3748-B34C-607E64FA1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6775" y="4502150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59" name="Text Box 15">
            <a:extLst>
              <a:ext uri="{FF2B5EF4-FFF2-40B4-BE49-F238E27FC236}">
                <a16:creationId xmlns:a16="http://schemas.microsoft.com/office/drawing/2014/main" id="{8DF47CC8-4870-4C48-8C70-A8F2BC343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214" y="4160838"/>
            <a:ext cx="7825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1"/>
              <a:t>E</a:t>
            </a:r>
            <a:r>
              <a:rPr lang="en-US" altLang="en-US" sz="2000" i="1" baseline="-25000"/>
              <a:t>k</a:t>
            </a:r>
            <a:r>
              <a:rPr lang="en-US" altLang="en-US" sz="2000"/>
              <a:t>(</a:t>
            </a:r>
            <a:r>
              <a:rPr lang="en-US" altLang="en-US" sz="2000" i="1"/>
              <a:t>R</a:t>
            </a:r>
            <a:r>
              <a:rPr lang="en-US" altLang="en-US" sz="2000" i="1" baseline="-25000"/>
              <a:t>A</a:t>
            </a:r>
            <a:r>
              <a:rPr lang="en-US" altLang="en-US" sz="2000"/>
              <a:t>)</a:t>
            </a:r>
            <a:endParaRPr lang="en-US" altLang="en-US" sz="2000" i="1"/>
          </a:p>
        </p:txBody>
      </p:sp>
      <p:sp>
        <p:nvSpPr>
          <p:cNvPr id="415760" name="Text Box 16">
            <a:extLst>
              <a:ext uri="{FF2B5EF4-FFF2-40B4-BE49-F238E27FC236}">
                <a16:creationId xmlns:a16="http://schemas.microsoft.com/office/drawing/2014/main" id="{B9C983D8-18BF-A24A-96A1-56AA84B0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913" y="5027613"/>
            <a:ext cx="628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Alice</a:t>
            </a:r>
          </a:p>
        </p:txBody>
      </p:sp>
      <p:sp>
        <p:nvSpPr>
          <p:cNvPr id="415761" name="Text Box 17">
            <a:extLst>
              <a:ext uri="{FF2B5EF4-FFF2-40B4-BE49-F238E27FC236}">
                <a16:creationId xmlns:a16="http://schemas.microsoft.com/office/drawing/2014/main" id="{DEBBB12D-3800-CD4A-A7D2-6AB2C405E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2226" y="5018088"/>
            <a:ext cx="546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Bob</a:t>
            </a:r>
            <a:endParaRPr lang="en-US" altLang="en-US"/>
          </a:p>
        </p:txBody>
      </p:sp>
      <p:sp>
        <p:nvSpPr>
          <p:cNvPr id="415762" name="Line 18">
            <a:extLst>
              <a:ext uri="{FF2B5EF4-FFF2-40B4-BE49-F238E27FC236}">
                <a16:creationId xmlns:a16="http://schemas.microsoft.com/office/drawing/2014/main" id="{776C3985-B995-4643-AEF9-1E4F5CA6F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550" y="5241925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63" name="Text Box 19">
            <a:extLst>
              <a:ext uri="{FF2B5EF4-FFF2-40B4-BE49-F238E27FC236}">
                <a16:creationId xmlns:a16="http://schemas.microsoft.com/office/drawing/2014/main" id="{DF555E62-1273-ED4A-80D1-8510F359D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9" y="485775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1"/>
              <a:t>E</a:t>
            </a:r>
            <a:r>
              <a:rPr lang="en-US" altLang="en-US" sz="2000" i="1" baseline="-25000"/>
              <a:t>k</a:t>
            </a:r>
            <a:r>
              <a:rPr lang="en-US" altLang="en-US" sz="2000"/>
              <a:t>(</a:t>
            </a:r>
            <a:r>
              <a:rPr lang="en-US" altLang="en-US" sz="2000" i="1"/>
              <a:t>R</a:t>
            </a:r>
            <a:r>
              <a:rPr lang="en-US" altLang="en-US" sz="2000" i="1" baseline="-25000"/>
              <a:t>A</a:t>
            </a:r>
            <a:r>
              <a:rPr lang="en-US" altLang="en-US" sz="2000" i="1"/>
              <a:t>R</a:t>
            </a:r>
            <a:r>
              <a:rPr lang="en-US" altLang="en-US" sz="2000" i="1" baseline="-25000"/>
              <a:t>B</a:t>
            </a:r>
            <a:r>
              <a:rPr lang="en-US" altLang="en-US" sz="2000"/>
              <a:t>)</a:t>
            </a:r>
            <a:endParaRPr lang="en-US" altLang="en-US" sz="2000" i="1"/>
          </a:p>
        </p:txBody>
      </p:sp>
      <p:sp>
        <p:nvSpPr>
          <p:cNvPr id="415764" name="Text Box 20">
            <a:extLst>
              <a:ext uri="{FF2B5EF4-FFF2-40B4-BE49-F238E27FC236}">
                <a16:creationId xmlns:a16="http://schemas.microsoft.com/office/drawing/2014/main" id="{64833D03-F324-4D4A-9C69-0DE00BE31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075" y="5643563"/>
            <a:ext cx="628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Alice</a:t>
            </a:r>
          </a:p>
        </p:txBody>
      </p:sp>
      <p:sp>
        <p:nvSpPr>
          <p:cNvPr id="415765" name="Text Box 21">
            <a:extLst>
              <a:ext uri="{FF2B5EF4-FFF2-40B4-BE49-F238E27FC236}">
                <a16:creationId xmlns:a16="http://schemas.microsoft.com/office/drawing/2014/main" id="{4AF0640B-C6CA-6E4D-90A9-9BC292222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2389" y="5634038"/>
            <a:ext cx="5469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Bob</a:t>
            </a:r>
            <a:endParaRPr lang="en-US" altLang="en-US"/>
          </a:p>
        </p:txBody>
      </p:sp>
      <p:sp>
        <p:nvSpPr>
          <p:cNvPr id="415766" name="Line 22">
            <a:extLst>
              <a:ext uri="{FF2B5EF4-FFF2-40B4-BE49-F238E27FC236}">
                <a16:creationId xmlns:a16="http://schemas.microsoft.com/office/drawing/2014/main" id="{86A05DEA-691B-6145-BC8D-C67DBAA180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4713" y="5857875"/>
            <a:ext cx="5530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67" name="Text Box 23">
            <a:extLst>
              <a:ext uri="{FF2B5EF4-FFF2-40B4-BE49-F238E27FC236}">
                <a16:creationId xmlns:a16="http://schemas.microsoft.com/office/drawing/2014/main" id="{11536799-64B6-8344-92C1-C0EB7E06E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6" y="5499100"/>
            <a:ext cx="7761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i="1"/>
              <a:t>E</a:t>
            </a:r>
            <a:r>
              <a:rPr lang="en-US" altLang="en-US" sz="2000" i="1" baseline="-25000"/>
              <a:t>k</a:t>
            </a:r>
            <a:r>
              <a:rPr lang="en-US" altLang="en-US" sz="2000"/>
              <a:t>(</a:t>
            </a:r>
            <a:r>
              <a:rPr lang="en-US" altLang="en-US" sz="2000" i="1"/>
              <a:t>R</a:t>
            </a:r>
            <a:r>
              <a:rPr lang="en-US" altLang="en-US" sz="2000" i="1" baseline="-25000"/>
              <a:t>B</a:t>
            </a:r>
            <a:r>
              <a:rPr lang="en-US" altLang="en-US" sz="2000"/>
              <a:t>)</a:t>
            </a:r>
            <a:endParaRPr lang="en-US" altLang="en-US" sz="2000" i="1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ABFAD-ED5A-F64F-A896-8198BA216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7A2102-1B1E-5F46-86BC-E843CC3EB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AEB69-935E-7544-AF35-616B5A00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19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DA609AFE-BA7C-2F44-9AF5-881F1D7239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Biometrics</a:t>
            </a:r>
          </a:p>
        </p:txBody>
      </p:sp>
      <p:sp>
        <p:nvSpPr>
          <p:cNvPr id="416771" name="Rectangle 3">
            <a:extLst>
              <a:ext uri="{FF2B5EF4-FFF2-40B4-BE49-F238E27FC236}">
                <a16:creationId xmlns:a16="http://schemas.microsoft.com/office/drawing/2014/main" id="{82D44BE1-A620-5F41-A6B9-DEBB02082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Automated measurement of biological, behavioral features that identify a person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Fingerprints: optical or electrical techniques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Maps fingerprint into a graph, then compares with database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Measurements imprecise, so approximate matching algorithms used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Voices: speaker verification or recognition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Verification: uses statistical techniques to test hypothesis that speaker is who is claimed (speaker dependent)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Recognition: checks content of answers (speaker independent)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A9235-38B6-0F4E-9202-7DEDF93E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03053-4416-DF4D-BD96-32C0270D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B2A94-1DE5-644F-B5EC-CFD61CBC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735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26D0BDBD-46B2-6B49-9D76-E155C0130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Characteristics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98BC3E42-A798-6846-8BD4-93FC3A073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Can use several other characteristics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Eyes: patterns in irises unique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Measure patterns, determine if differences are random; or correlate images using statistical tests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Faces: image, or specific characteristics like distance from nose to chin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Lighting, view of face, other noise can hinder this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Keystroke dynamics: believed to be unique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Keystroke intervals, pressure, duration of stroke, where key is struck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Statistical tests used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A8C666-193B-654D-9FA1-166DB45E5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01364-4C47-E04E-A093-C9CD2A69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6B140-D178-0F43-B4FF-1B49CFEF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725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F5E3F84E-69F8-E24C-80D7-0A9B068DC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Cautions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6CE20274-7C53-874E-AD33-BBDE359F7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These can be fooled!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Assumes biometric device accurate </a:t>
            </a:r>
            <a:r>
              <a:rPr lang="en-US" altLang="en-US" i="1"/>
              <a:t>in the environment it is being used in!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Transmission of data to validator is tamperproof, correct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82A6B-D1F5-0648-898F-DE48114E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CCD0E-C349-E94F-BDB7-1BB57996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1F24D-2C8F-4D4F-9084-EECAFFE6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25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B6E86609-D4C7-0548-B76C-78D808E63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Location</a:t>
            </a:r>
          </a:p>
        </p:txBody>
      </p:sp>
      <p:sp>
        <p:nvSpPr>
          <p:cNvPr id="417795" name="Rectangle 3">
            <a:extLst>
              <a:ext uri="{FF2B5EF4-FFF2-40B4-BE49-F238E27FC236}">
                <a16:creationId xmlns:a16="http://schemas.microsoft.com/office/drawing/2014/main" id="{5FE04ACB-A1F7-A54F-8115-A0F83A3A1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you know where user is, validate identity by seeing if person is where the user is</a:t>
            </a:r>
          </a:p>
          <a:p>
            <a:pPr lvl="1"/>
            <a:r>
              <a:rPr lang="en-US" altLang="en-US"/>
              <a:t>Requires special-purpose hardware to locate user</a:t>
            </a:r>
          </a:p>
          <a:p>
            <a:pPr lvl="2"/>
            <a:r>
              <a:rPr lang="en-US" altLang="en-US"/>
              <a:t>GPS (global positioning system) device gives location signature of entity</a:t>
            </a:r>
          </a:p>
          <a:p>
            <a:pPr lvl="2"/>
            <a:r>
              <a:rPr lang="en-US" altLang="en-US"/>
              <a:t>Host uses LSS (location signature sensor) to get signature for entity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7ACEC-53BE-3C4E-A0C2-91C29124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51A33-DB9E-034C-811F-ACCE3EA0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6B0DB-DB90-AD4F-86AA-0C9E974A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620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C274EEAB-56D4-D446-9D7A-BE7639B4C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Methods</a:t>
            </a: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C90BD027-E2BC-2D49-B818-378DFAF30F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Example: “where you are” also requires entity to have LSS and GPS, so also “what you have”</a:t>
            </a:r>
          </a:p>
          <a:p>
            <a:r>
              <a:rPr lang="en-US" altLang="en-US" sz="2400"/>
              <a:t>Can assign different methods to different tasks</a:t>
            </a:r>
          </a:p>
          <a:p>
            <a:pPr lvl="1"/>
            <a:r>
              <a:rPr lang="en-US" altLang="en-US" sz="2000"/>
              <a:t>As users perform more and more sensitive tasks, must authenticate in more and more ways (presumably, more stringently) File describes authentication required</a:t>
            </a:r>
          </a:p>
          <a:p>
            <a:pPr lvl="2"/>
            <a:r>
              <a:rPr lang="en-US" altLang="en-US" sz="1800"/>
              <a:t>Also includes controls on access (time of day, </a:t>
            </a:r>
            <a:r>
              <a:rPr lang="en-US" altLang="en-US" sz="1800" i="1"/>
              <a:t>etc</a:t>
            </a:r>
            <a:r>
              <a:rPr lang="en-US" altLang="en-US" sz="1800"/>
              <a:t>.), resources, and requests to change passwords</a:t>
            </a:r>
          </a:p>
          <a:p>
            <a:pPr lvl="2"/>
            <a:endParaRPr lang="en-US" altLang="en-US" sz="1800"/>
          </a:p>
          <a:p>
            <a:pPr lvl="1"/>
            <a:r>
              <a:rPr lang="en-US" altLang="en-US" sz="2000"/>
              <a:t>Pluggable Authentication Modules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E7856-E5A2-674E-8099-5BA73A15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FCC1F-4677-9541-8E38-120B30F5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74607-F675-FE44-8524-29EF9230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092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51471E7E-9D09-E245-8AF3-E6E091EE1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PAM</a:t>
            </a:r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D464CBE1-F0E7-E349-9039-58A91A407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Idea: when program needs to authenticate, it checks central repository for methods to use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Library call: </a:t>
            </a:r>
            <a:r>
              <a:rPr lang="en-US" altLang="en-US" sz="2400" i="1"/>
              <a:t>pam_authenticate</a:t>
            </a:r>
            <a:endParaRPr lang="en-US" altLang="en-US" sz="2400"/>
          </a:p>
          <a:p>
            <a:pPr lvl="1">
              <a:lnSpc>
                <a:spcPct val="90000"/>
              </a:lnSpc>
            </a:pPr>
            <a:r>
              <a:rPr lang="en-US" altLang="en-US" sz="2000"/>
              <a:t>Accesses file with name of program in </a:t>
            </a:r>
            <a:r>
              <a:rPr lang="en-US" altLang="en-US" sz="2000" i="1"/>
              <a:t>/etc/pam_d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Modules do authentication checking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/>
              <a:t>sufficient</a:t>
            </a:r>
            <a:r>
              <a:rPr lang="en-US" altLang="en-US" sz="2000"/>
              <a:t>: succeed if module succeeds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/>
              <a:t>required</a:t>
            </a:r>
            <a:r>
              <a:rPr lang="en-US" altLang="en-US" sz="2000"/>
              <a:t>: fail if module fails, but all required modules executed before reporting failure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/>
              <a:t>requisite</a:t>
            </a:r>
            <a:r>
              <a:rPr lang="en-US" altLang="en-US" sz="2000"/>
              <a:t>: like </a:t>
            </a:r>
            <a:r>
              <a:rPr lang="en-US" altLang="en-US" sz="2000" i="1"/>
              <a:t>required</a:t>
            </a:r>
            <a:r>
              <a:rPr lang="en-US" altLang="en-US" sz="2000"/>
              <a:t>, but don’t check all modules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/>
              <a:t>optional</a:t>
            </a:r>
            <a:r>
              <a:rPr lang="en-US" altLang="en-US" sz="2000"/>
              <a:t>: invoke only if all previous modules fail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1C05D2-696B-534C-AADD-245096AB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F645D-F240-944A-A272-1F3098E73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3C3530-3F87-4C4F-B519-940D6988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733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CA66FB0E-5273-7149-8269-4D7C8CFA2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PAM File</a:t>
            </a:r>
          </a:p>
        </p:txBody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A9CB183F-1842-0842-9C1E-F62730634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tabLst>
                <a:tab pos="630238" algn="l"/>
                <a:tab pos="1943100" algn="l"/>
              </a:tabLst>
            </a:pPr>
            <a:r>
              <a:rPr lang="en-US" altLang="en-US" sz="1600">
                <a:latin typeface="Courier" pitchFamily="2" charset="0"/>
              </a:rPr>
              <a:t>auth	sufficient	/usr/lib/pam_ftp.so</a:t>
            </a:r>
          </a:p>
          <a:p>
            <a:pPr marL="609600" indent="-609600">
              <a:buNone/>
              <a:tabLst>
                <a:tab pos="630238" algn="l"/>
                <a:tab pos="1943100" algn="l"/>
              </a:tabLst>
            </a:pPr>
            <a:r>
              <a:rPr lang="en-US" altLang="en-US" sz="1600">
                <a:latin typeface="Courier" pitchFamily="2" charset="0"/>
              </a:rPr>
              <a:t>auth	required	/usr/lib/pam_unix_auth.so use_first_pass</a:t>
            </a:r>
          </a:p>
          <a:p>
            <a:pPr marL="609600" indent="-609600">
              <a:buNone/>
              <a:tabLst>
                <a:tab pos="630238" algn="l"/>
                <a:tab pos="1943100" algn="l"/>
              </a:tabLst>
            </a:pPr>
            <a:r>
              <a:rPr lang="en-US" altLang="en-US" sz="1600">
                <a:latin typeface="Courier" pitchFamily="2" charset="0"/>
              </a:rPr>
              <a:t>auth	required	/usr/lib/pam_listfile.so onerr=succeed \ 				item=user sense=deny file=/etc/ftpusers</a:t>
            </a:r>
          </a:p>
          <a:p>
            <a:pPr marL="609600" indent="-609600">
              <a:buNone/>
              <a:tabLst>
                <a:tab pos="630238" algn="l"/>
                <a:tab pos="1943100" algn="l"/>
              </a:tabLst>
            </a:pPr>
            <a:r>
              <a:rPr lang="en-US" altLang="en-US" sz="2400"/>
              <a:t>For ftp:</a:t>
            </a:r>
          </a:p>
          <a:p>
            <a:pPr marL="609600" indent="-609600">
              <a:buFont typeface="Times" pitchFamily="2" charset="0"/>
              <a:buAutoNum type="arabicPeriod"/>
              <a:tabLst>
                <a:tab pos="630238" algn="l"/>
                <a:tab pos="1943100" algn="l"/>
              </a:tabLst>
            </a:pPr>
            <a:r>
              <a:rPr lang="en-US" altLang="en-US" sz="2400"/>
              <a:t>If user “anonymous”, return okay; if not, set PAM_AUTHTOK to password, PAM_RUSER to name, and fail</a:t>
            </a:r>
          </a:p>
          <a:p>
            <a:pPr marL="609600" indent="-609600">
              <a:buFont typeface="Times" pitchFamily="2" charset="0"/>
              <a:buAutoNum type="arabicPeriod"/>
              <a:tabLst>
                <a:tab pos="630238" algn="l"/>
                <a:tab pos="1943100" algn="l"/>
              </a:tabLst>
            </a:pPr>
            <a:r>
              <a:rPr lang="en-US" altLang="en-US" sz="2400"/>
              <a:t>Now check that password in PAM_AUTHTOK belongs to that of user in PAM_RUSER; if not, fail</a:t>
            </a:r>
          </a:p>
          <a:p>
            <a:pPr marL="609600" indent="-609600">
              <a:buFont typeface="Times" pitchFamily="2" charset="0"/>
              <a:buAutoNum type="arabicPeriod"/>
              <a:tabLst>
                <a:tab pos="630238" algn="l"/>
                <a:tab pos="1943100" algn="l"/>
              </a:tabLst>
            </a:pPr>
            <a:r>
              <a:rPr lang="en-US" altLang="en-US" sz="2400"/>
              <a:t>Now see if user in PAM_RUSER named in /etc/ftpusers; if so, fail; if error or not found, succeed</a:t>
            </a: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7D681-D98B-DF42-91F2-BECA41E2E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B383A2-4947-7D48-846C-3CA8ECE1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092B5-5E5D-0C4E-A894-9394557F5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095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E5D1A85F-1153-0D42-B300-4B5F691C8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4B3C0AA0-88BA-3C49-8933-205E4757C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Authentication is not cryptography</a:t>
            </a:r>
          </a:p>
          <a:p>
            <a:pPr lvl="1"/>
            <a:r>
              <a:rPr lang="en-US" altLang="en-US" sz="2000"/>
              <a:t>You have to consider system components</a:t>
            </a:r>
          </a:p>
          <a:p>
            <a:r>
              <a:rPr lang="en-US" altLang="en-US" sz="2400"/>
              <a:t>Passwords are here to stay</a:t>
            </a:r>
          </a:p>
          <a:p>
            <a:pPr lvl="1"/>
            <a:r>
              <a:rPr lang="en-US" altLang="en-US" sz="2000"/>
              <a:t>They provide a basis for most forms of authentication</a:t>
            </a:r>
          </a:p>
          <a:p>
            <a:r>
              <a:rPr lang="en-US" altLang="en-US" sz="2400"/>
              <a:t>Protocols are important</a:t>
            </a:r>
          </a:p>
          <a:p>
            <a:pPr lvl="1"/>
            <a:r>
              <a:rPr lang="en-US" altLang="en-US" sz="2000"/>
              <a:t>They can make masquerading harder</a:t>
            </a:r>
          </a:p>
          <a:p>
            <a:r>
              <a:rPr lang="en-US" altLang="en-US" sz="2400"/>
              <a:t>Authentication methods can be combined</a:t>
            </a:r>
          </a:p>
          <a:p>
            <a:pPr lvl="1"/>
            <a:r>
              <a:rPr lang="en-US" altLang="en-US" sz="2000"/>
              <a:t>Example: PAM</a:t>
            </a:r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C3063-A18A-6E49-AB86-76AF3336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30AE69-72A4-1945-B8CA-D61B6A9C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F763D-B054-334A-B183-0D51C741E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6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>
            <a:extLst>
              <a:ext uri="{FF2B5EF4-FFF2-40B4-BE49-F238E27FC236}">
                <a16:creationId xmlns:a16="http://schemas.microsoft.com/office/drawing/2014/main" id="{C9483135-9C8F-1B43-B311-AE16C462F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Authentication System</a:t>
            </a:r>
          </a:p>
        </p:txBody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6A9493EC-5C22-6847-8E98-C2311E677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C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A</a:t>
            </a:r>
            <a:r>
              <a:rPr lang="en-US" altLang="en-US" dirty="0"/>
              <a:t> information that proves identity</a:t>
            </a:r>
          </a:p>
          <a:p>
            <a:pPr lvl="1"/>
            <a:r>
              <a:rPr lang="en-US" altLang="en-US" i="1" dirty="0"/>
              <a:t>C</a:t>
            </a:r>
            <a:r>
              <a:rPr lang="en-US" altLang="en-US" dirty="0"/>
              <a:t> information stored on computer and used to validate authentication information</a:t>
            </a:r>
          </a:p>
          <a:p>
            <a:pPr lvl="1"/>
            <a:r>
              <a:rPr lang="en-US" altLang="en-US" i="1" dirty="0"/>
              <a:t>F</a:t>
            </a:r>
            <a:r>
              <a:rPr lang="en-US" altLang="en-US" dirty="0"/>
              <a:t> complementation function; for </a:t>
            </a:r>
            <a:r>
              <a:rPr lang="en-US" altLang="en-US" i="1" dirty="0"/>
              <a:t>f</a:t>
            </a:r>
            <a:r>
              <a:rPr lang="en-US" altLang="en-US" dirty="0"/>
              <a:t> ∈ </a:t>
            </a:r>
            <a:r>
              <a:rPr lang="en-US" altLang="en-US" i="1" dirty="0"/>
              <a:t>F</a:t>
            </a:r>
            <a:r>
              <a:rPr lang="en-US" altLang="en-US" dirty="0"/>
              <a:t>,  </a:t>
            </a:r>
            <a:r>
              <a:rPr lang="en-US" altLang="en-US" i="1" dirty="0"/>
              <a:t>f </a:t>
            </a:r>
            <a:r>
              <a:rPr lang="en-US" altLang="en-US" dirty="0"/>
              <a:t>: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C</a:t>
            </a:r>
          </a:p>
          <a:p>
            <a:pPr lvl="1"/>
            <a:r>
              <a:rPr lang="en-US" altLang="en-US" i="1" dirty="0"/>
              <a:t>L</a:t>
            </a:r>
            <a:r>
              <a:rPr lang="en-US" altLang="en-US" dirty="0"/>
              <a:t> functions that prove identity; for </a:t>
            </a:r>
            <a:r>
              <a:rPr lang="en-US" altLang="en-US" i="1" dirty="0"/>
              <a:t>l </a:t>
            </a:r>
            <a:r>
              <a:rPr lang="en-US" altLang="en-US" dirty="0"/>
              <a:t>∈ </a:t>
            </a:r>
            <a:r>
              <a:rPr lang="en-US" altLang="en-US" i="1" dirty="0"/>
              <a:t>L</a:t>
            </a:r>
            <a:r>
              <a:rPr lang="en-US" altLang="en-US" dirty="0"/>
              <a:t>,  </a:t>
            </a:r>
            <a:r>
              <a:rPr lang="en-US" altLang="en-US" i="1" dirty="0"/>
              <a:t>l </a:t>
            </a:r>
            <a:r>
              <a:rPr lang="en-US" altLang="en-US" dirty="0"/>
              <a:t>: </a:t>
            </a:r>
            <a:r>
              <a:rPr lang="en-US" altLang="en-US" i="1" dirty="0"/>
              <a:t>A × C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{ true, false }</a:t>
            </a:r>
          </a:p>
          <a:p>
            <a:pPr lvl="2"/>
            <a:r>
              <a:rPr lang="en-US" altLang="en-US" i="1" dirty="0"/>
              <a:t>l</a:t>
            </a:r>
            <a:r>
              <a:rPr lang="en-US" altLang="en-US" dirty="0"/>
              <a:t> is lowercase “L”</a:t>
            </a:r>
            <a:endParaRPr lang="en-US" altLang="en-US" i="1" dirty="0"/>
          </a:p>
          <a:p>
            <a:pPr lvl="1"/>
            <a:r>
              <a:rPr lang="en-US" altLang="en-US" i="1" dirty="0"/>
              <a:t>S</a:t>
            </a:r>
            <a:r>
              <a:rPr lang="en-US" altLang="en-US" dirty="0"/>
              <a:t> functions enabling entity to create, alter information in </a:t>
            </a:r>
            <a:r>
              <a:rPr lang="en-US" altLang="en-US" i="1" dirty="0"/>
              <a:t>A</a:t>
            </a:r>
            <a:r>
              <a:rPr lang="en-US" altLang="en-US" dirty="0"/>
              <a:t> or </a:t>
            </a:r>
            <a:r>
              <a:rPr lang="en-US" altLang="en-US" i="1" dirty="0"/>
              <a:t>C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3181C-F0FB-4446-A003-DBA5EA83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67FD87-9AED-E84C-AECF-A3836B4DC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8FA92-902E-0D48-AD61-AED1B0C9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4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1CCBE4D4-31B7-DA4A-8337-F432B61BF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D376E179-07F6-4D46-897E-D2F905FFC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Password system, with passwords stored on line in clear text</a:t>
            </a:r>
          </a:p>
          <a:p>
            <a:pPr lvl="1"/>
            <a:r>
              <a:rPr lang="en-US" altLang="en-US" i="1"/>
              <a:t>A</a:t>
            </a:r>
            <a:r>
              <a:rPr lang="en-US" altLang="en-US"/>
              <a:t> set of strings making up passwords</a:t>
            </a:r>
          </a:p>
          <a:p>
            <a:pPr lvl="1"/>
            <a:r>
              <a:rPr lang="en-US" altLang="en-US" i="1"/>
              <a:t>C</a:t>
            </a:r>
            <a:r>
              <a:rPr lang="en-US" altLang="en-US"/>
              <a:t> = </a:t>
            </a:r>
            <a:r>
              <a:rPr lang="en-US" altLang="en-US" i="1"/>
              <a:t>A</a:t>
            </a:r>
          </a:p>
          <a:p>
            <a:pPr lvl="1"/>
            <a:r>
              <a:rPr lang="en-US" altLang="en-US" i="1"/>
              <a:t>F</a:t>
            </a:r>
            <a:r>
              <a:rPr lang="en-US" altLang="en-US"/>
              <a:t> singleton set of identity function { </a:t>
            </a:r>
            <a:r>
              <a:rPr lang="en-US" altLang="en-US" i="1"/>
              <a:t>I</a:t>
            </a:r>
            <a:r>
              <a:rPr lang="en-US" altLang="en-US"/>
              <a:t> }</a:t>
            </a:r>
          </a:p>
          <a:p>
            <a:pPr lvl="1"/>
            <a:r>
              <a:rPr lang="en-US" altLang="en-US" i="1"/>
              <a:t>L</a:t>
            </a:r>
            <a:r>
              <a:rPr lang="en-US" altLang="en-US"/>
              <a:t> single equality test function { </a:t>
            </a:r>
            <a:r>
              <a:rPr lang="en-US" altLang="en-US" i="1"/>
              <a:t>eq</a:t>
            </a:r>
            <a:r>
              <a:rPr lang="en-US" altLang="en-US"/>
              <a:t> }</a:t>
            </a:r>
          </a:p>
          <a:p>
            <a:pPr lvl="1"/>
            <a:r>
              <a:rPr lang="en-US" altLang="en-US" i="1"/>
              <a:t>S</a:t>
            </a:r>
            <a:r>
              <a:rPr lang="en-US" altLang="en-US"/>
              <a:t> function to set/change password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914D6-5988-AD46-9FA8-9F90109FD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D0325D-A562-4C45-A57E-C8308A53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0A594-B408-C840-8935-C2F6ADD8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3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8AAB509C-A5C4-5644-B8AD-9C60858A9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Passwords</a:t>
            </a:r>
          </a:p>
        </p:txBody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CC435B02-80A6-744D-A446-D837F411A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Sequence of characters</a:t>
            </a:r>
          </a:p>
          <a:p>
            <a:pPr lvl="1"/>
            <a:r>
              <a:rPr lang="en-US" altLang="en-US"/>
              <a:t>Examples: 10 digits, a string of letters, </a:t>
            </a:r>
            <a:r>
              <a:rPr lang="en-US" altLang="en-US" i="1"/>
              <a:t>etc</a:t>
            </a:r>
            <a:r>
              <a:rPr lang="en-US" altLang="en-US"/>
              <a:t>.</a:t>
            </a:r>
          </a:p>
          <a:p>
            <a:pPr lvl="1"/>
            <a:r>
              <a:rPr lang="en-US" altLang="en-US"/>
              <a:t>Generated randomly, by user, by computer with user input</a:t>
            </a:r>
          </a:p>
          <a:p>
            <a:r>
              <a:rPr lang="en-US" altLang="en-US"/>
              <a:t>Sequence of words</a:t>
            </a:r>
          </a:p>
          <a:p>
            <a:pPr lvl="1"/>
            <a:r>
              <a:rPr lang="en-US" altLang="en-US"/>
              <a:t>Examples: pass-phrases</a:t>
            </a:r>
          </a:p>
          <a:p>
            <a:r>
              <a:rPr lang="en-US" altLang="en-US"/>
              <a:t>Algorithms</a:t>
            </a:r>
          </a:p>
          <a:p>
            <a:pPr lvl="1"/>
            <a:r>
              <a:rPr lang="en-US" altLang="en-US"/>
              <a:t>Examples: challenge-response, one-time passwords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DD300-D5B6-2244-9CAF-90D85C8C2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FEB5E-3D30-A345-943B-1823EF9B0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BE5B-F86F-2840-B1E2-5E759F07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8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C620FB7C-F597-8944-BB3B-94D52F229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Storage</a:t>
            </a:r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484E5ECF-DE2D-3948-B2BB-4B86B52A3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Store as cleartext</a:t>
            </a:r>
          </a:p>
          <a:p>
            <a:pPr lvl="1"/>
            <a:r>
              <a:rPr lang="en-US" altLang="en-US"/>
              <a:t>If password file compromised, </a:t>
            </a:r>
            <a:r>
              <a:rPr lang="en-US" altLang="en-US" i="1"/>
              <a:t>all</a:t>
            </a:r>
            <a:r>
              <a:rPr lang="en-US" altLang="en-US"/>
              <a:t> passwords revealed</a:t>
            </a:r>
          </a:p>
          <a:p>
            <a:r>
              <a:rPr lang="en-US" altLang="en-US"/>
              <a:t>Encipher file</a:t>
            </a:r>
          </a:p>
          <a:p>
            <a:pPr lvl="1"/>
            <a:r>
              <a:rPr lang="en-US" altLang="en-US"/>
              <a:t>Need to have decipherment, encipherment keys in memory</a:t>
            </a:r>
          </a:p>
          <a:p>
            <a:pPr lvl="1"/>
            <a:r>
              <a:rPr lang="en-US" altLang="en-US"/>
              <a:t>Reduces to previous problem</a:t>
            </a:r>
          </a:p>
          <a:p>
            <a:r>
              <a:rPr lang="en-US" altLang="en-US"/>
              <a:t>Store one-way hash of password</a:t>
            </a:r>
          </a:p>
          <a:p>
            <a:pPr lvl="1"/>
            <a:r>
              <a:rPr lang="en-US" altLang="en-US"/>
              <a:t>If file read, attacker must still guess passwords or invert the hash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A1F04C-E032-5949-A38C-265CA8E71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C37D5A-FF04-B243-8BF9-ABF82EE9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86BB0-26E7-6748-813E-5C0252B5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1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3EC13749-9005-B44E-A33B-4EF6F1390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D30FF182-8474-0243-8A14-4887CBCB4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UNIX system original hash function</a:t>
            </a:r>
          </a:p>
          <a:p>
            <a:pPr lvl="1"/>
            <a:r>
              <a:rPr lang="en-US" altLang="en-US" dirty="0"/>
              <a:t>Hashes password into 11 char string using one of 4096 hash functions</a:t>
            </a:r>
          </a:p>
          <a:p>
            <a:r>
              <a:rPr lang="en-US" altLang="en-US" dirty="0"/>
              <a:t>As authentication system:</a:t>
            </a:r>
          </a:p>
          <a:p>
            <a:pPr lvl="1"/>
            <a:r>
              <a:rPr lang="en-US" altLang="en-US" i="1" dirty="0"/>
              <a:t>A</a:t>
            </a:r>
            <a:r>
              <a:rPr lang="en-US" altLang="en-US" dirty="0"/>
              <a:t> = { strings of 8 chars or less }</a:t>
            </a:r>
          </a:p>
          <a:p>
            <a:pPr lvl="1"/>
            <a:r>
              <a:rPr lang="en-US" altLang="en-US" i="1" dirty="0"/>
              <a:t>C</a:t>
            </a:r>
            <a:r>
              <a:rPr lang="en-US" altLang="en-US" dirty="0"/>
              <a:t> = { 2 char hash id || 11 char hash }</a:t>
            </a:r>
          </a:p>
          <a:p>
            <a:pPr lvl="1"/>
            <a:r>
              <a:rPr lang="en-US" altLang="en-US" i="1" dirty="0"/>
              <a:t>F</a:t>
            </a:r>
            <a:r>
              <a:rPr lang="en-US" altLang="en-US" dirty="0"/>
              <a:t> = { 4096 versions of modified DES }</a:t>
            </a:r>
          </a:p>
          <a:p>
            <a:pPr lvl="1"/>
            <a:r>
              <a:rPr lang="en-US" altLang="en-US" i="1" dirty="0"/>
              <a:t>L</a:t>
            </a:r>
            <a:r>
              <a:rPr lang="en-US" altLang="en-US" dirty="0"/>
              <a:t> = { </a:t>
            </a:r>
            <a:r>
              <a:rPr lang="en-US" altLang="en-US" i="1" dirty="0"/>
              <a:t>login</a:t>
            </a:r>
            <a:r>
              <a:rPr lang="en-US" altLang="en-US" dirty="0"/>
              <a:t>, </a:t>
            </a:r>
            <a:r>
              <a:rPr lang="en-US" altLang="en-US" i="1" dirty="0" err="1"/>
              <a:t>su</a:t>
            </a:r>
            <a:r>
              <a:rPr lang="en-US" altLang="en-US" dirty="0"/>
              <a:t>, … }</a:t>
            </a:r>
          </a:p>
          <a:p>
            <a:pPr lvl="1"/>
            <a:r>
              <a:rPr lang="en-US" altLang="en-US" i="1" dirty="0"/>
              <a:t>S</a:t>
            </a:r>
            <a:r>
              <a:rPr lang="en-US" altLang="en-US" dirty="0"/>
              <a:t> = { </a:t>
            </a:r>
            <a:r>
              <a:rPr lang="en-US" altLang="en-US" i="1" dirty="0" err="1"/>
              <a:t>passwd</a:t>
            </a:r>
            <a:r>
              <a:rPr lang="en-US" altLang="en-US" dirty="0"/>
              <a:t>,</a:t>
            </a:r>
            <a:r>
              <a:rPr lang="en-US" altLang="en-US" i="1" dirty="0"/>
              <a:t> </a:t>
            </a:r>
            <a:r>
              <a:rPr lang="en-US" altLang="en-US" i="1" dirty="0" err="1"/>
              <a:t>nispasswd</a:t>
            </a:r>
            <a:r>
              <a:rPr lang="en-US" altLang="en-US" dirty="0"/>
              <a:t>, </a:t>
            </a:r>
            <a:r>
              <a:rPr lang="en-US" altLang="en-US" i="1" dirty="0" err="1"/>
              <a:t>passwd</a:t>
            </a:r>
            <a:r>
              <a:rPr lang="en-US" altLang="en-US" i="1" dirty="0"/>
              <a:t>+</a:t>
            </a:r>
            <a:r>
              <a:rPr lang="en-US" altLang="en-US" dirty="0"/>
              <a:t>, … }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A3D77E-18C2-0D48-9538-7673E410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96463-FADE-4F4F-B94C-6E088F1C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3BDA7-DA45-FD45-B422-522A6ED9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13- 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90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3658</Words>
  <Application>Microsoft Macintosh PowerPoint</Application>
  <PresentationFormat>Widescreen</PresentationFormat>
  <Paragraphs>532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Courier</vt:lpstr>
      <vt:lpstr>Times</vt:lpstr>
      <vt:lpstr>Office Theme</vt:lpstr>
      <vt:lpstr>Authentication</vt:lpstr>
      <vt:lpstr>Overview</vt:lpstr>
      <vt:lpstr>Basics</vt:lpstr>
      <vt:lpstr>Establishing Identity</vt:lpstr>
      <vt:lpstr>Authentication System</vt:lpstr>
      <vt:lpstr>Example</vt:lpstr>
      <vt:lpstr>Passwords</vt:lpstr>
      <vt:lpstr>Storage</vt:lpstr>
      <vt:lpstr>Example</vt:lpstr>
      <vt:lpstr>Anatomy of Attacking</vt:lpstr>
      <vt:lpstr>Preventing Attacks</vt:lpstr>
      <vt:lpstr>Approaches: Password Selection</vt:lpstr>
      <vt:lpstr>Random Passwords</vt:lpstr>
      <vt:lpstr>Generating Random Passwords</vt:lpstr>
      <vt:lpstr>Remembering Random Passwords</vt:lpstr>
      <vt:lpstr>Pronounceable Passwords</vt:lpstr>
      <vt:lpstr>User Selection</vt:lpstr>
      <vt:lpstr>Picking Good Passwords</vt:lpstr>
      <vt:lpstr>Proactive Password Checking</vt:lpstr>
      <vt:lpstr>Example: OPUS</vt:lpstr>
      <vt:lpstr>Example: passwd+</vt:lpstr>
      <vt:lpstr>Passphrases</vt:lpstr>
      <vt:lpstr>Remembering Passphrases</vt:lpstr>
      <vt:lpstr>Password Manager (Wallet)</vt:lpstr>
      <vt:lpstr>Salting</vt:lpstr>
      <vt:lpstr>Examples</vt:lpstr>
      <vt:lpstr>Dictionary Attacks</vt:lpstr>
      <vt:lpstr>Using Time</vt:lpstr>
      <vt:lpstr>Example</vt:lpstr>
      <vt:lpstr>Guessing Through L</vt:lpstr>
      <vt:lpstr>Password Aging</vt:lpstr>
      <vt:lpstr>Challenge-Response</vt:lpstr>
      <vt:lpstr>Pass Algorithms</vt:lpstr>
      <vt:lpstr>One-Time Passwords</vt:lpstr>
      <vt:lpstr>S/Key</vt:lpstr>
      <vt:lpstr>S/Key Protocol</vt:lpstr>
      <vt:lpstr>Hardware Support</vt:lpstr>
      <vt:lpstr>C-R and Dictionary Attacks</vt:lpstr>
      <vt:lpstr>Encrypted Key Exchange</vt:lpstr>
      <vt:lpstr>EKE Protocol</vt:lpstr>
      <vt:lpstr>Biometrics</vt:lpstr>
      <vt:lpstr>Other Characteristics</vt:lpstr>
      <vt:lpstr>Cautions</vt:lpstr>
      <vt:lpstr>Location</vt:lpstr>
      <vt:lpstr>Multiple Methods</vt:lpstr>
      <vt:lpstr>PAM</vt:lpstr>
      <vt:lpstr>Example PAM File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14</cp:revision>
  <dcterms:created xsi:type="dcterms:W3CDTF">2018-10-24T07:20:13Z</dcterms:created>
  <dcterms:modified xsi:type="dcterms:W3CDTF">2018-12-24T23:23:02Z</dcterms:modified>
</cp:coreProperties>
</file>