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2"/>
  </p:notesMasterIdLst>
  <p:sldIdLst>
    <p:sldId id="257" r:id="rId2"/>
    <p:sldId id="258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62" r:id="rId18"/>
    <p:sldId id="309" r:id="rId19"/>
    <p:sldId id="310" r:id="rId20"/>
    <p:sldId id="313" r:id="rId21"/>
    <p:sldId id="312" r:id="rId22"/>
    <p:sldId id="311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29" r:id="rId39"/>
    <p:sldId id="330" r:id="rId40"/>
    <p:sldId id="331" r:id="rId41"/>
    <p:sldId id="332" r:id="rId42"/>
    <p:sldId id="333" r:id="rId43"/>
    <p:sldId id="334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42" r:id="rId52"/>
    <p:sldId id="363" r:id="rId53"/>
    <p:sldId id="364" r:id="rId54"/>
    <p:sldId id="343" r:id="rId55"/>
    <p:sldId id="344" r:id="rId56"/>
    <p:sldId id="345" r:id="rId57"/>
    <p:sldId id="346" r:id="rId58"/>
    <p:sldId id="347" r:id="rId59"/>
    <p:sldId id="348" r:id="rId60"/>
    <p:sldId id="349" r:id="rId61"/>
    <p:sldId id="350" r:id="rId62"/>
    <p:sldId id="351" r:id="rId63"/>
    <p:sldId id="352" r:id="rId64"/>
    <p:sldId id="353" r:id="rId65"/>
    <p:sldId id="354" r:id="rId66"/>
    <p:sldId id="355" r:id="rId67"/>
    <p:sldId id="356" r:id="rId68"/>
    <p:sldId id="357" r:id="rId69"/>
    <p:sldId id="359" r:id="rId70"/>
    <p:sldId id="365" r:id="rId71"/>
    <p:sldId id="366" r:id="rId72"/>
    <p:sldId id="367" r:id="rId73"/>
    <p:sldId id="368" r:id="rId74"/>
    <p:sldId id="370" r:id="rId75"/>
    <p:sldId id="369" r:id="rId76"/>
    <p:sldId id="371" r:id="rId77"/>
    <p:sldId id="372" r:id="rId78"/>
    <p:sldId id="373" r:id="rId79"/>
    <p:sldId id="374" r:id="rId80"/>
    <p:sldId id="375" r:id="rId81"/>
    <p:sldId id="377" r:id="rId82"/>
    <p:sldId id="378" r:id="rId83"/>
    <p:sldId id="379" r:id="rId84"/>
    <p:sldId id="380" r:id="rId85"/>
    <p:sldId id="381" r:id="rId86"/>
    <p:sldId id="360" r:id="rId87"/>
    <p:sldId id="382" r:id="rId88"/>
    <p:sldId id="383" r:id="rId89"/>
    <p:sldId id="361" r:id="rId90"/>
    <p:sldId id="294" r:id="rId9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2"/>
    <p:restoredTop sz="94687"/>
  </p:normalViewPr>
  <p:slideViewPr>
    <p:cSldViewPr snapToGrid="0" snapToObjects="1">
      <p:cViewPr>
        <p:scale>
          <a:sx n="130" d="100"/>
          <a:sy n="130" d="100"/>
        </p:scale>
        <p:origin x="5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D6A1-A33B-6D41-881D-A6A8531F4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A6533-F979-FF4C-B4EA-DE0E4189E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773E5-D433-3F41-9F91-4080B162C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C48FA-8C59-4548-9822-8BB75B5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9FA37-C9E9-1844-9A30-A66AE0BF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2089AC-D445-9C46-A603-EB1A2AF4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15-</a:t>
            </a:r>
            <a:fld id="{189A54FD-4976-2D40-8E17-989D7C8381B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212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15-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Representing Identity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15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CD6D2-753C-014E-87AC-08480940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81D8D-6824-BE44-B265-30FAF4F3A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3B427-56FA-E740-963C-138B052C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96FC623B-6301-B743-848B-00D01AAF6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698B6C71-ABEF-6D4F-9507-D6C970515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Used to share access privileges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First model: alias for set of principals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Processes assigned to groups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Processes stay in those groups for their lifetime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Second model: principals can change groups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Rights due to old group discarded; rights due to new group added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4C6228-E7F1-9543-AE79-748A7F28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5481F-EF3E-AB44-8797-025498628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44BB-1F40-8744-A66F-200D0FECF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16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E1929D2C-B1D9-E94F-A717-5F9E1D3CD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Roles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0FE222F-91E5-5B4F-BC75-57DDA6C56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Group with membership tied to function</a:t>
            </a:r>
          </a:p>
          <a:p>
            <a:pPr lvl="1"/>
            <a:r>
              <a:rPr lang="en-US" altLang="en-US"/>
              <a:t>Rights given are consistent with rights needed to perform function</a:t>
            </a:r>
          </a:p>
          <a:p>
            <a:r>
              <a:rPr lang="en-US" altLang="en-US"/>
              <a:t>Uses second model of groups</a:t>
            </a:r>
          </a:p>
          <a:p>
            <a:r>
              <a:rPr lang="en-US" altLang="en-US"/>
              <a:t>Example: DG/UX</a:t>
            </a:r>
          </a:p>
          <a:p>
            <a:pPr lvl="1"/>
            <a:r>
              <a:rPr lang="en-US" altLang="en-US"/>
              <a:t>User </a:t>
            </a:r>
            <a:r>
              <a:rPr lang="en-US" altLang="en-US" i="1"/>
              <a:t>root</a:t>
            </a:r>
            <a:r>
              <a:rPr lang="en-US" altLang="en-US"/>
              <a:t> does not have administration functionality</a:t>
            </a:r>
          </a:p>
          <a:p>
            <a:pPr lvl="1"/>
            <a:r>
              <a:rPr lang="en-US" altLang="en-US"/>
              <a:t>System administrator privileges are in </a:t>
            </a:r>
            <a:r>
              <a:rPr lang="en-US" altLang="en-US" i="1"/>
              <a:t>sysadmin</a:t>
            </a:r>
            <a:r>
              <a:rPr lang="en-US" altLang="en-US"/>
              <a:t> role</a:t>
            </a:r>
          </a:p>
          <a:p>
            <a:pPr lvl="1"/>
            <a:r>
              <a:rPr lang="en-US" altLang="en-US"/>
              <a:t>Network administration privileges are in </a:t>
            </a:r>
            <a:r>
              <a:rPr lang="en-US" altLang="en-US" i="1"/>
              <a:t>netadmin</a:t>
            </a:r>
            <a:r>
              <a:rPr lang="en-US" altLang="en-US"/>
              <a:t> role</a:t>
            </a:r>
          </a:p>
          <a:p>
            <a:pPr lvl="1"/>
            <a:r>
              <a:rPr lang="en-US" altLang="en-US"/>
              <a:t>Users can assume either role as needed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15E58-60A2-BD42-B222-D909DE00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9D451-AB03-4944-96BB-DE02ABA7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48B55-5EA1-9A4B-AC21-2B4F782B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75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F47904EB-BD48-6B49-B6CF-0BB5AAE787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Naming and Certificates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7195C29C-B0A6-A24A-BD38-D4E09891F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Certificates issued to a principal</a:t>
            </a:r>
          </a:p>
          <a:p>
            <a:pPr lvl="1"/>
            <a:r>
              <a:rPr lang="en-US" altLang="en-US"/>
              <a:t>Principal uniquely identified to avoid confusion</a:t>
            </a:r>
          </a:p>
          <a:p>
            <a:r>
              <a:rPr lang="en-US" altLang="en-US"/>
              <a:t>Problem: names may be ambiguous</a:t>
            </a:r>
          </a:p>
          <a:p>
            <a:pPr lvl="1"/>
            <a:r>
              <a:rPr lang="en-US" altLang="en-US"/>
              <a:t>Does the name “Matt Bishop” refer to:</a:t>
            </a:r>
          </a:p>
          <a:p>
            <a:pPr lvl="2"/>
            <a:r>
              <a:rPr lang="en-US" altLang="en-US"/>
              <a:t>The author of this book?</a:t>
            </a:r>
          </a:p>
          <a:p>
            <a:pPr lvl="2"/>
            <a:r>
              <a:rPr lang="en-US" altLang="en-US"/>
              <a:t>A programmer in Australia?</a:t>
            </a:r>
          </a:p>
          <a:p>
            <a:pPr lvl="2"/>
            <a:r>
              <a:rPr lang="en-US" altLang="en-US"/>
              <a:t>A stock car driver in Muncie, Indiana?</a:t>
            </a:r>
          </a:p>
          <a:p>
            <a:pPr lvl="2"/>
            <a:r>
              <a:rPr lang="en-US" altLang="en-US"/>
              <a:t>Someone else who was named “Matt Bishop”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7DA370-27BA-6B4A-AAD5-CECBBE3E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4534A-31EE-FF40-8DB7-E5C8DA776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271AC-487C-AE4E-92A1-0E8BD4C8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20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298BD41F-4C70-3749-832D-472FF5B02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Disambiguating Identity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5F7C0E41-B388-0543-89B7-BC062491F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Include ancillary information in names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Enough to identify principal uniquely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X.509v4 Distinguished Names do this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Example: X.509v4 Distinguished Names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/O=University of California/OU=Davis campus/OU=Department of Computer Science/CN=Matt Bishop/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refers to the Matt Bishop (CN is </a:t>
            </a:r>
            <a:r>
              <a:rPr lang="en-US" altLang="en-US" i="1" dirty="0"/>
              <a:t>common name</a:t>
            </a:r>
            <a:r>
              <a:rPr lang="en-US" altLang="en-US" dirty="0"/>
              <a:t>) in the Department of Computer Science (OU is </a:t>
            </a:r>
            <a:r>
              <a:rPr lang="en-US" altLang="en-US" i="1" dirty="0"/>
              <a:t>organizational unit</a:t>
            </a:r>
            <a:r>
              <a:rPr lang="en-US" altLang="en-US" dirty="0"/>
              <a:t>) on the Davis Campus of the University of California (O is </a:t>
            </a:r>
            <a:r>
              <a:rPr lang="en-US" altLang="en-US" i="1" dirty="0"/>
              <a:t>organization</a:t>
            </a:r>
            <a:r>
              <a:rPr lang="en-US" altLang="en-US" dirty="0"/>
              <a:t>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15816E-F383-2747-898B-4EA9FCA3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926D08-34FC-9846-90B6-2C3C519C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C96D5-AAD4-644A-84FF-8CA8A525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88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CB90062-5F77-634B-A24A-CA1011205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 and Policies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9A12642-A7B8-FF4D-B5E8-6FA2A98CE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Matt Bishop wants a certificate from Certs-from-Us</a:t>
            </a:r>
          </a:p>
          <a:p>
            <a:pPr lvl="1"/>
            <a:r>
              <a:rPr lang="en-US" altLang="en-US"/>
              <a:t>How does Certs-from-Us know this is “Matt Bishop”?</a:t>
            </a:r>
          </a:p>
          <a:p>
            <a:pPr lvl="2"/>
            <a:r>
              <a:rPr lang="en-US" altLang="en-US"/>
              <a:t>CA’s </a:t>
            </a:r>
            <a:r>
              <a:rPr lang="en-US" altLang="en-US" i="1"/>
              <a:t>authentication policy</a:t>
            </a:r>
            <a:r>
              <a:rPr lang="en-US" altLang="en-US"/>
              <a:t> says what type and strength of authentication is needed to identify Matt Bishop to satisfy the CA that this is, in fact, Matt Bishop</a:t>
            </a:r>
          </a:p>
          <a:p>
            <a:pPr lvl="1"/>
            <a:r>
              <a:rPr lang="en-US" altLang="en-US"/>
              <a:t>Will Certs-from-Us issue this “Matt Bishop” a certificate once he is suitably authenticated?</a:t>
            </a:r>
          </a:p>
          <a:p>
            <a:pPr lvl="2"/>
            <a:r>
              <a:rPr lang="en-US" altLang="en-US"/>
              <a:t>CA’s </a:t>
            </a:r>
            <a:r>
              <a:rPr lang="en-US" altLang="en-US" i="1"/>
              <a:t>issuance policy</a:t>
            </a:r>
            <a:r>
              <a:rPr lang="en-US" altLang="en-US"/>
              <a:t> says to which principals the CA will issue certificates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4C2331-48CC-5D49-895C-DEAC07112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C3B9AA-5F4D-2A42-A2FE-2FF025F4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82EC19-FE46-FA45-995C-DE5F61E3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65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9391EE96-EC0D-2F4D-9303-6827E68A4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Verisign CAs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D3524F8-9502-5E4A-A4C0-631948DCC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Class 1 CA issued certificates to individuals</a:t>
            </a:r>
          </a:p>
          <a:p>
            <a:pPr lvl="1"/>
            <a:r>
              <a:rPr lang="en-US" altLang="en-US"/>
              <a:t>Authenticated principal by email address</a:t>
            </a:r>
          </a:p>
          <a:p>
            <a:pPr lvl="2"/>
            <a:r>
              <a:rPr lang="en-US" altLang="en-US"/>
              <a:t>Idea: certificate used for sending, receiving email with various security services at that address</a:t>
            </a:r>
          </a:p>
          <a:p>
            <a:r>
              <a:rPr lang="en-US" altLang="en-US"/>
              <a:t>Class 2 CA issued certificates to individuals</a:t>
            </a:r>
          </a:p>
          <a:p>
            <a:pPr lvl="1"/>
            <a:r>
              <a:rPr lang="en-US" altLang="en-US"/>
              <a:t>Authenticated by verifying user-supplied real name and address through an online database</a:t>
            </a:r>
          </a:p>
          <a:p>
            <a:pPr lvl="2"/>
            <a:r>
              <a:rPr lang="en-US" altLang="en-US"/>
              <a:t>Idea: certificate used for online purchasing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A6E599-F944-8E4B-9BF1-55302C191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F681A-ACB7-6E4B-8B1A-578430CA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62B78-2347-E74C-9777-C0366D54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676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E0BB2E1D-7EEF-F848-AF39-72E0B3B32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Verisign CAs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20DAB4C1-6227-EB4B-A0B2-C74915412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Class 3 CA issued certificates to individuals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Authenticated by background check from investigative service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Idea: higher level of assurance of identity than Class 1 and Class 2 CAs</a:t>
            </a:r>
          </a:p>
          <a:p>
            <a:pPr>
              <a:lnSpc>
                <a:spcPct val="90000"/>
              </a:lnSpc>
            </a:pPr>
            <a:r>
              <a:rPr lang="en-US" altLang="en-US"/>
              <a:t>Fourth CA issued certificates to web servers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Same authentication policy as Class 3 CA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Idea: consumers using these sites had high degree of assurance the web site was not spoofed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D154E-5D4C-0D4C-B329-86CF9FD9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B91AE-440E-4F47-A452-8F6DE8FBB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22748-D748-5A49-85FB-CF6972D11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30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EB7E8-1632-924B-9BB0-B4994185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0D58F-A458-CC4B-80B8-4DE155F8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Third party. delegated by CA the authority to check data to be put into certificate</a:t>
            </a:r>
          </a:p>
          <a:p>
            <a:pPr lvl="1"/>
            <a:r>
              <a:rPr lang="en-US" dirty="0"/>
              <a:t>This includes identity</a:t>
            </a:r>
          </a:p>
          <a:p>
            <a:r>
              <a:rPr lang="en-US" dirty="0"/>
              <a:t>RA determines whether CA’s requirements are met</a:t>
            </a:r>
          </a:p>
          <a:p>
            <a:r>
              <a:rPr lang="en-US" dirty="0"/>
              <a:t>If do, then it informs CA to issue certificates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189CC-85D5-7E4A-A7F5-804FA81E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E344A-C1BB-474F-82E9-2E1C2A40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6F763-C39B-4B4D-95E8-D3DEACF3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34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EDBB4002-C628-CB48-9303-4890D6FC1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Certification Hierarchy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CE11D5C-7C48-5B47-AC5B-8CD2F6A52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Tree structured arrangement of CAs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Root is </a:t>
            </a:r>
            <a:r>
              <a:rPr lang="en-US" altLang="en-US" i="1"/>
              <a:t>Internet Policy Registration Authority</a:t>
            </a:r>
            <a:r>
              <a:rPr lang="en-US" altLang="en-US"/>
              <a:t>, or IPRA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Sets policies all subordinate CAs must follow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Certifies subordinate CAs (called </a:t>
            </a:r>
            <a:r>
              <a:rPr lang="en-US" altLang="en-US" i="1"/>
              <a:t>policy certification authorities</a:t>
            </a:r>
            <a:r>
              <a:rPr lang="en-US" altLang="en-US"/>
              <a:t>, or PCAs), each of which has own authentication, issuance policies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Does not issue certificates to individuals or organizations other than subordinate CAs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PCAs issue certificates to ordinary CAs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Does not issue certificates to individuals or organizations other than subordinate CAs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CAs issue certificates to organizations or individuals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6C7D1-5309-9445-B7B4-7525FF98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7489-7946-DC45-A39E-E044EC8D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57A8A-C795-654D-BD80-A3165D7F6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971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A74E4BCD-D2F2-6E46-956F-686F8BA7B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541A02BE-F664-6249-BC49-7CE7869EA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University of Valmont issues certificates to students, staff</a:t>
            </a:r>
          </a:p>
          <a:p>
            <a:pPr lvl="1"/>
            <a:r>
              <a:rPr lang="en-US" altLang="en-US"/>
              <a:t>Students must present valid reg cards (considered low assurance)</a:t>
            </a:r>
          </a:p>
          <a:p>
            <a:pPr lvl="1"/>
            <a:r>
              <a:rPr lang="en-US" altLang="en-US"/>
              <a:t>Staff must present proof of employment and fingerprints, which are compared to those taken when staff member hired (considered high assurance)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E56987-9A68-6546-A9A6-58E37BC6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E9198-CB7A-5C4A-8D7F-8D45053B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65687-965C-4E4F-9820-B1769093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383F703-0A9B-8C46-8D94-B494CABD0C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2E2B487-0AF3-0F48-8873-AE662D217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Files and objects</a:t>
            </a:r>
          </a:p>
          <a:p>
            <a:r>
              <a:rPr lang="en-US" altLang="en-US"/>
              <a:t>Users, groups, and roles</a:t>
            </a:r>
          </a:p>
          <a:p>
            <a:r>
              <a:rPr lang="en-US" altLang="en-US"/>
              <a:t>Certificates and names</a:t>
            </a:r>
          </a:p>
          <a:p>
            <a:r>
              <a:rPr lang="en-US" altLang="en-US"/>
              <a:t>Hosts and domains</a:t>
            </a:r>
          </a:p>
          <a:p>
            <a:r>
              <a:rPr lang="en-US" altLang="en-US"/>
              <a:t>State and cookies</a:t>
            </a:r>
          </a:p>
          <a:p>
            <a:r>
              <a:rPr lang="en-US" altLang="en-US"/>
              <a:t>Anonymity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C91B4C-AC60-3A49-B1FA-3FC5AF43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0310E9-111B-2D4F-BEB7-C2CD7EA8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E00AB-349C-A64A-9D55-278932C6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589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3E576417-CC8E-1441-879C-13BF19A03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UValmont and PCAs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4EC44A80-50A0-A747-9235-D840D41DF6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First PCA: requires subordinate CAs to make good-faith effort to verify identities of principals to whom it issues certificates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Student authentication requirements meet this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Second PCA: requires use of biometrics to verify identity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Student authentication requirements do not meet this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Staff authentication requirements do meet this</a:t>
            </a:r>
          </a:p>
          <a:p>
            <a:pPr>
              <a:lnSpc>
                <a:spcPct val="90000"/>
              </a:lnSpc>
            </a:pPr>
            <a:r>
              <a:rPr lang="en-US" altLang="en-US"/>
              <a:t>UValmont establishes to CAs, one under each PCA above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AEE9C-6A7B-084A-874E-472CEBB3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5B469-FF54-5840-BCB7-2D9F971FB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DAB36-2868-2749-8FCF-D09151AD2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3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A441F527-E7ED-304B-9DE8-0B968CCB3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UValmont and Certification Hierarchy</a:t>
            </a:r>
          </a:p>
        </p:txBody>
      </p:sp>
      <p:sp>
        <p:nvSpPr>
          <p:cNvPr id="113667" name="Oval 3">
            <a:extLst>
              <a:ext uri="{FF2B5EF4-FFF2-40B4-BE49-F238E27FC236}">
                <a16:creationId xmlns:a16="http://schemas.microsoft.com/office/drawing/2014/main" id="{4981FC08-3F54-2640-9ED1-7D5015986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10414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8" name="Text Box 4">
            <a:extLst>
              <a:ext uri="{FF2B5EF4-FFF2-40B4-BE49-F238E27FC236}">
                <a16:creationId xmlns:a16="http://schemas.microsoft.com/office/drawing/2014/main" id="{BF1ADEF0-6104-3A48-80EF-2E597FED8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910" y="2131339"/>
            <a:ext cx="6190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IPRA</a:t>
            </a:r>
          </a:p>
        </p:txBody>
      </p:sp>
      <p:sp>
        <p:nvSpPr>
          <p:cNvPr id="113669" name="Oval 5">
            <a:extLst>
              <a:ext uri="{FF2B5EF4-FFF2-40B4-BE49-F238E27FC236}">
                <a16:creationId xmlns:a16="http://schemas.microsoft.com/office/drawing/2014/main" id="{058A112C-C9C7-174D-B635-ACDF414EE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1600" y="27559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0" name="Text Box 6">
            <a:extLst>
              <a:ext uri="{FF2B5EF4-FFF2-40B4-BE49-F238E27FC236}">
                <a16:creationId xmlns:a16="http://schemas.microsoft.com/office/drawing/2014/main" id="{2813DB06-0BB7-DC41-A53B-B33628356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421" y="2901434"/>
            <a:ext cx="745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PCA-1</a:t>
            </a:r>
          </a:p>
        </p:txBody>
      </p:sp>
      <p:sp>
        <p:nvSpPr>
          <p:cNvPr id="113671" name="Oval 7">
            <a:extLst>
              <a:ext uri="{FF2B5EF4-FFF2-40B4-BE49-F238E27FC236}">
                <a16:creationId xmlns:a16="http://schemas.microsoft.com/office/drawing/2014/main" id="{CFA798A2-1F38-4E4C-A06C-CF37397B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46500"/>
            <a:ext cx="1828800" cy="1358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2" name="Text Box 8">
            <a:extLst>
              <a:ext uri="{FF2B5EF4-FFF2-40B4-BE49-F238E27FC236}">
                <a16:creationId xmlns:a16="http://schemas.microsoft.com/office/drawing/2014/main" id="{4BA99948-1992-1743-9AE9-093C79418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941" y="4078069"/>
            <a:ext cx="12325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dirty="0" err="1"/>
              <a:t>UValmont</a:t>
            </a:r>
            <a:endParaRPr lang="en-US" altLang="en-US" dirty="0"/>
          </a:p>
          <a:p>
            <a:pPr algn="ctr"/>
            <a:r>
              <a:rPr lang="en-US" altLang="en-US" dirty="0"/>
              <a:t>Student CA</a:t>
            </a:r>
          </a:p>
        </p:txBody>
      </p:sp>
      <p:sp>
        <p:nvSpPr>
          <p:cNvPr id="113673" name="Oval 9">
            <a:extLst>
              <a:ext uri="{FF2B5EF4-FFF2-40B4-BE49-F238E27FC236}">
                <a16:creationId xmlns:a16="http://schemas.microsoft.com/office/drawing/2014/main" id="{BFDFBE57-EC51-274E-9B41-FEDAF1AAC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0" y="53213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4" name="Text Box 10">
            <a:extLst>
              <a:ext uri="{FF2B5EF4-FFF2-40B4-BE49-F238E27FC236}">
                <a16:creationId xmlns:a16="http://schemas.microsoft.com/office/drawing/2014/main" id="{81D77E20-F97F-3A4F-9FFB-534B4A190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986" y="5470525"/>
            <a:ext cx="9045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student</a:t>
            </a:r>
          </a:p>
        </p:txBody>
      </p:sp>
      <p:sp>
        <p:nvSpPr>
          <p:cNvPr id="113675" name="Oval 11">
            <a:extLst>
              <a:ext uri="{FF2B5EF4-FFF2-40B4-BE49-F238E27FC236}">
                <a16:creationId xmlns:a16="http://schemas.microsoft.com/office/drawing/2014/main" id="{D879E556-98BD-114C-9A75-4786BFAEE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00" y="54102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6" name="Text Box 12">
            <a:extLst>
              <a:ext uri="{FF2B5EF4-FFF2-40B4-BE49-F238E27FC236}">
                <a16:creationId xmlns:a16="http://schemas.microsoft.com/office/drawing/2014/main" id="{2D6986B4-4191-354C-85FA-435AD604C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428" y="5571342"/>
            <a:ext cx="9045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student</a:t>
            </a:r>
          </a:p>
        </p:txBody>
      </p:sp>
      <p:sp>
        <p:nvSpPr>
          <p:cNvPr id="113677" name="Line 13">
            <a:extLst>
              <a:ext uri="{FF2B5EF4-FFF2-40B4-BE49-F238E27FC236}">
                <a16:creationId xmlns:a16="http://schemas.microsoft.com/office/drawing/2014/main" id="{00A0A906-39DE-D548-9102-021EC5B243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38700" y="2489200"/>
            <a:ext cx="55880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8" name="Line 14">
            <a:extLst>
              <a:ext uri="{FF2B5EF4-FFF2-40B4-BE49-F238E27FC236}">
                <a16:creationId xmlns:a16="http://schemas.microsoft.com/office/drawing/2014/main" id="{D58F87B6-F574-8F4F-BD39-B67A256E69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4000" y="3378200"/>
            <a:ext cx="25400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9" name="Line 15">
            <a:extLst>
              <a:ext uri="{FF2B5EF4-FFF2-40B4-BE49-F238E27FC236}">
                <a16:creationId xmlns:a16="http://schemas.microsoft.com/office/drawing/2014/main" id="{175E9989-1858-0C45-AE49-4F647646FC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21000" y="4889500"/>
            <a:ext cx="26670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0" name="Line 16">
            <a:extLst>
              <a:ext uri="{FF2B5EF4-FFF2-40B4-BE49-F238E27FC236}">
                <a16:creationId xmlns:a16="http://schemas.microsoft.com/office/drawing/2014/main" id="{EA3CC6A0-FE82-1C4F-AF3E-4C387B077F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003800"/>
            <a:ext cx="43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1" name="Oval 17">
            <a:extLst>
              <a:ext uri="{FF2B5EF4-FFF2-40B4-BE49-F238E27FC236}">
                <a16:creationId xmlns:a16="http://schemas.microsoft.com/office/drawing/2014/main" id="{58E9AAD1-43C5-254C-9E45-5EBE1155D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0" y="28194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2" name="Text Box 18">
            <a:extLst>
              <a:ext uri="{FF2B5EF4-FFF2-40B4-BE49-F238E27FC236}">
                <a16:creationId xmlns:a16="http://schemas.microsoft.com/office/drawing/2014/main" id="{F4DB019F-1FF7-B54F-B2F7-D19020727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1847" y="2958752"/>
            <a:ext cx="7456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PCA-2</a:t>
            </a:r>
          </a:p>
        </p:txBody>
      </p:sp>
      <p:sp>
        <p:nvSpPr>
          <p:cNvPr id="113683" name="Line 19">
            <a:extLst>
              <a:ext uri="{FF2B5EF4-FFF2-40B4-BE49-F238E27FC236}">
                <a16:creationId xmlns:a16="http://schemas.microsoft.com/office/drawing/2014/main" id="{6A4A890A-2EBE-F549-A549-0A14C54FD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1100" y="2540000"/>
            <a:ext cx="774700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4" name="Line 20">
            <a:extLst>
              <a:ext uri="{FF2B5EF4-FFF2-40B4-BE49-F238E27FC236}">
                <a16:creationId xmlns:a16="http://schemas.microsoft.com/office/drawing/2014/main" id="{B7FDC096-FCBA-A94E-9959-8916AFF1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1900" y="3505200"/>
            <a:ext cx="3175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5" name="Oval 21">
            <a:extLst>
              <a:ext uri="{FF2B5EF4-FFF2-40B4-BE49-F238E27FC236}">
                <a16:creationId xmlns:a16="http://schemas.microsoft.com/office/drawing/2014/main" id="{7C071DC0-DF10-014D-8D0C-8E29C27A9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3822700"/>
            <a:ext cx="1828800" cy="1358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6" name="Text Box 22">
            <a:extLst>
              <a:ext uri="{FF2B5EF4-FFF2-40B4-BE49-F238E27FC236}">
                <a16:creationId xmlns:a16="http://schemas.microsoft.com/office/drawing/2014/main" id="{00B236B6-7EAD-614F-B34C-BED0BA352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949" y="4176494"/>
            <a:ext cx="11171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dirty="0" err="1"/>
              <a:t>UValmont</a:t>
            </a:r>
            <a:endParaRPr lang="en-US" altLang="en-US" dirty="0"/>
          </a:p>
          <a:p>
            <a:pPr algn="ctr"/>
            <a:r>
              <a:rPr lang="en-US" altLang="en-US" dirty="0"/>
              <a:t>Staff CA</a:t>
            </a:r>
          </a:p>
        </p:txBody>
      </p:sp>
      <p:sp>
        <p:nvSpPr>
          <p:cNvPr id="113687" name="Oval 23">
            <a:extLst>
              <a:ext uri="{FF2B5EF4-FFF2-40B4-BE49-F238E27FC236}">
                <a16:creationId xmlns:a16="http://schemas.microsoft.com/office/drawing/2014/main" id="{05259A96-8D5E-3142-9537-A70A93ED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3975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8" name="Text Box 24">
            <a:extLst>
              <a:ext uri="{FF2B5EF4-FFF2-40B4-BE49-F238E27FC236}">
                <a16:creationId xmlns:a16="http://schemas.microsoft.com/office/drawing/2014/main" id="{DFFA76AA-6BCB-6546-A30C-21BF6F238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214" y="5588958"/>
            <a:ext cx="5940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staff</a:t>
            </a:r>
          </a:p>
        </p:txBody>
      </p:sp>
      <p:sp>
        <p:nvSpPr>
          <p:cNvPr id="113689" name="Oval 25">
            <a:extLst>
              <a:ext uri="{FF2B5EF4-FFF2-40B4-BE49-F238E27FC236}">
                <a16:creationId xmlns:a16="http://schemas.microsoft.com/office/drawing/2014/main" id="{12BAF5D7-C55D-2A41-ACDF-2DB7EF60D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6900" y="54102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90" name="Text Box 26">
            <a:extLst>
              <a:ext uri="{FF2B5EF4-FFF2-40B4-BE49-F238E27FC236}">
                <a16:creationId xmlns:a16="http://schemas.microsoft.com/office/drawing/2014/main" id="{628C77FC-1502-F749-8022-B75C3BA17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969" y="5555734"/>
            <a:ext cx="5940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staff</a:t>
            </a:r>
          </a:p>
        </p:txBody>
      </p:sp>
      <p:sp>
        <p:nvSpPr>
          <p:cNvPr id="113691" name="Line 27">
            <a:extLst>
              <a:ext uri="{FF2B5EF4-FFF2-40B4-BE49-F238E27FC236}">
                <a16:creationId xmlns:a16="http://schemas.microsoft.com/office/drawing/2014/main" id="{874CAF49-D3A3-EF46-8D4B-374ABFC9AE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6100" y="4965700"/>
            <a:ext cx="26670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92" name="Line 28">
            <a:extLst>
              <a:ext uri="{FF2B5EF4-FFF2-40B4-BE49-F238E27FC236}">
                <a16:creationId xmlns:a16="http://schemas.microsoft.com/office/drawing/2014/main" id="{9CC772FC-DCC1-8145-82C2-C03F3C4A1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9000" y="4953000"/>
            <a:ext cx="31750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93" name="Text Box 29">
            <a:extLst>
              <a:ext uri="{FF2B5EF4-FFF2-40B4-BE49-F238E27FC236}">
                <a16:creationId xmlns:a16="http://schemas.microsoft.com/office/drawing/2014/main" id="{D25BCC4F-52A3-9B4F-BA60-427807902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4239" y="2177505"/>
            <a:ext cx="15842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i="1" dirty="0"/>
              <a:t>high assurance</a:t>
            </a:r>
          </a:p>
          <a:p>
            <a:pPr algn="ctr"/>
            <a:r>
              <a:rPr lang="en-US" altLang="en-US" i="1" dirty="0"/>
              <a:t>PCA</a:t>
            </a:r>
          </a:p>
        </p:txBody>
      </p:sp>
      <p:sp>
        <p:nvSpPr>
          <p:cNvPr id="113694" name="Text Box 30">
            <a:extLst>
              <a:ext uri="{FF2B5EF4-FFF2-40B4-BE49-F238E27FC236}">
                <a16:creationId xmlns:a16="http://schemas.microsoft.com/office/drawing/2014/main" id="{F8FBC9D4-ECF2-A34D-8F66-7FD4FFDE4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337" y="2181212"/>
            <a:ext cx="15109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i="1" dirty="0"/>
              <a:t>low assurance</a:t>
            </a:r>
          </a:p>
          <a:p>
            <a:pPr algn="ctr"/>
            <a:r>
              <a:rPr lang="en-US" altLang="en-US" i="1" dirty="0"/>
              <a:t>PCA</a:t>
            </a:r>
          </a:p>
        </p:txBody>
      </p:sp>
      <p:sp>
        <p:nvSpPr>
          <p:cNvPr id="113695" name="Line 31">
            <a:extLst>
              <a:ext uri="{FF2B5EF4-FFF2-40B4-BE49-F238E27FC236}">
                <a16:creationId xmlns:a16="http://schemas.microsoft.com/office/drawing/2014/main" id="{445DD3E8-7A62-3D4C-AF9A-169785674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6600" y="2921000"/>
            <a:ext cx="0" cy="3327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0ABAB6-6900-8A4C-A771-94818702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E3DC9C-E54A-7445-BD3E-86F8868D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C4635-DDD8-4E48-8518-290B8802F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77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7FCE7917-B583-3B40-A533-9FD9EA1BE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Certificate Differences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A2BE9E5F-6A67-8346-A9C0-C9D994D3A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Student, staff certificates signed using different private keys (for different CAs)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Student’s signed by key corresponding to low assurance certificate signed by first PCA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Staff’s signed by key corresponding to high assurance certificate signed by second PCA</a:t>
            </a:r>
          </a:p>
          <a:p>
            <a:pPr>
              <a:lnSpc>
                <a:spcPct val="90000"/>
              </a:lnSpc>
            </a:pPr>
            <a:r>
              <a:rPr lang="en-US" altLang="en-US"/>
              <a:t>To see what policy used to authenticate: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Determine CA signing certificate, check its policy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Also go to PCA that signed CA’s certificate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CAs are restricted by PCA’s policy, but CA can restrict itself further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2D0A8B-FF13-DE41-95D6-7AF447BE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75D0F-FDE9-6241-A14D-C4DCC0C8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9F54E-7A1E-E645-9B8E-8774C846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40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C6616B7D-CE66-3945-A794-1AD3A6081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Certificates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8F825E5A-9A61-3346-9361-5DA4351CC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Organizational certificate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Issued based on principal’s affiliation with organization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 Distinguished Name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/O=University of Valmont/OU=Computer Science Department/CN=Marsha Merteuille/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Residential certificate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Issued based on where principal lives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 affiliation with organization implied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 Distinguished Name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/C=US/SP=Louisiana/L=Valmont/PA=1 Express Way/CN=Marsha Merteuille/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6B4F7A-EFB1-524E-85BE-98DFF4059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49BAFB-F752-FF4C-AA4D-6BCC3793B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2D09E-AC71-E947-A2C1-1D7D70D9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74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396545F6-3316-B64F-BDAC-3495CDBD6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Certificates for Roles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429A76D1-5BEE-5E46-90A7-F3A1F99CB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Certificate tied to a role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 err="1"/>
              <a:t>UValmont</a:t>
            </a:r>
            <a:r>
              <a:rPr lang="en-US" altLang="en-US" dirty="0"/>
              <a:t> wants comptroller to have a certificate</a:t>
            </a:r>
          </a:p>
          <a:p>
            <a:pPr lvl="2"/>
            <a:r>
              <a:rPr lang="en-US" altLang="en-US" dirty="0"/>
              <a:t>This way, she can sign contracts and documents digitally</a:t>
            </a:r>
          </a:p>
          <a:p>
            <a:pPr lvl="1"/>
            <a:r>
              <a:rPr lang="en-US" altLang="en-US" dirty="0"/>
              <a:t>Distinguished Name</a:t>
            </a:r>
          </a:p>
          <a:p>
            <a:pPr lvl="1">
              <a:buFontTx/>
              <a:buNone/>
            </a:pPr>
            <a:r>
              <a:rPr lang="en-US" altLang="en-US" dirty="0"/>
              <a:t>	/O=University of Valmont/OU=Office of the Big Bucks/RN=Comptroller/</a:t>
            </a:r>
          </a:p>
          <a:p>
            <a:pPr lvl="1">
              <a:buFontTx/>
              <a:buNone/>
            </a:pPr>
            <a:r>
              <a:rPr lang="en-US" altLang="en-US" dirty="0"/>
              <a:t>	where “RN” is </a:t>
            </a:r>
            <a:r>
              <a:rPr lang="en-US" altLang="en-US" i="1" dirty="0"/>
              <a:t>role name</a:t>
            </a:r>
            <a:r>
              <a:rPr lang="en-US" altLang="en-US" dirty="0"/>
              <a:t>; note the individual using the certificate is not named, so no CN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10CA5-673B-0A45-8E03-7A2C65D0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E590B8-5AC0-2342-9460-06DA16F0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BF9DA-837C-A847-A058-8CB063C3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30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734CA00F-06D4-C247-8863-FB0FB62D0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Certificate Principal Identifiers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3EA2DBA4-93C6-3B4D-BC92-E78490316C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not be Distinguished Names</a:t>
            </a:r>
          </a:p>
          <a:p>
            <a:pPr lvl="1"/>
            <a:r>
              <a:rPr lang="en-US" altLang="en-US"/>
              <a:t>Example: PGP certificates usually have email addresses, not Distinguished Names</a:t>
            </a:r>
          </a:p>
          <a:p>
            <a:r>
              <a:rPr lang="en-US" altLang="en-US"/>
              <a:t>Permits ambiguity, so the user of the certificate may not be sure to whom it refers</a:t>
            </a:r>
          </a:p>
          <a:p>
            <a:pPr lvl="1"/>
            <a:r>
              <a:rPr lang="en-US" altLang="en-US"/>
              <a:t>Email addresses change often, particularly if work email addresses used</a:t>
            </a:r>
          </a:p>
          <a:p>
            <a:r>
              <a:rPr lang="en-US" altLang="en-US"/>
              <a:t>Problem: how do you prevent naming conflicts?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28DD8-7971-C84A-9FA3-CA28FCBD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470C2A-4664-D944-B466-47C25F1A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F2C85-7118-3C40-951E-4E06D59B3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89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866B0672-AC31-464C-8890-33C1BE2EB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Naming Conflicts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2102A762-D7D3-2E40-A14E-FCBE80404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X.509, PGP silent</a:t>
            </a:r>
          </a:p>
          <a:p>
            <a:pPr lvl="1"/>
            <a:r>
              <a:rPr lang="en-US" altLang="en-US" dirty="0"/>
              <a:t>Assume CAs will prevent name conflicts as follows</a:t>
            </a:r>
          </a:p>
          <a:p>
            <a:pPr lvl="2"/>
            <a:r>
              <a:rPr lang="en-US" altLang="en-US" dirty="0"/>
              <a:t>No two distinct CAs have the same Distinguished Name</a:t>
            </a:r>
          </a:p>
          <a:p>
            <a:pPr lvl="2"/>
            <a:r>
              <a:rPr lang="en-US" altLang="en-US" dirty="0"/>
              <a:t>No two principals have certificates issued containing the same Distinguished Name by a single CA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1350BC-211C-EB46-AE42-1DE5809A7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24D8AC-BF9E-FF43-B2E1-A1F4D1F9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CF1D6-0E92-DE46-9B26-D6B62C79D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66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3B923D03-EE32-B44A-BEF3-37CFB68BF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Internet Certification Hierarchy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5BAB40CB-4759-5747-9A54-F0B7501D6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theory, none</a:t>
            </a:r>
          </a:p>
          <a:p>
            <a:pPr lvl="1"/>
            <a:r>
              <a:rPr lang="en-US" altLang="en-US"/>
              <a:t>IPRA requires each PCA to have a unique Distinguished Name</a:t>
            </a:r>
          </a:p>
          <a:p>
            <a:pPr lvl="1"/>
            <a:r>
              <a:rPr lang="en-US" altLang="en-US"/>
              <a:t>No PCA may certify two distinct CAs with same Distinguished Name</a:t>
            </a:r>
          </a:p>
          <a:p>
            <a:r>
              <a:rPr lang="en-US" altLang="en-US"/>
              <a:t>In practice, considerable confusion possible!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FDF729-6727-DA4E-AD01-7C46D97EF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7C8883-F0CE-7947-A4EF-D0CA6710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8A23B-FF2E-A34F-BB2C-88367B3D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89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64572338-D3BD-3F45-9DF2-65390ADBB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Collision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74C697AE-1B43-934B-915F-FC1CA6B7E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John Smith, John Smith Jr. live at same address</a:t>
            </a:r>
          </a:p>
          <a:p>
            <a:r>
              <a:rPr lang="en-US" altLang="en-US" dirty="0"/>
              <a:t>John Smith Jr. applies for residential certificate from Certs-from-Us, getting the DN of: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/C=US/SP=Maine/L=Portland/PA=1 First Ave./CN=John Smith/</a:t>
            </a:r>
          </a:p>
          <a:p>
            <a:r>
              <a:rPr lang="en-US" altLang="en-US" dirty="0"/>
              <a:t>Now his father applies for residential certificate from Quick-Certs, getting DN of: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/C=US/SP=Maine/L=Portland/PA=1 First Ave./CN=John Smith/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because Quick-Certs has no way of knowing that DN is taken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2CF775-6869-9D42-BB13-71739D07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50F652-3EDD-1643-8CB8-92E1FFDB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6342A-0B58-A54E-8A4F-4C08D8C2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992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47400187-1117-2747-9F46-E318E7E60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Solutions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283BB489-125C-AF4C-8EC9-1505387EC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Organizational certificates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CA DNs must be superior to that of the principal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Example: for Marsha Merteuille’s DN: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/O=University of Valmont/OU=Computer Science Department/CN=Marsha Merteuille/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DN of the CA must be either: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/O=University of Valmont/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(the issuer being the University) or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/O=University of Valmont/OU=Computer Science Department/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(the issuer being the Department)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3036D1-39F2-3C49-B212-43E69C16C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00C297-FC66-FE47-9382-7433AC84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CBC84-124D-4643-8EF1-09238D65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7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7F15D97-191D-2D49-A0B6-9E63BF9D35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Identity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6AAFCC3-A556-004A-9EE5-BFA50BBAB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Principal</a:t>
            </a:r>
            <a:r>
              <a:rPr lang="en-US" altLang="en-US"/>
              <a:t>: a unique entity</a:t>
            </a:r>
          </a:p>
          <a:p>
            <a:r>
              <a:rPr lang="en-US" altLang="en-US" i="1"/>
              <a:t>Identity</a:t>
            </a:r>
            <a:r>
              <a:rPr lang="en-US" altLang="en-US"/>
              <a:t>: specifies a principal</a:t>
            </a:r>
          </a:p>
          <a:p>
            <a:r>
              <a:rPr lang="en-US" altLang="en-US" i="1"/>
              <a:t>Authentication</a:t>
            </a:r>
            <a:r>
              <a:rPr lang="en-US" altLang="en-US"/>
              <a:t>: binding of a principal to a representation of identity internal to the system</a:t>
            </a:r>
          </a:p>
          <a:p>
            <a:pPr lvl="1"/>
            <a:r>
              <a:rPr lang="en-US" altLang="en-US"/>
              <a:t>All access, resource allocation decisions assume binding is correct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619011-9A4F-424A-8490-FEC97057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2CBCB-EE00-724D-8AEF-BB1E4304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BBA97-5C0A-DF41-A0BB-9E21626A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28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E7D702F9-7DC0-A042-A578-42E7C9E9A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Solutions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5AC186DE-EA47-8549-9D47-243F5F9BC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Residential certificates</a:t>
            </a:r>
          </a:p>
          <a:p>
            <a:pPr lvl="1"/>
            <a:r>
              <a:rPr lang="en-US" altLang="en-US"/>
              <a:t>DN collisions explicitly allowed (in above example, no way to force disambiguation)</a:t>
            </a:r>
          </a:p>
          <a:p>
            <a:pPr lvl="1">
              <a:buFontTx/>
              <a:buNone/>
            </a:pPr>
            <a:r>
              <a:rPr lang="en-US" altLang="en-US"/>
              <a:t>	/C=US/SP=Maine/L=Portland/PA=1 First Ave./CN=John Smith/</a:t>
            </a:r>
          </a:p>
          <a:p>
            <a:pPr lvl="1">
              <a:buFontTx/>
              <a:buNone/>
            </a:pPr>
            <a:r>
              <a:rPr lang="en-US" altLang="en-US"/>
              <a:t>	Unless names of individuals are different, how can you force different names in the certificates?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9CF317-19F2-5A41-BE6B-2033F237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26A127-E4E7-014E-89AE-680AE20A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778EC-4FFE-CF47-B2FB-FE5E430D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34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3F5CD326-2E25-BD47-A7F2-A5B96AABA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Related Problem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2D222769-7383-EE46-A91A-0B6EC7BE9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Single CA issues two types of certificates under two different PCAs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UValmont issues both low assurance, high assurance certificates under two different PCAs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does validator know under which PCA the certificate was issued?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Reflects on assurance of the identity of the principal to whom certificate was issued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3403F-AE74-8C43-9BC8-2BC9F29D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042F7E-C566-6E44-8753-ECE236EB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338BC-C310-154B-AC04-72FA4065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20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FA694305-6C52-E149-BCB7-EA191C79B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Solution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819D29E-E698-DB44-8DE9-3858BA28A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 Distinguished Names need </a:t>
            </a:r>
            <a:r>
              <a:rPr lang="en-US" altLang="en-US" i="1"/>
              <a:t>not</a:t>
            </a:r>
            <a:r>
              <a:rPr lang="en-US" altLang="en-US"/>
              <a:t> be unique</a:t>
            </a:r>
          </a:p>
          <a:p>
            <a:r>
              <a:rPr lang="en-US" altLang="en-US"/>
              <a:t>CA (Distinguished Name, public key) pair </a:t>
            </a:r>
            <a:r>
              <a:rPr lang="en-US" altLang="en-US" i="1"/>
              <a:t>must</a:t>
            </a:r>
            <a:r>
              <a:rPr lang="en-US" altLang="en-US"/>
              <a:t> be unique</a:t>
            </a:r>
          </a:p>
          <a:p>
            <a:r>
              <a:rPr lang="en-US" altLang="en-US"/>
              <a:t>Example</a:t>
            </a:r>
          </a:p>
          <a:p>
            <a:pPr lvl="1"/>
            <a:r>
              <a:rPr lang="en-US" altLang="en-US"/>
              <a:t>In earlier UValmont example, student validation required using first PCA’s public key; validation using second PCA’s public key would fail</a:t>
            </a:r>
          </a:p>
          <a:p>
            <a:pPr lvl="1"/>
            <a:r>
              <a:rPr lang="en-US" altLang="en-US"/>
              <a:t>Keys used to sign certificate indicate the PCA, and the policy, under which certificate is issued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E1550-6175-EE47-A939-3973A19E3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54F4D-79C1-CC47-8A2E-401DA6E2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FBA80-46E4-BE4B-B286-11E3EC24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521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72ECC680-8A7F-704E-BEAE-BF104D7BA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Meaning of Identity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7D13A76E-708C-ED47-9046-8F2052143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Authentication validates identity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 specifies type of authentication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incorrect, CA may misidentify entity unintentionally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Certificate binds </a:t>
            </a:r>
            <a:r>
              <a:rPr lang="en-US" altLang="en-US" i="1" dirty="0"/>
              <a:t>external</a:t>
            </a:r>
            <a:r>
              <a:rPr lang="en-US" altLang="en-US" dirty="0"/>
              <a:t> identity to crypto key and Distinguished Name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Need confidentiality, integrity, anonymity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Recipient knows same entity sent all messages, but </a:t>
            </a:r>
            <a:r>
              <a:rPr lang="en-US" altLang="en-US" i="1" dirty="0"/>
              <a:t>not</a:t>
            </a:r>
            <a:r>
              <a:rPr lang="en-US" altLang="en-US" dirty="0"/>
              <a:t> who that entity is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1D682-3F89-D04D-BA4B-7722EA9E6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AF442-417A-824D-AF87-8D73B08E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797B6-7F60-714A-8149-4AC7D380D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99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71524E36-7F2E-7C4F-8BBC-353BD244A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Persona Certificate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05D85979-2EC5-1A42-841A-63404C3EE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Certificate with meaningless Distinguished Name</a:t>
            </a:r>
          </a:p>
          <a:p>
            <a:pPr lvl="1"/>
            <a:r>
              <a:rPr lang="en-US" altLang="en-US"/>
              <a:t>If DN is</a:t>
            </a:r>
          </a:p>
          <a:p>
            <a:pPr lvl="1">
              <a:buFontTx/>
              <a:buNone/>
            </a:pPr>
            <a:r>
              <a:rPr lang="en-US" altLang="en-US"/>
              <a:t>	/C=US/O=Microsoft Corp./CN=Bill Gates/</a:t>
            </a:r>
          </a:p>
          <a:p>
            <a:pPr lvl="1">
              <a:buFontTx/>
              <a:buNone/>
            </a:pPr>
            <a:r>
              <a:rPr lang="en-US" altLang="en-US"/>
              <a:t>	the real subject may not (or may) be Mr. Gates</a:t>
            </a:r>
          </a:p>
          <a:p>
            <a:pPr lvl="1"/>
            <a:r>
              <a:rPr lang="en-US" altLang="en-US"/>
              <a:t>Issued by CAs with persona policies under a PCA with policy that supports this</a:t>
            </a:r>
          </a:p>
          <a:p>
            <a:r>
              <a:rPr lang="en-US" altLang="en-US"/>
              <a:t>PGP certificates can use any name, so provide this implicitly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1CC800-BD65-254E-9CD4-85164689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D64E7F-6637-864C-AFF4-6538E825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DAE6A-1EC9-894B-AD71-163DAC57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2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8A86A877-5324-9346-9E29-8EB254344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445BC66B-8998-D94A-8527-1B10D562D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Government requires all citizens with gene X to register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Anecdotal evidence people with this gene become criminals with probability 0.5.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Law to be made quietly, as no scientific evidence supports this, and government wants no civil rights fuss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Government employee wants to alert media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Government will deny plan, change approach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Government employee will be fired, prosecuted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Must notify media anonymously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7A3138-D1F9-4043-BCE4-DFDCD041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83C50A-BD46-F746-9CE8-F57B6927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96FCE-79F3-D545-9CA0-DD9C2172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72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DA1869D4-4906-324C-93D5-96701F7F8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2874F4BA-8001-4147-BFEA-6842A1969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Employee gets persona certificate, sends copy of plan to media</a:t>
            </a:r>
          </a:p>
          <a:p>
            <a:pPr lvl="1"/>
            <a:r>
              <a:rPr lang="en-US" altLang="en-US"/>
              <a:t>Media knows message unchanged during transit, but not who sent it</a:t>
            </a:r>
          </a:p>
          <a:p>
            <a:pPr lvl="1"/>
            <a:r>
              <a:rPr lang="en-US" altLang="en-US"/>
              <a:t>Government denies plan, changes it</a:t>
            </a:r>
          </a:p>
          <a:p>
            <a:r>
              <a:rPr lang="en-US" altLang="en-US"/>
              <a:t>Employee sends copy of new plan signed using same certificate</a:t>
            </a:r>
          </a:p>
          <a:p>
            <a:pPr lvl="1"/>
            <a:r>
              <a:rPr lang="en-US" altLang="en-US"/>
              <a:t>Media can tell it’s from original whistleblower</a:t>
            </a:r>
          </a:p>
          <a:p>
            <a:pPr lvl="1"/>
            <a:r>
              <a:rPr lang="en-US" altLang="en-US"/>
              <a:t>Media cannot track back whom that whistleblower is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91F1CE-E774-B543-AB9F-FB2634E43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26425-8819-E249-AE76-DD918A1D4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48D15-A55D-1E40-8C2C-18E733B9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47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3A712670-1771-0F46-81C1-534A4AE0D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Trust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2733E23A-A125-2540-B9CB-03C162168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Goal of certificate:  bind correct identity to DN</a:t>
            </a:r>
          </a:p>
          <a:p>
            <a:r>
              <a:rPr lang="en-US" altLang="en-US" dirty="0"/>
              <a:t>Question: what is degree of assurance?</a:t>
            </a:r>
          </a:p>
          <a:p>
            <a:r>
              <a:rPr lang="en-US" altLang="en-US" dirty="0"/>
              <a:t>X.509v4, certificate hierarchy</a:t>
            </a:r>
          </a:p>
          <a:p>
            <a:pPr lvl="1"/>
            <a:r>
              <a:rPr lang="en-US" altLang="en-US" dirty="0"/>
              <a:t>Depends on policy of CA issuing certificate</a:t>
            </a:r>
          </a:p>
          <a:p>
            <a:pPr lvl="1"/>
            <a:r>
              <a:rPr lang="en-US" altLang="en-US" dirty="0"/>
              <a:t>Depends on how well CA follows that policy</a:t>
            </a:r>
          </a:p>
          <a:p>
            <a:pPr lvl="1"/>
            <a:r>
              <a:rPr lang="en-US" altLang="en-US" dirty="0"/>
              <a:t>Depends on how easy the required authentication can be spoofed</a:t>
            </a:r>
          </a:p>
          <a:p>
            <a:r>
              <a:rPr lang="en-US" altLang="en-US" dirty="0"/>
              <a:t>Really, estimate based on the above factors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BC3E3-EDB6-0349-8841-70D7D66B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2A7277-3261-AE4A-891D-1BACD85C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1A06D-5A24-F14D-9825-9B5D5C3B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30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CA0EB5EE-0C1C-9B46-B3A0-9F0EFCE8C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Passport Required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F7563346-DAAC-A44F-8036-B7FB196E4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DN has name on passport, number and issuer of passport</a:t>
            </a:r>
          </a:p>
          <a:p>
            <a:r>
              <a:rPr lang="en-US" altLang="en-US"/>
              <a:t>What are points of trust?</a:t>
            </a:r>
          </a:p>
          <a:p>
            <a:pPr lvl="1"/>
            <a:r>
              <a:rPr lang="en-US" altLang="en-US"/>
              <a:t>Passport not forged and name on it not altered</a:t>
            </a:r>
          </a:p>
          <a:p>
            <a:pPr lvl="1"/>
            <a:r>
              <a:rPr lang="en-US" altLang="en-US"/>
              <a:t>Passport issued to person named in passport</a:t>
            </a:r>
          </a:p>
          <a:p>
            <a:pPr lvl="1"/>
            <a:r>
              <a:rPr lang="en-US" altLang="en-US"/>
              <a:t>Person presenting passport is person to whom it was issued</a:t>
            </a:r>
          </a:p>
          <a:p>
            <a:pPr lvl="1"/>
            <a:r>
              <a:rPr lang="en-US" altLang="en-US"/>
              <a:t>CA has checked passport and individual using passport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4F003F-5EA5-834F-B515-C3873E173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68D0C2-0562-A94E-B3FE-8C8BE94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67F7D-28D7-4B4A-9B32-6B8D8FCF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80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4B448FF0-E42D-CB43-879A-0216188F5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PGP Certificates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0C91B5FA-64DD-7444-AA05-449C85ED0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Level of trust in signature field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Four levels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Generic (no trust assertions made)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Persona (no verification)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Casual (some verification)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Positive (substantial verification)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What do these mean?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Meaning not given by </a:t>
            </a:r>
            <a:r>
              <a:rPr lang="en-US" altLang="en-US" dirty="0" err="1"/>
              <a:t>OpenPGP</a:t>
            </a:r>
            <a:r>
              <a:rPr lang="en-US" altLang="en-US" dirty="0"/>
              <a:t> standard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Signer determines what level to use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Casual to one signer may be positive to another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C4677-4194-7843-BE78-8EB41DB9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896A9C-031B-ED4F-9A0D-BF6E277B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F2CA3-67BD-A241-9DA1-626C64DC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7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D6C18AEE-B6F9-3A45-A4C3-04475E50B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 and Objects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892BDEF0-AC6D-AF46-B992-A2C72A635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Identity depends on system containing object</a:t>
            </a:r>
          </a:p>
          <a:p>
            <a:r>
              <a:rPr lang="en-US" altLang="en-US"/>
              <a:t>Different names for one object</a:t>
            </a:r>
          </a:p>
          <a:p>
            <a:pPr lvl="1"/>
            <a:r>
              <a:rPr lang="en-US" altLang="en-US"/>
              <a:t>Human use, </a:t>
            </a:r>
            <a:r>
              <a:rPr lang="en-US" altLang="en-US" i="1"/>
              <a:t>eg</a:t>
            </a:r>
            <a:r>
              <a:rPr lang="en-US" altLang="en-US"/>
              <a:t>. file name</a:t>
            </a:r>
          </a:p>
          <a:p>
            <a:pPr lvl="1"/>
            <a:r>
              <a:rPr lang="en-US" altLang="en-US"/>
              <a:t>Process use, </a:t>
            </a:r>
            <a:r>
              <a:rPr lang="en-US" altLang="en-US" i="1"/>
              <a:t>eg.</a:t>
            </a:r>
            <a:r>
              <a:rPr lang="en-US" altLang="en-US"/>
              <a:t> file descriptor or handle</a:t>
            </a:r>
          </a:p>
          <a:p>
            <a:pPr lvl="1"/>
            <a:r>
              <a:rPr lang="en-US" altLang="en-US"/>
              <a:t>Kernel use, </a:t>
            </a:r>
            <a:r>
              <a:rPr lang="en-US" altLang="en-US" i="1"/>
              <a:t>eg</a:t>
            </a:r>
            <a:r>
              <a:rPr lang="en-US" altLang="en-US"/>
              <a:t>. file allocation table entry, inode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573286-DFA4-DF42-B227-D859FC35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37519-B6A9-5744-90F1-9F3E9A5A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0DBCB-7140-8647-9327-822A1A17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683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A3A08D45-2070-BB40-9ABD-E637A4F95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Identity on the Web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62EB0D0F-8483-F744-BA81-219CB9C84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Host identity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Static identifiers: do not change over time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Dynamic identifiers: changes as a result of an event or the passing of time</a:t>
            </a:r>
          </a:p>
          <a:p>
            <a:pPr>
              <a:lnSpc>
                <a:spcPct val="90000"/>
              </a:lnSpc>
            </a:pPr>
            <a:r>
              <a:rPr lang="en-US" altLang="en-US"/>
              <a:t>State and Cookies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Anonymity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Anonymous email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Anonymity: good or bad?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B2274-FC40-454D-B3B4-DD4086444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194BAC-A4EF-5D49-BB99-9E2EC0CD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E3DCE-E842-DF4B-BA69-3B271C69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8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F7BFB35A-379B-D041-9499-F09579EDA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Host Identity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BDE2F7FB-EA49-F84A-8EFE-2716FF020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Bound up to networking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connected: pick any name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Connected: one or more names depending on interfaces, network structure, context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Name</a:t>
            </a:r>
            <a:r>
              <a:rPr lang="en-US" altLang="en-US"/>
              <a:t> identifies principal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Address</a:t>
            </a:r>
            <a:r>
              <a:rPr lang="en-US" altLang="en-US"/>
              <a:t> identifies location of principal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May be virtual location (network segment) as opposed to physical location (room 222)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807818-C0A4-2840-BDC6-9E6B62BA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29D87-833B-9744-B340-18309FC0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04E11-9CB9-1145-9898-0AB60AA1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1029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BECC19B0-268A-8344-B69D-487295A91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9B54155E-7C72-AF41-A23F-02F2AAF5E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Layered network</a:t>
            </a:r>
          </a:p>
          <a:p>
            <a:pPr lvl="1"/>
            <a:r>
              <a:rPr lang="en-US" altLang="en-US"/>
              <a:t>MAC layer</a:t>
            </a:r>
          </a:p>
          <a:p>
            <a:pPr lvl="2"/>
            <a:r>
              <a:rPr lang="en-US" altLang="en-US"/>
              <a:t>Ethernet address: 00:05:02:6B:A8:21</a:t>
            </a:r>
          </a:p>
          <a:p>
            <a:pPr lvl="2"/>
            <a:r>
              <a:rPr lang="en-US" altLang="en-US"/>
              <a:t>AppleTalk address: network 51, node 235</a:t>
            </a:r>
          </a:p>
          <a:p>
            <a:pPr lvl="1"/>
            <a:r>
              <a:rPr lang="en-US" altLang="en-US"/>
              <a:t>Network layer</a:t>
            </a:r>
          </a:p>
          <a:p>
            <a:pPr lvl="2"/>
            <a:r>
              <a:rPr lang="en-US" altLang="en-US"/>
              <a:t>IP address: 192.168.35.89</a:t>
            </a:r>
          </a:p>
          <a:p>
            <a:pPr lvl="1"/>
            <a:r>
              <a:rPr lang="en-US" altLang="en-US"/>
              <a:t>Transport layer</a:t>
            </a:r>
          </a:p>
          <a:p>
            <a:pPr lvl="2"/>
            <a:r>
              <a:rPr lang="en-US" altLang="en-US"/>
              <a:t>Host name: cherry.orchard.chekhov.ru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2447EB-E8A0-E144-A388-DA039900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144D1C-E1DB-3A4F-BCCF-F9C649AB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A0603A-9CF8-6C4E-B5E5-5DDC3721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027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88659CAC-244D-B747-9389-70127FD54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Danger!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113BC981-643A-1142-88B5-3FA6077F3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Attacker spoofs identity of another host</a:t>
            </a:r>
          </a:p>
          <a:p>
            <a:pPr lvl="1"/>
            <a:r>
              <a:rPr lang="en-US" altLang="en-US"/>
              <a:t>Protocols at, above the identity being spoofed will fail</a:t>
            </a:r>
          </a:p>
          <a:p>
            <a:pPr lvl="1"/>
            <a:r>
              <a:rPr lang="en-US" altLang="en-US"/>
              <a:t>They rely on spoofed, and hence faulty, information</a:t>
            </a:r>
          </a:p>
          <a:p>
            <a:r>
              <a:rPr lang="en-US" altLang="en-US"/>
              <a:t>Example: spoof IP address, mapping between host names and IP addresses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FD835B-528C-484A-A447-8B7FE7BF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95356-2239-314B-89A3-04C443EA7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CC409-DFEE-FD41-B318-B71ECE6E6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691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D0340B5C-8318-D74F-9317-9D900D808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Domain Name Server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E571D184-6DD6-9745-AECF-AB81308E8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Maps transport identifiers (host names) to network identifiers (host addresses)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records: host names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IP addresses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Reverse records: IP addresses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host names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Weak authentication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cryptographically based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Various techniques used, such as reverse domain name lookup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DC26B6-00C8-3A42-91A0-B5071D95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1A2E8E-B221-5442-B60E-EAD9CC70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AE0E9-08F4-9D46-9531-0CC04888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142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6375408B-E892-6E4D-930D-11BE8A18E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Reverse Domain Name Lookup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CB6F72D7-2B91-4D4E-BD23-AAE798F6D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Validate identity of peer (host) name</a:t>
            </a:r>
          </a:p>
          <a:p>
            <a:pPr lvl="1"/>
            <a:r>
              <a:rPr lang="en-US" altLang="en-US"/>
              <a:t>Get IP address of peer</a:t>
            </a:r>
          </a:p>
          <a:p>
            <a:pPr lvl="1"/>
            <a:r>
              <a:rPr lang="en-US" altLang="en-US"/>
              <a:t>Get associated host name via DNS</a:t>
            </a:r>
          </a:p>
          <a:p>
            <a:pPr lvl="1"/>
            <a:r>
              <a:rPr lang="en-US" altLang="en-US"/>
              <a:t>Get IP addresses associated with host name from DNS</a:t>
            </a:r>
          </a:p>
          <a:p>
            <a:pPr lvl="1"/>
            <a:r>
              <a:rPr lang="en-US" altLang="en-US"/>
              <a:t>If first IP address in this set, accept name as correct; otherwise, reject as spoofed</a:t>
            </a:r>
          </a:p>
          <a:p>
            <a:r>
              <a:rPr lang="en-US" altLang="en-US"/>
              <a:t>If DNS corrupted, this won’t work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E27F0-5673-D948-8EFE-3365B763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9E5B1-3668-5041-B498-5D579B6D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EDED4-568B-FB49-B9E0-65735AF9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752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60FF2999-FD8A-664B-AB91-7EB2F98B6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Floating (Dynamic) Identifiers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B737823-41D0-F147-84AC-5AA0AD9FF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Assigned to principals for a limited time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Server maintains pool of identifiers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Client contacts server using </a:t>
            </a:r>
            <a:r>
              <a:rPr lang="en-US" altLang="en-US" i="1"/>
              <a:t>local identifier</a:t>
            </a:r>
            <a:endParaRPr lang="en-US" altLang="en-US"/>
          </a:p>
          <a:p>
            <a:pPr lvl="2">
              <a:lnSpc>
                <a:spcPct val="90000"/>
              </a:lnSpc>
            </a:pPr>
            <a:r>
              <a:rPr lang="en-US" altLang="en-US"/>
              <a:t>Only client, server need to know this identifier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Server sends client </a:t>
            </a:r>
            <a:r>
              <a:rPr lang="en-US" altLang="en-US" i="1"/>
              <a:t>global identifier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Client uses global identifier in other contexts, for example to talk to other hosts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Server notifies intermediate hosts of new client, global identifier association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13EC4-6149-954E-B1A8-538DEB60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A83A9A-4392-584F-9561-2E50CFD0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F6712-14FF-DB46-8E69-24E9294B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611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578C1D01-E4E8-6249-942E-9008C0670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DHCP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161463D4-CBF1-2E4E-8AB6-106AD720F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DHCP server has pool of IP addresses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Laptop sends DHCP server its MAC address, requests IP address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MAC address is local identifier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IP address is global identifier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DHCP server sends unused IP address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Also notifies infrastructure systems of the association between laptop and IP address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Laptop accepts IP address, uses that to communicate with hosts other than server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DBBA7C-CBF1-8748-A907-450EFAF15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13466F-6277-8848-9FE9-604F59F8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A03F3-09DC-3C42-B7C2-D49242A7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804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312B99D4-F128-A648-8835-C3623CF35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Gateways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08B8FD59-55C3-7A40-BBA0-AB56BABD1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Laptop wants to access host on another network</a:t>
            </a:r>
          </a:p>
          <a:p>
            <a:pPr lvl="1"/>
            <a:r>
              <a:rPr lang="en-US" altLang="en-US"/>
              <a:t>Laptop’s address is 10.1.3.241</a:t>
            </a:r>
          </a:p>
          <a:p>
            <a:r>
              <a:rPr lang="en-US" altLang="en-US"/>
              <a:t>Gateway assigns legitimate address to internal address</a:t>
            </a:r>
          </a:p>
          <a:p>
            <a:pPr lvl="1"/>
            <a:r>
              <a:rPr lang="en-US" altLang="en-US"/>
              <a:t>Say IP address is 101.43.21.241</a:t>
            </a:r>
          </a:p>
          <a:p>
            <a:pPr lvl="1"/>
            <a:r>
              <a:rPr lang="en-US" altLang="en-US"/>
              <a:t>Gateway rewrites all outgoing, incoming packets appropriately</a:t>
            </a:r>
          </a:p>
          <a:p>
            <a:pPr lvl="1"/>
            <a:r>
              <a:rPr lang="en-US" altLang="en-US"/>
              <a:t>Invisible to both laptop, remote peer</a:t>
            </a:r>
          </a:p>
          <a:p>
            <a:r>
              <a:rPr lang="en-US" altLang="en-US"/>
              <a:t>Internet protocol NAT works this way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CBEB9-6095-C841-BCB5-4DC35E78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288C9E-74DC-4D41-BFB7-72D79E6B7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2B47F-460D-6C4E-8700-7E7F3BC8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9099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AF84280E-04D3-354E-84FF-B9F1C3F22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Weak Authentication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E39B557-C4E5-A84E-87B7-DCBEC7FA9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Static: host/name binding fixed over time</a:t>
            </a:r>
          </a:p>
          <a:p>
            <a:r>
              <a:rPr lang="en-US" altLang="en-US"/>
              <a:t>Dynamic: host/name binding varies over time</a:t>
            </a:r>
          </a:p>
          <a:p>
            <a:pPr lvl="1"/>
            <a:r>
              <a:rPr lang="en-US" altLang="en-US"/>
              <a:t>Must update reverse records in DNS</a:t>
            </a:r>
          </a:p>
          <a:p>
            <a:pPr lvl="2"/>
            <a:r>
              <a:rPr lang="en-US" altLang="en-US"/>
              <a:t>Otherwise, the reverse lookup technique fails</a:t>
            </a:r>
          </a:p>
          <a:p>
            <a:pPr lvl="1"/>
            <a:r>
              <a:rPr lang="en-US" altLang="en-US"/>
              <a:t>Cannot rely on binding remaining fixed unless you know the period of time over which the binding persists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C7ABDE-E162-7243-9D9E-019DBE602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7A0D4B-D715-C944-95C1-33C28C4E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D524B-A317-AA48-82D1-1810680CC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6D651BDE-B284-F24F-AD34-2CAC932D3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Names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4C632FA7-680C-FA49-8668-85E17A69B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Different names for one context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Human: aliases, relative </a:t>
            </a:r>
            <a:r>
              <a:rPr lang="en-US" altLang="en-US" i="1"/>
              <a:t>vs</a:t>
            </a:r>
            <a:r>
              <a:rPr lang="en-US" altLang="en-US"/>
              <a:t>. absolute path names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Kernel: deleting a file identified by name can mean two things: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Delete the object that the name identifies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Delete the name given, and do not delete actual object until </a:t>
            </a:r>
            <a:r>
              <a:rPr lang="en-US" altLang="en-US" i="1"/>
              <a:t>all</a:t>
            </a:r>
            <a:r>
              <a:rPr lang="en-US" altLang="en-US"/>
              <a:t> names have been deleted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Semantics of names may differ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3DB28-328A-5346-AF19-4A293F487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A18C3-44B8-5B4B-8B8D-EC3D288B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8FCF0-83ED-764C-AB13-3BDDD452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893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4A56A97B-880E-3F45-83A9-F753F4C74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DNS Security Issues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7E2AF2C5-ED67-9B44-8290-36E555648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Trust is that name/IP address binding is correct</a:t>
            </a:r>
          </a:p>
          <a:p>
            <a:r>
              <a:rPr lang="en-US" altLang="en-US"/>
              <a:t>Goal of attacker: associate incorrectly an IP address with a host name</a:t>
            </a:r>
          </a:p>
          <a:p>
            <a:pPr lvl="1"/>
            <a:r>
              <a:rPr lang="en-US" altLang="en-US"/>
              <a:t>Assume attacker controls name server, or can intercept queries and send responses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DF15DF-D7E0-C54F-90D9-1948A0257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0F006F-C41B-9840-880C-8303FB70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EB1D0-F1EB-BD48-B94D-3E8B7B97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646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5914DB63-2D64-C142-B096-1521E990B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Attacks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BFFA5839-2499-5140-AA05-61F0EF908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Change records on server</a:t>
            </a:r>
          </a:p>
          <a:p>
            <a:r>
              <a:rPr lang="en-US" altLang="en-US"/>
              <a:t>Add extra record to response, giving incorrect name/IP address association</a:t>
            </a:r>
          </a:p>
          <a:p>
            <a:pPr lvl="1"/>
            <a:r>
              <a:rPr lang="en-US" altLang="en-US"/>
              <a:t>Called “cache poisoning”</a:t>
            </a:r>
          </a:p>
          <a:p>
            <a:r>
              <a:rPr lang="en-US" altLang="en-US"/>
              <a:t>Attacker sends victim request that must be resolved by asking attacker</a:t>
            </a:r>
          </a:p>
          <a:p>
            <a:pPr lvl="1"/>
            <a:r>
              <a:rPr lang="en-US" altLang="en-US"/>
              <a:t>Attacker responds with answer plus two records for address spoofing (1 forward, 1 reverse)</a:t>
            </a:r>
          </a:p>
          <a:p>
            <a:pPr lvl="1"/>
            <a:r>
              <a:rPr lang="en-US" altLang="en-US"/>
              <a:t>Called “ask me”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81078F-9935-774B-99B8-09F3D2E0C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8FDF1B-D9EA-5B4B-8834-432A3401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CACC8-CEA8-C641-8DAC-6C880E99B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683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BA55-C131-E046-8BF3-C9CB691F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Security Extensions (DNSSEC)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12E3F-68A7-E549-A0DB-815F84FA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DNS organizes information into </a:t>
            </a:r>
            <a:r>
              <a:rPr lang="en-US" i="1" dirty="0"/>
              <a:t>resource records</a:t>
            </a:r>
            <a:r>
              <a:rPr lang="en-US" dirty="0"/>
              <a:t> (RRs)</a:t>
            </a:r>
          </a:p>
          <a:p>
            <a:pPr lvl="1"/>
            <a:r>
              <a:rPr lang="en-US" dirty="0"/>
              <a:t>CNAME RR: canonical name for host</a:t>
            </a:r>
          </a:p>
          <a:p>
            <a:r>
              <a:rPr lang="en-US" dirty="0"/>
              <a:t>DNSSEC adds some RRs for cryptographic authentication of record</a:t>
            </a:r>
          </a:p>
          <a:p>
            <a:pPr lvl="1"/>
            <a:r>
              <a:rPr lang="en-US" dirty="0"/>
              <a:t>RRSIG RR: signature</a:t>
            </a:r>
          </a:p>
          <a:p>
            <a:pPr lvl="2"/>
            <a:r>
              <a:rPr lang="en-US" dirty="0"/>
              <a:t>These associate digital signature with sets of records in DNS</a:t>
            </a:r>
          </a:p>
          <a:p>
            <a:pPr lvl="1"/>
            <a:r>
              <a:rPr lang="en-US" dirty="0"/>
              <a:t>DNSKEY RR: public key associated with DNS server</a:t>
            </a:r>
          </a:p>
          <a:p>
            <a:pPr lvl="2"/>
            <a:r>
              <a:rPr lang="en-US" dirty="0"/>
              <a:t>Resolver uses this to verify signature sent with DNS records</a:t>
            </a:r>
          </a:p>
          <a:p>
            <a:r>
              <a:rPr lang="en-US" dirty="0"/>
              <a:t>Resolver requests record corresponding to host name</a:t>
            </a:r>
          </a:p>
          <a:p>
            <a:pPr lvl="1"/>
            <a:r>
              <a:rPr lang="en-US" dirty="0"/>
              <a:t>Server responds with NSEC RR showing </a:t>
            </a:r>
            <a:r>
              <a:rPr lang="en-US" i="1" dirty="0"/>
              <a:t>next</a:t>
            </a:r>
            <a:r>
              <a:rPr lang="en-US" dirty="0"/>
              <a:t> valid host name in sorted order</a:t>
            </a:r>
          </a:p>
          <a:p>
            <a:pPr lvl="1"/>
            <a:r>
              <a:rPr lang="en-US" dirty="0"/>
              <a:t>NSEC RR: next host name (the one following the host these RRs refer to)</a:t>
            </a:r>
          </a:p>
          <a:p>
            <a:pPr lvl="2"/>
            <a:r>
              <a:rPr lang="en-US" dirty="0"/>
              <a:t>Tells querying host that queried-for host does not exist in that domain  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B7D76-1710-CE4A-892E-99B836C1E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05D1F-8091-7C43-A90A-C5725B0DE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6BAAB-328C-D340-B62B-EE7678E9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0892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BF0AC-62D6-FB40-BE6E-BEE81D10C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NSEC RR Problem and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C8939-0DEE-004D-A6EF-51F7FF94A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Attack: derive all host names in domain by sending queries for host names that have no corresponding addresses</a:t>
            </a:r>
          </a:p>
          <a:p>
            <a:r>
              <a:rPr lang="en-US" dirty="0"/>
              <a:t>Solution: NSEC3 RR is like NSEC RR, but host name replaced by cryptographic hash of host name</a:t>
            </a:r>
          </a:p>
          <a:p>
            <a:pPr lvl="1"/>
            <a:r>
              <a:rPr lang="en-US" dirty="0"/>
              <a:t>Now attacker cannot get the host names of all systems in the domain</a:t>
            </a:r>
          </a:p>
          <a:p>
            <a:r>
              <a:rPr lang="en-US" dirty="0"/>
              <a:t>DNSSEC benefits:</a:t>
            </a:r>
          </a:p>
          <a:p>
            <a:pPr lvl="1"/>
            <a:r>
              <a:rPr lang="en-US" dirty="0"/>
              <a:t>Spoofing, cache poisoning immediately detectable</a:t>
            </a:r>
          </a:p>
          <a:p>
            <a:pPr lvl="1"/>
            <a:r>
              <a:rPr lang="en-US" dirty="0"/>
              <a:t>Minimizes overhead of doing so</a:t>
            </a:r>
          </a:p>
          <a:p>
            <a:pPr lvl="2"/>
            <a:r>
              <a:rPr lang="en-US" dirty="0"/>
              <a:t>No associated PKI defined</a:t>
            </a:r>
          </a:p>
          <a:p>
            <a:pPr lvl="2"/>
            <a:r>
              <a:rPr lang="en-US" dirty="0"/>
              <a:t>No key revocation mechanism defined (but can just change DNS server’s public, private keys)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08AC4-48B2-F847-8A70-65CAA077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A7C5F-A500-D749-B1C2-F0497682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79980-4874-9746-91A8-73F4734C6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510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46452C27-3C54-254C-91B2-8C233D7E1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Cookies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15A12AD0-2154-7D41-96F7-72C121C13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Token containing information about state of transaction on network</a:t>
            </a:r>
          </a:p>
          <a:p>
            <a:pPr lvl="1"/>
            <a:r>
              <a:rPr lang="en-US" altLang="en-US"/>
              <a:t>Usual use: refers to state of interaction between web browser, client</a:t>
            </a:r>
          </a:p>
          <a:p>
            <a:pPr lvl="1"/>
            <a:r>
              <a:rPr lang="en-US" altLang="en-US"/>
              <a:t>Idea is to minimize storage requirements of servers, and put information on clients</a:t>
            </a:r>
          </a:p>
          <a:p>
            <a:r>
              <a:rPr lang="en-US" altLang="en-US"/>
              <a:t>Client sends cookies to server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46DA4-784C-254A-9D41-70F538E5E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7FDD0A-A7C8-5440-99B1-BCC13357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3C3FD-60DB-8640-899E-D05B77C0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9301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1642806C-ACDE-994E-BBDC-761535F6DE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Fields in Cookies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FF3891B4-6155-6948-9704-4AAA18CEC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name</a:t>
            </a:r>
            <a:r>
              <a:rPr lang="en-US" altLang="en-US" dirty="0"/>
              <a:t>, </a:t>
            </a:r>
            <a:r>
              <a:rPr lang="en-US" altLang="en-US" i="1" dirty="0"/>
              <a:t>value</a:t>
            </a:r>
            <a:r>
              <a:rPr lang="en-US" altLang="en-US" dirty="0"/>
              <a:t>: </a:t>
            </a:r>
            <a:r>
              <a:rPr lang="en-US" altLang="en-US" i="1" dirty="0"/>
              <a:t>name</a:t>
            </a:r>
            <a:r>
              <a:rPr lang="en-US" altLang="en-US" dirty="0"/>
              <a:t> has given </a:t>
            </a:r>
            <a:r>
              <a:rPr lang="en-US" altLang="en-US" i="1" dirty="0"/>
              <a:t>value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expires</a:t>
            </a:r>
            <a:r>
              <a:rPr lang="en-US" altLang="en-US" dirty="0"/>
              <a:t>: how long cookie valid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Expired cookies discarded, not sent to server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omitted, cookie deleted at end of session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domain</a:t>
            </a:r>
            <a:r>
              <a:rPr lang="en-US" altLang="en-US" dirty="0"/>
              <a:t>: domain for which cookie intended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Consists of last </a:t>
            </a:r>
            <a:r>
              <a:rPr lang="en-US" altLang="en-US" i="1" dirty="0"/>
              <a:t>n</a:t>
            </a:r>
            <a:r>
              <a:rPr lang="en-US" altLang="en-US" dirty="0"/>
              <a:t> fields of domain name of server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Must</a:t>
            </a:r>
            <a:r>
              <a:rPr lang="en-US" altLang="en-US" dirty="0"/>
              <a:t> have at least one “.” in it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secure</a:t>
            </a:r>
            <a:r>
              <a:rPr lang="en-US" altLang="en-US" dirty="0"/>
              <a:t>: send only over secured (SSL, HTTPS) connection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4A2AA9-AF57-934D-8386-102028120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97A92-529C-404C-9126-CAA7D268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F60EC-42D6-9A48-B6B7-37B6058C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972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49895E6F-344D-B341-ADF1-6E6C3E643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12E58511-FD33-344A-9209-DD446D120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Caroline puts 2 books in shopping cartcart at books.com</a:t>
            </a:r>
          </a:p>
          <a:p>
            <a:pPr lvl="1"/>
            <a:r>
              <a:rPr lang="en-US" altLang="en-US"/>
              <a:t>Cookie: </a:t>
            </a:r>
            <a:r>
              <a:rPr lang="en-US" altLang="en-US" i="1"/>
              <a:t>name</a:t>
            </a:r>
            <a:r>
              <a:rPr lang="en-US" altLang="en-US"/>
              <a:t> bought, </a:t>
            </a:r>
            <a:r>
              <a:rPr lang="en-US" altLang="en-US" i="1"/>
              <a:t>value</a:t>
            </a:r>
            <a:r>
              <a:rPr lang="en-US" altLang="en-US"/>
              <a:t> BK=234&amp;BK=8753, </a:t>
            </a:r>
            <a:r>
              <a:rPr lang="en-US" altLang="en-US" i="1"/>
              <a:t>domain</a:t>
            </a:r>
            <a:r>
              <a:rPr lang="en-US" altLang="en-US"/>
              <a:t> .books.com</a:t>
            </a:r>
          </a:p>
          <a:p>
            <a:r>
              <a:rPr lang="en-US" altLang="en-US"/>
              <a:t>Caroline looks at other books, but decides to buy only those</a:t>
            </a:r>
          </a:p>
          <a:p>
            <a:pPr lvl="1"/>
            <a:r>
              <a:rPr lang="en-US" altLang="en-US"/>
              <a:t>She goes to the purchase page to order them</a:t>
            </a:r>
          </a:p>
          <a:p>
            <a:r>
              <a:rPr lang="en-US" altLang="en-US"/>
              <a:t>Server requests cookie, gets above</a:t>
            </a:r>
          </a:p>
          <a:p>
            <a:pPr lvl="1"/>
            <a:r>
              <a:rPr lang="en-US" altLang="en-US"/>
              <a:t>From cookie, determines books in shopping cart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BCBB86-D8B9-5140-87DC-18E25C92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34D10-5490-D44D-AA29-19BB261D6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1D395-3D5E-9D4F-95C7-C6FFD58E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0102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4F56C8A4-BD60-434E-8AD2-34AF83555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Who Can Get the Cookies?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595214BB-3486-AF4C-B5C7-A34E6316C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Web browser can send </a:t>
            </a:r>
            <a:r>
              <a:rPr lang="en-US" altLang="en-US" i="1"/>
              <a:t>any</a:t>
            </a:r>
            <a:r>
              <a:rPr lang="en-US" altLang="en-US"/>
              <a:t> cookie to a web server</a:t>
            </a:r>
          </a:p>
          <a:p>
            <a:pPr lvl="1"/>
            <a:r>
              <a:rPr lang="en-US" altLang="en-US"/>
              <a:t>Even if the cookie’s domain does not match that of the web server</a:t>
            </a:r>
          </a:p>
          <a:p>
            <a:pPr lvl="1"/>
            <a:r>
              <a:rPr lang="en-US" altLang="en-US"/>
              <a:t>Usually controlled by browser settings</a:t>
            </a:r>
          </a:p>
          <a:p>
            <a:r>
              <a:rPr lang="en-US" altLang="en-US"/>
              <a:t>Web server can </a:t>
            </a:r>
            <a:r>
              <a:rPr lang="en-US" altLang="en-US" i="1"/>
              <a:t>only</a:t>
            </a:r>
            <a:r>
              <a:rPr lang="en-US" altLang="en-US"/>
              <a:t> request cookies for its domain</a:t>
            </a:r>
          </a:p>
          <a:p>
            <a:pPr lvl="1"/>
            <a:r>
              <a:rPr lang="en-US" altLang="en-US"/>
              <a:t>Cookies need not have been sent by that browser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547F0-BB9C-D546-906A-AD3F8B59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2C48E-4A97-254E-99A8-676BBBE7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56E45-21EA-3A43-BA29-4A772E39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517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33916120-A155-BB47-90B9-70A040D6F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Did the Visitor Go?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8A13F672-A416-9E45-9989-F8C1D30C9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Server books.com sends Caroline 2 cookies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First described earlier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Second has </a:t>
            </a:r>
            <a:r>
              <a:rPr lang="en-US" altLang="en-US" i="1"/>
              <a:t>name</a:t>
            </a:r>
            <a:r>
              <a:rPr lang="en-US" altLang="en-US"/>
              <a:t> “id”, </a:t>
            </a:r>
            <a:r>
              <a:rPr lang="en-US" altLang="en-US" i="1"/>
              <a:t>value</a:t>
            </a:r>
            <a:r>
              <a:rPr lang="en-US" altLang="en-US"/>
              <a:t> “books.com”, </a:t>
            </a:r>
            <a:r>
              <a:rPr lang="en-US" altLang="en-US" i="1"/>
              <a:t>domain</a:t>
            </a:r>
            <a:r>
              <a:rPr lang="en-US" altLang="en-US"/>
              <a:t> “adv.com”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Advertisements at books.com include some from site adv.com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When drawing page, Caroline’s browser requests content for ads from server “adv.com”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Server requests cookies from Caroline’s browser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By looking at </a:t>
            </a:r>
            <a:r>
              <a:rPr lang="en-US" altLang="en-US" i="1"/>
              <a:t>value</a:t>
            </a:r>
            <a:r>
              <a:rPr lang="en-US" altLang="en-US"/>
              <a:t>, server can tell Caroline visited “books.com”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24523-2596-4C4F-A674-33B4F8D3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D68E-3126-E145-BFA9-E5885435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270CB-2841-8249-8432-EA4C0BB3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236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F7AFEA03-CB02-9544-8599-5F12497AF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Anonymity on the Web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97FE210F-D897-7848-83E3-100908E05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Recipients can determine origin of incoming packet</a:t>
            </a:r>
          </a:p>
          <a:p>
            <a:pPr lvl="1"/>
            <a:r>
              <a:rPr lang="en-US" altLang="en-US"/>
              <a:t>Sometimes not desirable</a:t>
            </a:r>
          </a:p>
          <a:p>
            <a:r>
              <a:rPr lang="en-US" altLang="en-US"/>
              <a:t>Anonymizer: a site that hides origins of connections</a:t>
            </a:r>
          </a:p>
          <a:p>
            <a:pPr lvl="1"/>
            <a:r>
              <a:rPr lang="en-US" altLang="en-US"/>
              <a:t>Usually a proxy server</a:t>
            </a:r>
          </a:p>
          <a:p>
            <a:pPr lvl="2"/>
            <a:r>
              <a:rPr lang="en-US" altLang="en-US"/>
              <a:t>User connects to anonymizer, tells it destination</a:t>
            </a:r>
          </a:p>
          <a:p>
            <a:pPr lvl="2"/>
            <a:r>
              <a:rPr lang="en-US" altLang="en-US"/>
              <a:t>Anonymizer makes connection, sends traffic in both directions</a:t>
            </a:r>
          </a:p>
          <a:p>
            <a:pPr lvl="1"/>
            <a:r>
              <a:rPr lang="en-US" altLang="en-US"/>
              <a:t>Destination host sees only anonymizer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7C7A7-99CE-9B4D-A140-88F311989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6A467-0125-9049-8166-676AE384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66B6B-E3B3-2344-B261-71AAFE09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0EC4AF8-AD25-4147-B706-0AEAEAA6F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Names and Descriptors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FC8C9525-8E34-2D4F-A51B-8221D10F5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Interpretation of UNIX file name</a:t>
            </a:r>
          </a:p>
          <a:p>
            <a:pPr lvl="1"/>
            <a:r>
              <a:rPr lang="en-US" altLang="en-US"/>
              <a:t>Kernel maps name into an inode using iterative procedure</a:t>
            </a:r>
          </a:p>
          <a:p>
            <a:pPr lvl="1"/>
            <a:r>
              <a:rPr lang="en-US" altLang="en-US"/>
              <a:t>Same name can refer to different objects at different times without being deallocated</a:t>
            </a:r>
          </a:p>
          <a:p>
            <a:pPr lvl="2"/>
            <a:r>
              <a:rPr lang="en-US" altLang="en-US"/>
              <a:t>Causes race conditions</a:t>
            </a:r>
          </a:p>
          <a:p>
            <a:r>
              <a:rPr lang="en-US" altLang="en-US"/>
              <a:t>Interpretation of UNIX file descriptor</a:t>
            </a:r>
          </a:p>
          <a:p>
            <a:pPr lvl="1"/>
            <a:r>
              <a:rPr lang="en-US" altLang="en-US"/>
              <a:t>Refers to a specific inode</a:t>
            </a:r>
          </a:p>
          <a:p>
            <a:pPr lvl="1"/>
            <a:r>
              <a:rPr lang="en-US" altLang="en-US"/>
              <a:t>Refers to same inode from creation to deallocation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EC2B2-6CE4-CE49-91D5-35696C778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F1596E-6490-824A-A3F1-D146C29C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77D34-4649-2840-8BF1-0CC375FE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277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9B5414B8-8798-DF4A-81C7-1BD34744D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</a:t>
            </a:r>
            <a:r>
              <a:rPr lang="en-US" altLang="en-US" i="1"/>
              <a:t>anon.penet.fi</a:t>
            </a:r>
            <a:endParaRPr lang="en-US" altLang="en-US"/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04DECD48-4CD4-8D40-98F8-7CD537B266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Offered anonymous email service</a:t>
            </a:r>
          </a:p>
          <a:p>
            <a:r>
              <a:rPr lang="en-US" altLang="en-US" dirty="0"/>
              <a:t>Sender sends letter to it, naming another destination</a:t>
            </a:r>
          </a:p>
          <a:p>
            <a:r>
              <a:rPr lang="en-US" altLang="en-US" dirty="0"/>
              <a:t>Anonymizer strips headers, forwards message</a:t>
            </a:r>
          </a:p>
          <a:p>
            <a:pPr lvl="1"/>
            <a:r>
              <a:rPr lang="en-US" altLang="en-US" dirty="0"/>
              <a:t>Assigns an ID (say, 1234) to sender, records real sender and ID in database</a:t>
            </a:r>
          </a:p>
          <a:p>
            <a:pPr lvl="1"/>
            <a:r>
              <a:rPr lang="en-US" altLang="en-US" dirty="0"/>
              <a:t>Letter delivered as if from anon1234@anon.penet.fi</a:t>
            </a:r>
          </a:p>
          <a:p>
            <a:r>
              <a:rPr lang="en-US" altLang="en-US" dirty="0"/>
              <a:t>Recipient replies to that address</a:t>
            </a:r>
          </a:p>
          <a:p>
            <a:pPr lvl="1"/>
            <a:r>
              <a:rPr lang="en-US" altLang="en-US" dirty="0"/>
              <a:t>Anonymizer strips headers, forwards message as indicated by database entry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4C64E4-5BB9-6748-A482-0031B03B9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A7EC21-B575-EF4A-83C9-9E090B5F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43B27-9990-EA42-8EDF-CF124DEDC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588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72FA6292-C774-814F-8374-C8038806B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2EC73EC3-70A9-6249-A8A7-0166AEA59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Anonymizer knows who sender, recipient </a:t>
            </a:r>
            <a:r>
              <a:rPr lang="en-US" altLang="en-US" i="1"/>
              <a:t>really</a:t>
            </a:r>
            <a:r>
              <a:rPr lang="en-US" altLang="en-US"/>
              <a:t> are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Called </a:t>
            </a:r>
            <a:r>
              <a:rPr lang="en-US" altLang="en-US" i="1"/>
              <a:t>pseudo-anonymous remailer</a:t>
            </a:r>
            <a:r>
              <a:rPr lang="en-US" altLang="en-US"/>
              <a:t> or </a:t>
            </a:r>
            <a:r>
              <a:rPr lang="en-US" altLang="en-US" i="1"/>
              <a:t>pseudonymous remailer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Keeps mappings of anonymous identities and associated identities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If you can get the mappings, you can figure out who sent what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29C75C-A70C-E243-ACD0-864E36D3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6337F-007D-1D41-8702-76A33DAC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A403B7-7117-F943-BCC7-796620C8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035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825810EF-600D-2E40-A86B-36177BB2E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</a:t>
            </a:r>
            <a:r>
              <a:rPr lang="en-US" altLang="en-US" i="1"/>
              <a:t>anon.penet.fi</a:t>
            </a:r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AD20D545-4BC7-CC44-B72E-ADB76EC00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Material claimed to be copyrighted sent through site</a:t>
            </a:r>
          </a:p>
          <a:p>
            <a:r>
              <a:rPr lang="en-US" altLang="en-US" dirty="0"/>
              <a:t>Finnish court directed owner to reveal mapping so plaintiffs could determine sender</a:t>
            </a:r>
          </a:p>
          <a:p>
            <a:r>
              <a:rPr lang="en-US" altLang="en-US" dirty="0"/>
              <a:t>Owner appealed, subsequently shut down site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99E604-5321-AB4E-9161-1622D974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AF0EAA-49A1-0A47-8EC2-49DDF8FD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89316-3AD9-754D-86B8-9032A36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102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68A6D66A-8BF2-4A49-97DC-5FE364F3F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Cypherpunk Remailer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676CF614-3A31-FE45-9AFF-97A748788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Remailer that deletes header of incoming message, forwards body to destination</a:t>
            </a:r>
          </a:p>
          <a:p>
            <a:r>
              <a:rPr lang="en-US" altLang="en-US"/>
              <a:t>Also called </a:t>
            </a:r>
            <a:r>
              <a:rPr lang="en-US" altLang="en-US" i="1"/>
              <a:t>Type I Remailer</a:t>
            </a:r>
            <a:endParaRPr lang="en-US" altLang="en-US"/>
          </a:p>
          <a:p>
            <a:r>
              <a:rPr lang="en-US" altLang="en-US"/>
              <a:t>No record kept of association between sender address, remailer’s user name</a:t>
            </a:r>
          </a:p>
          <a:p>
            <a:pPr lvl="1"/>
            <a:r>
              <a:rPr lang="en-US" altLang="en-US"/>
              <a:t>Prevents tracing, as happened with </a:t>
            </a:r>
            <a:r>
              <a:rPr lang="en-US" altLang="en-US" i="1"/>
              <a:t>anon.penet.fi</a:t>
            </a:r>
          </a:p>
          <a:p>
            <a:r>
              <a:rPr lang="en-US" altLang="en-US"/>
              <a:t>Usually used in a chain, to obfuscate trail</a:t>
            </a:r>
          </a:p>
          <a:p>
            <a:pPr lvl="1"/>
            <a:r>
              <a:rPr lang="en-US" altLang="en-US"/>
              <a:t>For privacy, body of message may be enciphered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A9EB48-0021-7E4F-A2BC-84563045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DB8EB8-C7B2-9B46-A5A1-5A3CC6D29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ABF02-4D69-9A48-80B5-E639982EB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564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64AF0495-4885-0F4F-95DD-61763C4DD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Cypherpunk Remailer Message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4C99298D-8CCD-D443-9A41-C1B29968ACB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993900"/>
            <a:ext cx="3810000" cy="4114800"/>
          </a:xfrm>
        </p:spPr>
        <p:txBody>
          <a:bodyPr/>
          <a:lstStyle/>
          <a:p>
            <a:pPr marL="533400" indent="-533400"/>
            <a:r>
              <a:rPr lang="en-US" altLang="en-US"/>
              <a:t>Encipher message</a:t>
            </a:r>
          </a:p>
          <a:p>
            <a:pPr marL="533400" indent="-533400"/>
            <a:r>
              <a:rPr lang="en-US" altLang="en-US"/>
              <a:t>Add destination header</a:t>
            </a:r>
          </a:p>
          <a:p>
            <a:pPr marL="533400" indent="-533400"/>
            <a:r>
              <a:rPr lang="en-US" altLang="en-US"/>
              <a:t>Add header for remailer </a:t>
            </a:r>
            <a:r>
              <a:rPr lang="en-US" altLang="en-US" i="1"/>
              <a:t>n</a:t>
            </a:r>
            <a:endParaRPr lang="en-US" altLang="en-US"/>
          </a:p>
          <a:p>
            <a:pPr marL="533400" indent="-533400">
              <a:buNone/>
            </a:pPr>
            <a:r>
              <a:rPr lang="en-US" altLang="en-US"/>
              <a:t>	…</a:t>
            </a:r>
          </a:p>
          <a:p>
            <a:pPr marL="533400" indent="-533400"/>
            <a:r>
              <a:rPr lang="en-US" altLang="en-US"/>
              <a:t>Add header for remailer 2</a:t>
            </a:r>
          </a:p>
        </p:txBody>
      </p:sp>
      <p:sp>
        <p:nvSpPr>
          <p:cNvPr id="181253" name="Rectangle 5">
            <a:extLst>
              <a:ext uri="{FF2B5EF4-FFF2-40B4-BE49-F238E27FC236}">
                <a16:creationId xmlns:a16="http://schemas.microsoft.com/office/drawing/2014/main" id="{87EB245C-9850-214D-B0E4-1DFCD654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3975100"/>
            <a:ext cx="2565400" cy="154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4" name="Text Box 6">
            <a:extLst>
              <a:ext uri="{FF2B5EF4-FFF2-40B4-BE49-F238E27FC236}">
                <a16:creationId xmlns:a16="http://schemas.microsoft.com/office/drawing/2014/main" id="{3726159F-7D95-CF4D-B0AD-368171AC4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0" y="4190305"/>
            <a:ext cx="2743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i="1" dirty="0"/>
              <a:t>Hi, Alice,</a:t>
            </a:r>
          </a:p>
          <a:p>
            <a:r>
              <a:rPr lang="en-US" altLang="en-US" i="1" dirty="0"/>
              <a:t>It’s SQUEAMISH OSSIFRIGE</a:t>
            </a:r>
          </a:p>
          <a:p>
            <a:r>
              <a:rPr lang="en-US" altLang="en-US" i="1" dirty="0"/>
              <a:t>Bob</a:t>
            </a:r>
          </a:p>
        </p:txBody>
      </p:sp>
      <p:sp>
        <p:nvSpPr>
          <p:cNvPr id="181255" name="Text Box 7">
            <a:extLst>
              <a:ext uri="{FF2B5EF4-FFF2-40B4-BE49-F238E27FC236}">
                <a16:creationId xmlns:a16="http://schemas.microsoft.com/office/drawing/2014/main" id="{AC147F34-EC4B-D640-BDFE-325EA00FB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3463925"/>
            <a:ext cx="13878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send to Alice</a:t>
            </a:r>
          </a:p>
        </p:txBody>
      </p:sp>
      <p:sp>
        <p:nvSpPr>
          <p:cNvPr id="181256" name="Rectangle 8">
            <a:extLst>
              <a:ext uri="{FF2B5EF4-FFF2-40B4-BE49-F238E27FC236}">
                <a16:creationId xmlns:a16="http://schemas.microsoft.com/office/drawing/2014/main" id="{66764723-4B66-9041-9533-5AF747AB3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900" y="3390900"/>
            <a:ext cx="2743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7" name="Text Box 9">
            <a:extLst>
              <a:ext uri="{FF2B5EF4-FFF2-40B4-BE49-F238E27FC236}">
                <a16:creationId xmlns:a16="http://schemas.microsoft.com/office/drawing/2014/main" id="{7E3DAD49-4F95-064E-9B3B-4B5E8B15B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6" y="2917825"/>
            <a:ext cx="18946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send to remailer 2</a:t>
            </a:r>
          </a:p>
        </p:txBody>
      </p:sp>
      <p:sp>
        <p:nvSpPr>
          <p:cNvPr id="181258" name="Rectangle 10">
            <a:extLst>
              <a:ext uri="{FF2B5EF4-FFF2-40B4-BE49-F238E27FC236}">
                <a16:creationId xmlns:a16="http://schemas.microsoft.com/office/drawing/2014/main" id="{395708B8-4978-E54F-A61A-DB82A217A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700" y="2844800"/>
            <a:ext cx="2895600" cy="285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59" name="Text Box 11">
            <a:extLst>
              <a:ext uri="{FF2B5EF4-FFF2-40B4-BE49-F238E27FC236}">
                <a16:creationId xmlns:a16="http://schemas.microsoft.com/office/drawing/2014/main" id="{CD473A62-58BD-7348-9CEF-7FB6EC8B4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926" y="2308225"/>
            <a:ext cx="18946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send to remailer 1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6E86E0-196F-0944-92A8-AB8E259AE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0F9A88-F29C-214A-BEED-A98C0F79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ECEFC-1E85-A74A-B351-EDBAFAD1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15-</a:t>
            </a:r>
            <a:fld id="{189A54FD-4976-2D40-8E17-989D7C8381BD}" type="slidenum">
              <a:rPr lang="en-US" altLang="en-US" smtClean="0"/>
              <a:pPr/>
              <a:t>64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39851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ABCEB673-5C91-5644-BA51-728087EF5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Weaknesses</a:t>
            </a:r>
          </a:p>
        </p:txBody>
      </p:sp>
      <p:sp>
        <p:nvSpPr>
          <p:cNvPr id="183300" name="Rectangle 4">
            <a:extLst>
              <a:ext uri="{FF2B5EF4-FFF2-40B4-BE49-F238E27FC236}">
                <a16:creationId xmlns:a16="http://schemas.microsoft.com/office/drawing/2014/main" id="{3F810995-23BC-234C-AD30-AFF5499F8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Attacker monitoring entire network</a:t>
            </a:r>
          </a:p>
          <a:p>
            <a:pPr lvl="1"/>
            <a:r>
              <a:rPr lang="en-US" altLang="en-US"/>
              <a:t>Observes in, out flows of remailers</a:t>
            </a:r>
          </a:p>
          <a:p>
            <a:pPr lvl="1"/>
            <a:r>
              <a:rPr lang="en-US" altLang="en-US"/>
              <a:t>Goal is to associate incoming, outgoing messages</a:t>
            </a:r>
          </a:p>
          <a:p>
            <a:r>
              <a:rPr lang="en-US" altLang="en-US"/>
              <a:t>If messages are cleartext, trivial</a:t>
            </a:r>
          </a:p>
          <a:p>
            <a:pPr lvl="1"/>
            <a:r>
              <a:rPr lang="en-US" altLang="en-US"/>
              <a:t>So assume all messages enciphered</a:t>
            </a:r>
          </a:p>
          <a:p>
            <a:r>
              <a:rPr lang="en-US" altLang="en-US"/>
              <a:t>So use traffic analysis!</a:t>
            </a:r>
          </a:p>
          <a:p>
            <a:pPr lvl="1"/>
            <a:r>
              <a:rPr lang="en-US" altLang="en-US"/>
              <a:t>Used to determine information based simply on movement of messages (traffic) around the network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21CBE3-24BF-6E48-9412-DF4E317D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8EAD2-C4D0-CB4E-9C1F-E2DB55769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FA310-EBA7-2141-9366-C702068C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0123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64AC6B85-AA3B-5C44-90F3-65D6CCA11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Attacks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D9073C08-7366-A348-AF89-EBF617462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remailer forwards message before next message arrives, attacker can match them up</a:t>
            </a:r>
          </a:p>
          <a:p>
            <a:pPr lvl="1"/>
            <a:r>
              <a:rPr lang="en-US" altLang="en-US"/>
              <a:t>Hold messages for some period of time, greater than the message interarrival time</a:t>
            </a:r>
          </a:p>
          <a:p>
            <a:pPr lvl="1"/>
            <a:r>
              <a:rPr lang="en-US" altLang="en-US"/>
              <a:t>Randomize order of sending messages, waiting until at least </a:t>
            </a:r>
            <a:r>
              <a:rPr lang="en-US" altLang="en-US" i="1"/>
              <a:t>n</a:t>
            </a:r>
            <a:r>
              <a:rPr lang="en-US" altLang="en-US"/>
              <a:t> messages are ready to be forwarded</a:t>
            </a:r>
          </a:p>
          <a:p>
            <a:pPr lvl="2"/>
            <a:r>
              <a:rPr lang="en-US" altLang="en-US"/>
              <a:t>Note: attacker can force this by sending </a:t>
            </a:r>
            <a:r>
              <a:rPr lang="en-US" altLang="en-US" i="1"/>
              <a:t>n</a:t>
            </a:r>
            <a:r>
              <a:rPr lang="en-US" altLang="en-US"/>
              <a:t>–1 messages into queue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D3C22-A8EE-6742-BDD3-8FBA7B4F1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DAF7F-AF63-1F4D-8B82-EB80792F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6CF-66CD-3A47-9766-03A2B7A2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553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95CCDBC2-F39D-ED46-8701-C29542495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Attacks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1185D0CC-E31E-3144-8C86-5F134B380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 messages forwarded, headers stripped so message size decreases</a:t>
            </a:r>
          </a:p>
          <a:p>
            <a:pPr lvl="1"/>
            <a:r>
              <a:rPr lang="en-US" altLang="en-US"/>
              <a:t>Pad message with garbage at each step, instructing next remailer to discard it</a:t>
            </a:r>
          </a:p>
          <a:p>
            <a:r>
              <a:rPr lang="en-US" altLang="en-US"/>
              <a:t>Replay message, watch for spikes in outgoing traffic</a:t>
            </a:r>
          </a:p>
          <a:p>
            <a:pPr lvl="1"/>
            <a:r>
              <a:rPr lang="en-US" altLang="en-US"/>
              <a:t>Remailer can’t forward same message more than once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E50EA-BB40-E246-931A-2AE3F5DC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D5FF1C-EFA5-A949-AC23-B693B99DA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0CDD4-E213-6647-AE25-1AC0DDD12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5347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3A1BBC1F-3534-DF45-99B0-64C26712E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Mixmaster (</a:t>
            </a:r>
            <a:r>
              <a:rPr lang="en-US" altLang="en-US" dirty="0" err="1"/>
              <a:t>Cypherpunk</a:t>
            </a:r>
            <a:r>
              <a:rPr lang="en-US" altLang="en-US" dirty="0"/>
              <a:t> Type 2) Remailer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BA0812E0-3E28-1A40-B8E8-C1E9250AB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/>
              <a:t>Cypherpunk</a:t>
            </a:r>
            <a:r>
              <a:rPr lang="en-US" altLang="en-US" dirty="0"/>
              <a:t> remailer that handles only enciphered mail and pads (or fragments) messages to fixed size before sending them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Also called Type 2 Remailer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Designed to hinder attacks on </a:t>
            </a:r>
            <a:r>
              <a:rPr lang="en-US" altLang="en-US" dirty="0" err="1"/>
              <a:t>Cypherpunk</a:t>
            </a:r>
            <a:r>
              <a:rPr lang="en-US" altLang="en-US" dirty="0"/>
              <a:t> remailers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Messages uniquely numbered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Fragments reassembled </a:t>
            </a:r>
            <a:r>
              <a:rPr lang="en-US" altLang="en-US" i="1" dirty="0"/>
              <a:t>only</a:t>
            </a:r>
            <a:r>
              <a:rPr lang="en-US" altLang="en-US" dirty="0"/>
              <a:t> at last remailer for sending to recipient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38803-9B7B-8940-9CAD-8A0996AF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8A37F-367E-AE4F-A89A-68868B12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E5CB8-A624-D548-B2FB-649EC56B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589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715632A7-1CEF-2847-9F3D-785CDC21E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Cypherpunk Remailer Message</a:t>
            </a:r>
          </a:p>
        </p:txBody>
      </p:sp>
      <p:sp>
        <p:nvSpPr>
          <p:cNvPr id="190469" name="Text Box 5">
            <a:extLst>
              <a:ext uri="{FF2B5EF4-FFF2-40B4-BE49-F238E27FC236}">
                <a16:creationId xmlns:a16="http://schemas.microsoft.com/office/drawing/2014/main" id="{BA88BBD6-A9E4-304B-B61A-6C177BB3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026" y="4861360"/>
            <a:ext cx="1931811" cy="1018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recipient’s address</a:t>
            </a:r>
          </a:p>
          <a:p>
            <a:r>
              <a:rPr lang="en-US" altLang="en-US" sz="1400" dirty="0"/>
              <a:t>any mail headers to add</a:t>
            </a:r>
          </a:p>
          <a:p>
            <a:pPr>
              <a:lnSpc>
                <a:spcPct val="130000"/>
              </a:lnSpc>
            </a:pPr>
            <a:r>
              <a:rPr lang="en-US" altLang="en-US" sz="1400" dirty="0"/>
              <a:t>message</a:t>
            </a:r>
          </a:p>
          <a:p>
            <a:r>
              <a:rPr lang="en-US" altLang="en-US" sz="1400" dirty="0"/>
              <a:t>padding if needed</a:t>
            </a:r>
          </a:p>
        </p:txBody>
      </p:sp>
      <p:sp>
        <p:nvSpPr>
          <p:cNvPr id="190476" name="Rectangle 12">
            <a:extLst>
              <a:ext uri="{FF2B5EF4-FFF2-40B4-BE49-F238E27FC236}">
                <a16:creationId xmlns:a16="http://schemas.microsoft.com/office/drawing/2014/main" id="{6A313F75-D2B5-8046-A5E3-133219A84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677" y="4889500"/>
            <a:ext cx="3569109" cy="92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79" name="Text Box 15">
            <a:extLst>
              <a:ext uri="{FF2B5EF4-FFF2-40B4-BE49-F238E27FC236}">
                <a16:creationId xmlns:a16="http://schemas.microsoft.com/office/drawing/2014/main" id="{F77AE3EE-7C41-AA49-B02E-A50E212D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293" y="4603056"/>
            <a:ext cx="35167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enciphered with symmetric encryption key #2</a:t>
            </a:r>
          </a:p>
        </p:txBody>
      </p:sp>
      <p:sp>
        <p:nvSpPr>
          <p:cNvPr id="190480" name="Text Box 16">
            <a:extLst>
              <a:ext uri="{FF2B5EF4-FFF2-40B4-BE49-F238E27FC236}">
                <a16:creationId xmlns:a16="http://schemas.microsoft.com/office/drawing/2014/main" id="{C2F72DC7-663A-FB4D-8C88-64EB9C165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026" y="3479653"/>
            <a:ext cx="146719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final hop address</a:t>
            </a:r>
          </a:p>
          <a:p>
            <a:r>
              <a:rPr lang="en-US" altLang="en-US" sz="1400" dirty="0"/>
              <a:t>packet ID: 168</a:t>
            </a:r>
          </a:p>
          <a:p>
            <a:r>
              <a:rPr lang="en-US" altLang="en-US" sz="1400" dirty="0"/>
              <a:t>message ID: 7839</a:t>
            </a:r>
          </a:p>
          <a:p>
            <a:r>
              <a:rPr lang="en-US" altLang="en-US" sz="1400" dirty="0"/>
              <a:t>symmetric key: 2</a:t>
            </a:r>
          </a:p>
          <a:p>
            <a:r>
              <a:rPr lang="en-US" altLang="en-US" sz="1400" dirty="0"/>
              <a:t>random garbage</a:t>
            </a:r>
          </a:p>
        </p:txBody>
      </p:sp>
      <p:sp>
        <p:nvSpPr>
          <p:cNvPr id="190481" name="Rectangle 17">
            <a:extLst>
              <a:ext uri="{FF2B5EF4-FFF2-40B4-BE49-F238E27FC236}">
                <a16:creationId xmlns:a16="http://schemas.microsoft.com/office/drawing/2014/main" id="{2D44E25E-6B52-8C4B-9D47-AF9BA50F5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4610100"/>
            <a:ext cx="3784600" cy="127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82" name="Rectangle 18">
            <a:extLst>
              <a:ext uri="{FF2B5EF4-FFF2-40B4-BE49-F238E27FC236}">
                <a16:creationId xmlns:a16="http://schemas.microsoft.com/office/drawing/2014/main" id="{76199FAD-3B9A-1445-A5BD-55BAE6E3C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899" y="3479800"/>
            <a:ext cx="3979197" cy="248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83" name="Text Box 19">
            <a:extLst>
              <a:ext uri="{FF2B5EF4-FFF2-40B4-BE49-F238E27FC236}">
                <a16:creationId xmlns:a16="http://schemas.microsoft.com/office/drawing/2014/main" id="{D3A59165-B7EC-D64C-8859-B8A65A799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131" y="2927812"/>
            <a:ext cx="35167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enciphered with symmetric encryption key #1</a:t>
            </a:r>
          </a:p>
        </p:txBody>
      </p:sp>
      <p:sp>
        <p:nvSpPr>
          <p:cNvPr id="190485" name="Text Box 21">
            <a:extLst>
              <a:ext uri="{FF2B5EF4-FFF2-40B4-BE49-F238E27FC236}">
                <a16:creationId xmlns:a16="http://schemas.microsoft.com/office/drawing/2014/main" id="{7F8D8A7D-7420-FD41-B444-E41F43949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026" y="2219325"/>
            <a:ext cx="162743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remailer #2 address</a:t>
            </a:r>
          </a:p>
          <a:p>
            <a:r>
              <a:rPr lang="en-US" altLang="en-US" sz="1400" dirty="0"/>
              <a:t>packet ID: 135</a:t>
            </a:r>
          </a:p>
          <a:p>
            <a:r>
              <a:rPr lang="en-US" altLang="en-US" sz="1400" dirty="0"/>
              <a:t>symmetric key: 1</a:t>
            </a:r>
          </a:p>
        </p:txBody>
      </p:sp>
      <p:sp>
        <p:nvSpPr>
          <p:cNvPr id="190486" name="Text Box 22">
            <a:extLst>
              <a:ext uri="{FF2B5EF4-FFF2-40B4-BE49-F238E27FC236}">
                <a16:creationId xmlns:a16="http://schemas.microsoft.com/office/drawing/2014/main" id="{A6081818-1DFE-0144-AA68-FC9A03886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3209925"/>
            <a:ext cx="32678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enciphered with public key for remailer #2</a:t>
            </a:r>
          </a:p>
        </p:txBody>
      </p:sp>
      <p:sp>
        <p:nvSpPr>
          <p:cNvPr id="190487" name="Rectangle 23">
            <a:extLst>
              <a:ext uri="{FF2B5EF4-FFF2-40B4-BE49-F238E27FC236}">
                <a16:creationId xmlns:a16="http://schemas.microsoft.com/office/drawing/2014/main" id="{3957D0A9-12AD-ED4F-9BEC-361A507CC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700" y="3225800"/>
            <a:ext cx="4183216" cy="283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88" name="Rectangle 24">
            <a:extLst>
              <a:ext uri="{FF2B5EF4-FFF2-40B4-BE49-F238E27FC236}">
                <a16:creationId xmlns:a16="http://schemas.microsoft.com/office/drawing/2014/main" id="{011088C8-5973-8644-9806-95A212EA3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499" y="2933700"/>
            <a:ext cx="4387235" cy="318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89" name="Rectangle 25">
            <a:extLst>
              <a:ext uri="{FF2B5EF4-FFF2-40B4-BE49-F238E27FC236}">
                <a16:creationId xmlns:a16="http://schemas.microsoft.com/office/drawing/2014/main" id="{3E37F136-2759-CD4F-B25F-748186180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235200"/>
            <a:ext cx="4572000" cy="392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90" name="Text Box 26">
            <a:extLst>
              <a:ext uri="{FF2B5EF4-FFF2-40B4-BE49-F238E27FC236}">
                <a16:creationId xmlns:a16="http://schemas.microsoft.com/office/drawing/2014/main" id="{553CCCE5-BA1C-D144-9D52-C9A840C1E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1965325"/>
            <a:ext cx="32678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enciphered with public key for remailer #1</a:t>
            </a:r>
          </a:p>
        </p:txBody>
      </p:sp>
      <p:sp>
        <p:nvSpPr>
          <p:cNvPr id="190491" name="Rectangle 27">
            <a:extLst>
              <a:ext uri="{FF2B5EF4-FFF2-40B4-BE49-F238E27FC236}">
                <a16:creationId xmlns:a16="http://schemas.microsoft.com/office/drawing/2014/main" id="{D91C6F83-6068-DD41-BFFF-7244A3F9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6999" y="1955800"/>
            <a:ext cx="4784214" cy="42975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CACAC-FEF0-7446-979F-284C580D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F8933-8C47-214F-8FC2-0D362B1C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6868D-4DAF-4843-8645-4A0B5862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7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CE4C9242-FFC1-904B-BAFE-DB95DF7CC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Different Systems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2F45041-9466-314C-AAD9-3BDAD2365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Object name must encode location or pointer to location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rsh</a:t>
            </a:r>
            <a:r>
              <a:rPr lang="en-US" altLang="en-US"/>
              <a:t>, </a:t>
            </a:r>
            <a:r>
              <a:rPr lang="en-US" altLang="en-US" i="1"/>
              <a:t>ssh</a:t>
            </a:r>
            <a:r>
              <a:rPr lang="en-US" altLang="en-US"/>
              <a:t> style: </a:t>
            </a:r>
            <a:r>
              <a:rPr lang="en-US" altLang="en-US" i="1"/>
              <a:t>host</a:t>
            </a:r>
            <a:r>
              <a:rPr lang="en-US" altLang="en-US"/>
              <a:t>:</a:t>
            </a:r>
            <a:r>
              <a:rPr lang="en-US" altLang="en-US" i="1"/>
              <a:t>object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URLs: </a:t>
            </a:r>
            <a:r>
              <a:rPr lang="en-US" altLang="en-US" i="1"/>
              <a:t>protocol</a:t>
            </a:r>
            <a:r>
              <a:rPr lang="en-US" altLang="en-US"/>
              <a:t>://</a:t>
            </a:r>
            <a:r>
              <a:rPr lang="en-US" altLang="en-US" i="1"/>
              <a:t>host</a:t>
            </a:r>
            <a:r>
              <a:rPr lang="en-US" altLang="en-US"/>
              <a:t>/</a:t>
            </a:r>
            <a:r>
              <a:rPr lang="en-US" altLang="en-US" i="1"/>
              <a:t>object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Need not name actual object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rsh</a:t>
            </a:r>
            <a:r>
              <a:rPr lang="en-US" altLang="en-US"/>
              <a:t>, </a:t>
            </a:r>
            <a:r>
              <a:rPr lang="en-US" altLang="en-US" i="1"/>
              <a:t>ssh</a:t>
            </a:r>
            <a:r>
              <a:rPr lang="en-US" altLang="en-US"/>
              <a:t> style may name pointer (link) to actual object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URL may forward to another host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86DA16-CA78-5B45-9E88-91925A35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760E96-401F-2448-8852-C2095B87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7A3DA-F1F1-0549-8178-C34F4F2BF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269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2051D7-B804-3D45-BBC7-10F864FC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Onion Routine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7F3069-6E8C-BA4B-87E8-3442F476F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of routing so each node in the route knows only the previous and following node</a:t>
            </a:r>
          </a:p>
          <a:p>
            <a:pPr lvl="1"/>
            <a:r>
              <a:rPr lang="en-US" dirty="0"/>
              <a:t>Typically, first node selects the route</a:t>
            </a:r>
          </a:p>
          <a:p>
            <a:pPr lvl="1"/>
            <a:r>
              <a:rPr lang="en-US" dirty="0"/>
              <a:t>Intermediate node may be able to change rest of route</a:t>
            </a:r>
          </a:p>
          <a:p>
            <a:r>
              <a:rPr lang="en-US" dirty="0"/>
              <a:t>Each intermediate node has public, private key pair</a:t>
            </a:r>
          </a:p>
          <a:p>
            <a:pPr lvl="1"/>
            <a:r>
              <a:rPr lang="en-US" dirty="0"/>
              <a:t>Public key available to all nodes and any proxies</a:t>
            </a:r>
          </a:p>
          <a:p>
            <a:r>
              <a:rPr lang="en-US" dirty="0"/>
              <a:t>Client, server have proxies to handle onion routing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B7293-B090-4443-9254-A4985D5F1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0C902-D5EA-5943-A15E-62273608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B83B63-7EE4-E449-9B92-3C1BB00BD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8235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0F12D-2185-1845-8010-22035B6E4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of the Onion 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543B7-9B80-C747-8874-7614515B2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{ </a:t>
            </a:r>
            <a:r>
              <a:rPr lang="en-US" i="1" dirty="0"/>
              <a:t>expires</a:t>
            </a:r>
            <a:r>
              <a:rPr lang="en-US" dirty="0"/>
              <a:t> || </a:t>
            </a:r>
            <a:r>
              <a:rPr lang="en-US" i="1" dirty="0" err="1"/>
              <a:t>nexthop</a:t>
            </a:r>
            <a:r>
              <a:rPr lang="en-US" dirty="0"/>
              <a:t> || </a:t>
            </a:r>
            <a:r>
              <a:rPr lang="en-US" i="1" dirty="0"/>
              <a:t>E</a:t>
            </a:r>
            <a:r>
              <a:rPr lang="en-US" i="1" baseline="-25000" dirty="0"/>
              <a:t>F</a:t>
            </a:r>
            <a:r>
              <a:rPr lang="en-US" dirty="0"/>
              <a:t> || </a:t>
            </a:r>
            <a:r>
              <a:rPr lang="en-US" i="1" dirty="0" err="1"/>
              <a:t>k</a:t>
            </a:r>
            <a:r>
              <a:rPr lang="en-US" i="1" baseline="-25000" dirty="0" err="1"/>
              <a:t>F</a:t>
            </a:r>
            <a:r>
              <a:rPr lang="en-US" dirty="0"/>
              <a:t> || </a:t>
            </a:r>
            <a:r>
              <a:rPr lang="en-US" i="1" dirty="0"/>
              <a:t>E</a:t>
            </a:r>
            <a:r>
              <a:rPr lang="en-US" i="1" baseline="-25000" dirty="0"/>
              <a:t>B</a:t>
            </a:r>
            <a:r>
              <a:rPr lang="en-US" dirty="0"/>
              <a:t> || </a:t>
            </a:r>
            <a:r>
              <a:rPr lang="en-US" i="1" dirty="0"/>
              <a:t>k</a:t>
            </a:r>
            <a:r>
              <a:rPr lang="en-US" i="1" baseline="-25000" dirty="0"/>
              <a:t>B</a:t>
            </a:r>
            <a:r>
              <a:rPr lang="en-US" dirty="0"/>
              <a:t> || </a:t>
            </a:r>
            <a:r>
              <a:rPr lang="en-US" i="1" dirty="0"/>
              <a:t>payload</a:t>
            </a:r>
            <a:r>
              <a:rPr lang="en-US" dirty="0"/>
              <a:t> } </a:t>
            </a:r>
            <a:r>
              <a:rPr lang="en-US" i="1" dirty="0" err="1"/>
              <a:t>pub</a:t>
            </a:r>
            <a:r>
              <a:rPr lang="en-US" i="1" baseline="-25000" dirty="0" err="1"/>
              <a:t>r</a:t>
            </a:r>
            <a:endParaRPr lang="en-US" i="1" baseline="-25000" dirty="0"/>
          </a:p>
          <a:p>
            <a:r>
              <a:rPr lang="en-US" i="1" dirty="0"/>
              <a:t>payload</a:t>
            </a:r>
            <a:r>
              <a:rPr lang="en-US" dirty="0"/>
              <a:t>: data associated with message</a:t>
            </a:r>
            <a:endParaRPr lang="en-US" i="1" dirty="0"/>
          </a:p>
          <a:p>
            <a:r>
              <a:rPr lang="en-US" i="1" dirty="0"/>
              <a:t>expires</a:t>
            </a:r>
            <a:r>
              <a:rPr lang="en-US" dirty="0"/>
              <a:t>: expiration time for which </a:t>
            </a:r>
            <a:r>
              <a:rPr lang="en-US" i="1" dirty="0"/>
              <a:t>payload</a:t>
            </a:r>
            <a:r>
              <a:rPr lang="en-US" dirty="0"/>
              <a:t> is to be saved</a:t>
            </a:r>
          </a:p>
          <a:p>
            <a:r>
              <a:rPr lang="en-US" i="1" dirty="0" err="1"/>
              <a:t>nexthop</a:t>
            </a:r>
            <a:r>
              <a:rPr lang="en-US" dirty="0"/>
              <a:t>: node to forward message to</a:t>
            </a:r>
            <a:endParaRPr lang="en-US" i="1" dirty="0"/>
          </a:p>
          <a:p>
            <a:r>
              <a:rPr lang="en-US" i="1" dirty="0" err="1"/>
              <a:t>pub</a:t>
            </a:r>
            <a:r>
              <a:rPr lang="en-US" i="1" baseline="-25000" dirty="0" err="1"/>
              <a:t>r</a:t>
            </a:r>
            <a:r>
              <a:rPr lang="en-US" dirty="0"/>
              <a:t>: public key of next hop (node)</a:t>
            </a:r>
          </a:p>
          <a:p>
            <a:r>
              <a:rPr lang="en-US" i="1" dirty="0"/>
              <a:t>E</a:t>
            </a:r>
            <a:r>
              <a:rPr lang="en-US" i="1" baseline="-25000" dirty="0"/>
              <a:t>F</a:t>
            </a:r>
            <a:r>
              <a:rPr lang="en-US" dirty="0"/>
              <a:t>, </a:t>
            </a:r>
            <a:r>
              <a:rPr lang="en-US" i="1" dirty="0" err="1"/>
              <a:t>k</a:t>
            </a:r>
            <a:r>
              <a:rPr lang="en-US" i="1" baseline="-25000" dirty="0" err="1"/>
              <a:t>F</a:t>
            </a:r>
            <a:r>
              <a:rPr lang="en-US" i="1" baseline="-25000" dirty="0"/>
              <a:t> </a:t>
            </a:r>
            <a:r>
              <a:rPr lang="en-US" dirty="0"/>
              <a:t>: encryption algorithm, key to be used when sending message forward to server</a:t>
            </a:r>
          </a:p>
          <a:p>
            <a:r>
              <a:rPr lang="en-US" i="1" dirty="0"/>
              <a:t>E</a:t>
            </a:r>
            <a:r>
              <a:rPr lang="en-US" i="1" baseline="-25000" dirty="0"/>
              <a:t>B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i="1" baseline="-25000" dirty="0"/>
              <a:t>B </a:t>
            </a:r>
            <a:r>
              <a:rPr lang="en-US" dirty="0"/>
              <a:t>: encryption algorithm, key to be used when sending message backwards to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7A627-C421-774F-8981-29B06EF5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AAFBA-F635-324C-A933-7F8770D5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68AE-12DE-3545-A78F-7C3DE5B6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6403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97FAB-F908-5D4E-96F1-AA0D9BB54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the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21630-509A-3D47-8F0E-EB39ABF41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payload</a:t>
            </a:r>
            <a:r>
              <a:rPr lang="en-US" dirty="0"/>
              <a:t> may itself be a message of this form or the data being sent</a:t>
            </a:r>
          </a:p>
          <a:p>
            <a:r>
              <a:rPr lang="en-US" dirty="0"/>
              <a:t>Each router has table storing:</a:t>
            </a:r>
          </a:p>
          <a:p>
            <a:pPr lvl="1"/>
            <a:r>
              <a:rPr lang="en-US" dirty="0"/>
              <a:t>Virtual circuit number associated with a route</a:t>
            </a:r>
          </a:p>
          <a:p>
            <a:pPr lvl="1"/>
            <a:r>
              <a:rPr lang="en-US" i="1" dirty="0"/>
              <a:t>E</a:t>
            </a:r>
            <a:r>
              <a:rPr lang="en-US" i="1" baseline="-25000" dirty="0"/>
              <a:t>F</a:t>
            </a:r>
            <a:r>
              <a:rPr lang="en-US" dirty="0"/>
              <a:t>, </a:t>
            </a:r>
            <a:r>
              <a:rPr lang="en-US" i="1" dirty="0" err="1"/>
              <a:t>k</a:t>
            </a:r>
            <a:r>
              <a:rPr lang="en-US" i="1" baseline="-25000" dirty="0" err="1"/>
              <a:t>F</a:t>
            </a:r>
            <a:r>
              <a:rPr lang="en-US" dirty="0"/>
              <a:t>, </a:t>
            </a:r>
            <a:r>
              <a:rPr lang="en-US" i="1" dirty="0"/>
              <a:t>E</a:t>
            </a:r>
            <a:r>
              <a:rPr lang="en-US" i="1" baseline="-25000" dirty="0"/>
              <a:t>B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i="1" baseline="-25000" dirty="0"/>
              <a:t>B</a:t>
            </a:r>
            <a:r>
              <a:rPr lang="en-US" dirty="0"/>
              <a:t> for the next, previous nodes on the route</a:t>
            </a:r>
          </a:p>
          <a:p>
            <a:pPr lvl="1"/>
            <a:r>
              <a:rPr lang="en-US" dirty="0"/>
              <a:t>Next router to which messages using this route are to be forwarded</a:t>
            </a:r>
          </a:p>
          <a:p>
            <a:pPr lvl="2"/>
            <a:r>
              <a:rPr lang="en-US" dirty="0"/>
              <a:t>If last router on route, this is NULL (as is </a:t>
            </a:r>
            <a:r>
              <a:rPr lang="en-US" i="1" dirty="0" err="1"/>
              <a:t>nexthop</a:t>
            </a:r>
            <a:r>
              <a:rPr lang="en-US" dirty="0"/>
              <a:t> in the packet)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6DE92-4120-D242-AD46-C8E16C8AB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AB52D-4C13-FB4F-90C7-DF13E035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A92C0-1382-9E4F-AC55-AB23223C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160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5D931-EFFC-F04D-877D-2C6D47BA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B6297-CD6D-1545-9D51-B6F64308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Client’s proxy </a:t>
            </a:r>
            <a:r>
              <a:rPr lang="en-US" dirty="0" err="1"/>
              <a:t>determinse</a:t>
            </a:r>
            <a:r>
              <a:rPr lang="en-US" dirty="0"/>
              <a:t> route for the message</a:t>
            </a:r>
          </a:p>
          <a:p>
            <a:pPr lvl="1"/>
            <a:r>
              <a:rPr lang="en-US" dirty="0"/>
              <a:t>Can be defined exactly, or loosely, where the intermediate routers can route messages to next hop over other routes</a:t>
            </a:r>
          </a:p>
          <a:p>
            <a:r>
              <a:rPr lang="en-US" dirty="0"/>
              <a:t>Create onion encapsulating route, put it in a </a:t>
            </a:r>
            <a:r>
              <a:rPr lang="en-US" i="1" dirty="0"/>
              <a:t>create</a:t>
            </a:r>
            <a:r>
              <a:rPr lang="en-US" dirty="0"/>
              <a:t> message and add virtual circuit number</a:t>
            </a:r>
          </a:p>
          <a:p>
            <a:r>
              <a:rPr lang="en-US" dirty="0"/>
              <a:t>Forward to next (second) router on path</a:t>
            </a:r>
          </a:p>
          <a:p>
            <a:r>
              <a:rPr lang="en-US" dirty="0"/>
              <a:t>That router deciphers the onion using its private key (“peeling the onion”)</a:t>
            </a:r>
          </a:p>
          <a:p>
            <a:pPr lvl="1"/>
            <a:r>
              <a:rPr lang="en-US" dirty="0"/>
              <a:t>Compare it to what’s in table; if replay, discard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05E7B-F330-CA4D-8DA4-1BE9151A5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1C450-BC0D-2542-AE73-C7768D9B3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76AEB-603A-F846-B3EB-6889C02F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592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5D931-EFFC-F04D-877D-2C6D47BA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B6297-CD6D-1545-9D51-B6F64308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Router creates new virtual circuit number, and add to table:</a:t>
            </a:r>
          </a:p>
          <a:p>
            <a:pPr lvl="1"/>
            <a:r>
              <a:rPr lang="en-US" dirty="0"/>
              <a:t>(virtual circuit number in message, created virtual circuit number) pair</a:t>
            </a:r>
          </a:p>
          <a:p>
            <a:pPr lvl="1"/>
            <a:r>
              <a:rPr lang="en-US" dirty="0"/>
              <a:t>Keys, algorithms in onion</a:t>
            </a:r>
          </a:p>
          <a:p>
            <a:r>
              <a:rPr lang="en-US" dirty="0"/>
              <a:t>Router generates new </a:t>
            </a:r>
            <a:r>
              <a:rPr lang="en-US" i="1" dirty="0"/>
              <a:t>create</a:t>
            </a:r>
            <a:r>
              <a:rPr lang="en-US" dirty="0"/>
              <a:t> message, puts assigned virtual circuit number and “peeled” onion in it</a:t>
            </a:r>
          </a:p>
          <a:p>
            <a:pPr lvl="1"/>
            <a:r>
              <a:rPr lang="en-US" dirty="0"/>
              <a:t>This is smaller than the onion received, so add padding to make it the same size</a:t>
            </a:r>
          </a:p>
          <a:p>
            <a:r>
              <a:rPr lang="en-US" dirty="0"/>
              <a:t>Forward it to next hop 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05E7B-F330-CA4D-8DA4-1BE9151A5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1C450-BC0D-2542-AE73-C7768D9B3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76AEB-603A-F846-B3EB-6889C02F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980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3425E-0A3F-924D-936B-7B8F70FFB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a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CF56D-6BB9-D540-BFFC-689A06FC7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Sender applies decryption algorithms corresponding to each backwards encryption algorithm along the route</a:t>
            </a:r>
          </a:p>
          <a:p>
            <a:r>
              <a:rPr lang="en-US" dirty="0"/>
              <a:t>Example: route begins at </a:t>
            </a:r>
            <a:r>
              <a:rPr lang="en-US" i="1" dirty="0"/>
              <a:t>W</a:t>
            </a:r>
            <a:r>
              <a:rPr lang="en-US" dirty="0"/>
              <a:t>, then through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</a:t>
            </a:r>
            <a:r>
              <a:rPr lang="en-US" dirty="0"/>
              <a:t> to </a:t>
            </a:r>
            <a:r>
              <a:rPr lang="en-US" i="1" dirty="0"/>
              <a:t>Z</a:t>
            </a:r>
            <a:r>
              <a:rPr lang="en-US" dirty="0"/>
              <a:t>; </a:t>
            </a:r>
            <a:r>
              <a:rPr lang="en-US" i="1" dirty="0"/>
              <a:t>W</a:t>
            </a:r>
            <a:r>
              <a:rPr lang="en-US" dirty="0"/>
              <a:t> constructs this:</a:t>
            </a:r>
          </a:p>
          <a:p>
            <a:pPr marL="457200" lvl="1" indent="0" algn="ctr">
              <a:buNone/>
            </a:pPr>
            <a:r>
              <a:rPr lang="en-US" i="1" dirty="0" err="1"/>
              <a:t>d</a:t>
            </a:r>
            <a:r>
              <a:rPr lang="en-US" i="1" baseline="-25000" dirty="0" err="1"/>
              <a:t>X</a:t>
            </a:r>
            <a:r>
              <a:rPr lang="en-US" dirty="0"/>
              <a:t>(</a:t>
            </a:r>
            <a:r>
              <a:rPr lang="en-US" i="1" dirty="0" err="1"/>
              <a:t>k</a:t>
            </a:r>
            <a:r>
              <a:rPr lang="en-US" i="1" baseline="-25000" dirty="0" err="1"/>
              <a:t>X</a:t>
            </a:r>
            <a:r>
              <a:rPr lang="en-US" dirty="0"/>
              <a:t>, </a:t>
            </a:r>
            <a:r>
              <a:rPr lang="en-US" i="1" dirty="0" err="1"/>
              <a:t>d</a:t>
            </a:r>
            <a:r>
              <a:rPr lang="en-US" i="1" baseline="-25000" dirty="0" err="1"/>
              <a:t>Y</a:t>
            </a:r>
            <a:r>
              <a:rPr lang="en-US" dirty="0"/>
              <a:t>(</a:t>
            </a:r>
            <a:r>
              <a:rPr lang="en-US" i="1" dirty="0" err="1"/>
              <a:t>k</a:t>
            </a:r>
            <a:r>
              <a:rPr lang="en-US" i="1" baseline="-25000" dirty="0" err="1"/>
              <a:t>Y</a:t>
            </a:r>
            <a:r>
              <a:rPr lang="en-US" dirty="0"/>
              <a:t>, </a:t>
            </a:r>
            <a:r>
              <a:rPr lang="en-US" i="1" dirty="0" err="1"/>
              <a:t>d</a:t>
            </a:r>
            <a:r>
              <a:rPr lang="en-US" i="1" baseline="-25000" dirty="0" err="1"/>
              <a:t>Z</a:t>
            </a:r>
            <a:r>
              <a:rPr lang="en-US" dirty="0"/>
              <a:t>(</a:t>
            </a:r>
            <a:r>
              <a:rPr lang="en-US" i="1" dirty="0" err="1"/>
              <a:t>k</a:t>
            </a:r>
            <a:r>
              <a:rPr lang="en-US" i="1" baseline="-25000" dirty="0" err="1"/>
              <a:t>Z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)))</a:t>
            </a:r>
          </a:p>
          <a:p>
            <a:r>
              <a:rPr lang="en-US" dirty="0"/>
              <a:t>Sends this to </a:t>
            </a:r>
            <a:r>
              <a:rPr lang="en-US" i="1" dirty="0"/>
              <a:t>X</a:t>
            </a:r>
            <a:r>
              <a:rPr lang="en-US" dirty="0"/>
              <a:t>, which uses its </a:t>
            </a:r>
            <a:r>
              <a:rPr lang="en-US" i="1" dirty="0"/>
              <a:t>E</a:t>
            </a:r>
            <a:r>
              <a:rPr lang="en-US" i="1" baseline="-25000" dirty="0"/>
              <a:t>B</a:t>
            </a:r>
            <a:r>
              <a:rPr lang="en-US" dirty="0"/>
              <a:t> to encrypt message, getting</a:t>
            </a:r>
          </a:p>
          <a:p>
            <a:pPr marL="457200" lvl="1" indent="0" algn="ctr">
              <a:buNone/>
            </a:pPr>
            <a:r>
              <a:rPr lang="en-US" i="1" dirty="0" err="1"/>
              <a:t>d</a:t>
            </a:r>
            <a:r>
              <a:rPr lang="en-US" i="1" baseline="-25000" dirty="0" err="1"/>
              <a:t>Y</a:t>
            </a:r>
            <a:r>
              <a:rPr lang="en-US" dirty="0"/>
              <a:t>(</a:t>
            </a:r>
            <a:r>
              <a:rPr lang="en-US" i="1" dirty="0" err="1"/>
              <a:t>k</a:t>
            </a:r>
            <a:r>
              <a:rPr lang="en-US" i="1" baseline="-25000" dirty="0" err="1"/>
              <a:t>Y</a:t>
            </a:r>
            <a:r>
              <a:rPr lang="en-US" dirty="0"/>
              <a:t>, </a:t>
            </a:r>
            <a:r>
              <a:rPr lang="en-US" i="1" dirty="0" err="1"/>
              <a:t>d</a:t>
            </a:r>
            <a:r>
              <a:rPr lang="en-US" i="1" baseline="-25000" dirty="0" err="1"/>
              <a:t>Z</a:t>
            </a:r>
            <a:r>
              <a:rPr lang="en-US" dirty="0"/>
              <a:t>(</a:t>
            </a:r>
            <a:r>
              <a:rPr lang="en-US" i="1" dirty="0" err="1"/>
              <a:t>k</a:t>
            </a:r>
            <a:r>
              <a:rPr lang="en-US" i="1" baseline="-25000" dirty="0" err="1"/>
              <a:t>Z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))</a:t>
            </a:r>
          </a:p>
          <a:p>
            <a:r>
              <a:rPr lang="en-US" dirty="0"/>
              <a:t>Forwards this to </a:t>
            </a:r>
            <a:r>
              <a:rPr lang="en-US" i="1" dirty="0"/>
              <a:t>Y</a:t>
            </a:r>
            <a:r>
              <a:rPr lang="en-US" dirty="0"/>
              <a:t>, which uses its </a:t>
            </a:r>
            <a:r>
              <a:rPr lang="en-US" i="1" dirty="0"/>
              <a:t>E</a:t>
            </a:r>
            <a:r>
              <a:rPr lang="en-US" i="1" baseline="-25000" dirty="0"/>
              <a:t>B</a:t>
            </a:r>
            <a:r>
              <a:rPr lang="en-US" dirty="0"/>
              <a:t> to encrypt message, getting</a:t>
            </a:r>
          </a:p>
          <a:p>
            <a:pPr marL="0" indent="0" algn="ctr">
              <a:buNone/>
            </a:pPr>
            <a:r>
              <a:rPr lang="en-US" i="1" dirty="0" err="1"/>
              <a:t>d</a:t>
            </a:r>
            <a:r>
              <a:rPr lang="en-US" i="1" baseline="-25000" dirty="0" err="1"/>
              <a:t>Z</a:t>
            </a:r>
            <a:r>
              <a:rPr lang="en-US" dirty="0"/>
              <a:t>(</a:t>
            </a:r>
            <a:r>
              <a:rPr lang="en-US" i="1" dirty="0" err="1"/>
              <a:t>k</a:t>
            </a:r>
            <a:r>
              <a:rPr lang="en-US" i="1" baseline="-25000" dirty="0" err="1"/>
              <a:t>Z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r>
              <a:rPr lang="en-US" dirty="0"/>
              <a:t>Forwards this to </a:t>
            </a:r>
            <a:r>
              <a:rPr lang="en-US" i="1" dirty="0"/>
              <a:t>Z</a:t>
            </a:r>
            <a:r>
              <a:rPr lang="en-US" dirty="0"/>
              <a:t>, which uses its </a:t>
            </a:r>
            <a:r>
              <a:rPr lang="en-US" i="1" dirty="0"/>
              <a:t>E</a:t>
            </a:r>
            <a:r>
              <a:rPr lang="en-US" i="1" baseline="-25000" dirty="0"/>
              <a:t>B</a:t>
            </a:r>
            <a:r>
              <a:rPr lang="en-US" dirty="0"/>
              <a:t> to encrypt message, getting </a:t>
            </a:r>
            <a:r>
              <a:rPr lang="en-US" i="1" dirty="0"/>
              <a:t>m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595AC-A5C9-CC4E-94CC-D715D3FA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81E67-90C9-A941-943F-F5FDB8BC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DB5CD-9950-1348-AB16-832C12777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426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49FE4-1BCE-CB43-8D38-FA765EF0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C5D57-8A65-2F46-BAC4-8414C745E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client’s proxy compromised, attacker can see all routes selected and all messages, and so may be able to deduce server</a:t>
            </a:r>
          </a:p>
          <a:p>
            <a:r>
              <a:rPr lang="en-US" dirty="0"/>
              <a:t>If server’s proxy compromised, attacker can see all messages but cannot deduce the routes</a:t>
            </a:r>
          </a:p>
          <a:p>
            <a:r>
              <a:rPr lang="en-US" dirty="0"/>
              <a:t>If router compromised, attacker can determine only the previous, next routers in path</a:t>
            </a:r>
          </a:p>
          <a:p>
            <a:pPr lvl="1"/>
            <a:r>
              <a:rPr lang="en-US" dirty="0"/>
              <a:t>In particular, the attacker cannot read the encrypted onion</a:t>
            </a:r>
          </a:p>
          <a:p>
            <a:r>
              <a:rPr lang="en-US" dirty="0"/>
              <a:t>Attacker can see all traffic on network</a:t>
            </a:r>
          </a:p>
          <a:p>
            <a:pPr lvl="1"/>
            <a:r>
              <a:rPr lang="en-US" dirty="0"/>
              <a:t>Matching client, server message sizes; that’s why all messages are padded to same size</a:t>
            </a:r>
          </a:p>
          <a:p>
            <a:pPr lvl="1"/>
            <a:r>
              <a:rPr lang="en-US" dirty="0"/>
              <a:t>Observing the flow of messages; have the onion network send meaningless messages to obscure that flow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3228-4011-CB43-BB9E-138484D53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876E-FCA0-B243-8BDD-3C9D6C8F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79185-45A9-BC49-9036-68C4225E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9198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A010F-E60C-164E-8F59-1D1D8E7B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Tor (The Onion Router)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F680C-8319-6A42-8A02-C7D13E911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Connects clients, servers over virtual circuits set up among </a:t>
            </a:r>
            <a:r>
              <a:rPr lang="en-US" dirty="0" err="1"/>
              <a:t>onioon</a:t>
            </a:r>
            <a:r>
              <a:rPr lang="en-US" dirty="0"/>
              <a:t> routers (</a:t>
            </a:r>
            <a:r>
              <a:rPr lang="en-US" i="1" dirty="0"/>
              <a:t>OR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Each OR has identity key, onion key</a:t>
            </a:r>
          </a:p>
          <a:p>
            <a:pPr lvl="1"/>
            <a:r>
              <a:rPr lang="en-US" dirty="0"/>
              <a:t>Identity key signs information about router</a:t>
            </a:r>
          </a:p>
          <a:p>
            <a:pPr lvl="1"/>
            <a:r>
              <a:rPr lang="en-US" dirty="0"/>
              <a:t>Onion key used to read requests to set up circuits; changed periodically</a:t>
            </a:r>
          </a:p>
          <a:p>
            <a:pPr lvl="1"/>
            <a:r>
              <a:rPr lang="en-US" dirty="0"/>
              <a:t>All virtual circuits over TLS, and a third TLS key established for this</a:t>
            </a:r>
          </a:p>
          <a:p>
            <a:r>
              <a:rPr lang="en-US" dirty="0"/>
              <a:t>Basic message unit: </a:t>
            </a:r>
            <a:r>
              <a:rPr lang="en-US" i="1" dirty="0"/>
              <a:t>cell</a:t>
            </a:r>
            <a:r>
              <a:rPr lang="en-US" dirty="0"/>
              <a:t>, always 512 bytes long</a:t>
            </a:r>
          </a:p>
          <a:p>
            <a:pPr lvl="1"/>
            <a:r>
              <a:rPr lang="en-US" dirty="0"/>
              <a:t>Control cell: header contains command directing recipient to do something</a:t>
            </a:r>
          </a:p>
          <a:p>
            <a:pPr lvl="2"/>
            <a:r>
              <a:rPr lang="en-US" dirty="0"/>
              <a:t>Create a circuit, circuit created, destroy a circuit</a:t>
            </a:r>
          </a:p>
          <a:p>
            <a:pPr lvl="1"/>
            <a:r>
              <a:rPr lang="en-US" dirty="0"/>
              <a:t>Relay cell: deals with an established circuit</a:t>
            </a:r>
          </a:p>
          <a:p>
            <a:pPr lvl="2"/>
            <a:r>
              <a:rPr lang="en-US" dirty="0"/>
              <a:t>Open stream, stream opened, extend circuit, circuit extended, close stream cleanly, close broken stream, cell contains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8996E-D599-1C43-BECC-4CF42B6A7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517E3-80A6-6F4E-A683-B806A28D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8049C-E26E-2A45-8F62-02893566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2982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25239-903A-4E47-BB35-C12E0C4E6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Virtual Circuit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EF56F-3800-5546-A10F-636A94C6A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up over TLS connections</a:t>
            </a:r>
          </a:p>
          <a:p>
            <a:pPr lvl="1"/>
            <a:r>
              <a:rPr lang="en-US" dirty="0"/>
              <a:t>Several circuits may use same TLS connection to reduce overhead</a:t>
            </a:r>
          </a:p>
          <a:p>
            <a:r>
              <a:rPr lang="en-US" dirty="0"/>
              <a:t>Streams move data over virtual circuits</a:t>
            </a:r>
          </a:p>
          <a:p>
            <a:pPr lvl="1"/>
            <a:r>
              <a:rPr lang="en-US" dirty="0"/>
              <a:t>Several streams may be multiplexed over one circuit</a:t>
            </a:r>
          </a:p>
          <a:p>
            <a:r>
              <a:rPr lang="en-US" dirty="0"/>
              <a:t>Client’s onion proxy </a:t>
            </a:r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r>
              <a:rPr lang="en-US" dirty="0"/>
              <a:t> needs to know where ORs are</a:t>
            </a:r>
          </a:p>
          <a:p>
            <a:pPr lvl="1"/>
            <a:r>
              <a:rPr lang="en-US" dirty="0"/>
              <a:t>Tor uses directory services for this; group of well-known ORs track information about usable ORs, including keys, addresses</a:t>
            </a:r>
          </a:p>
          <a:p>
            <a:pPr lvl="1"/>
            <a:r>
              <a:rPr lang="en-US" dirty="0" err="1"/>
              <a:t>OPc</a:t>
            </a:r>
            <a:r>
              <a:rPr lang="en-US" dirty="0"/>
              <a:t> contacts one such directory server, gets information from it, chooses path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8D71B-C7E8-6A40-8DF7-A14F6371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77E4E-4F03-C240-BF37-8E94B978E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FBD3E-913F-6142-B34F-2C5D1976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970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12642-8035-2B45-88C0-1F697E36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Up Virtual Circuit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3C196-2F3B-C842-8B4D-FFED6C8CF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Tor uses 3 ORs (</a:t>
            </a:r>
            <a:r>
              <a:rPr lang="en-US" i="1" dirty="0"/>
              <a:t>OR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OR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OR</a:t>
            </a:r>
            <a:r>
              <a:rPr lang="en-US" baseline="-25000" dirty="0"/>
              <a:t>3</a:t>
            </a:r>
            <a:r>
              <a:rPr lang="en-US" dirty="0"/>
              <a:t>); client, server proxies </a:t>
            </a:r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r>
              <a:rPr lang="en-US" dirty="0"/>
              <a:t>, </a:t>
            </a:r>
            <a:r>
              <a:rPr lang="en-US" i="1" dirty="0"/>
              <a:t>OP</a:t>
            </a:r>
            <a:r>
              <a:rPr lang="en-US" i="1" baseline="-25000" dirty="0"/>
              <a:t>s</a:t>
            </a:r>
          </a:p>
          <a:p>
            <a:r>
              <a:rPr lang="en-US" i="1" dirty="0"/>
              <a:t>RSA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is enciphering of message </a:t>
            </a:r>
            <a:r>
              <a:rPr lang="en-US" i="1" dirty="0"/>
              <a:t>x</a:t>
            </a:r>
            <a:r>
              <a:rPr lang="en-US" dirty="0"/>
              <a:t> using onion key of destination OR</a:t>
            </a:r>
          </a:p>
          <a:p>
            <a:r>
              <a:rPr lang="en-US" i="1" dirty="0"/>
              <a:t>g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as in Diffie-Hellman</a:t>
            </a:r>
          </a:p>
          <a:p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..., </a:t>
            </a:r>
            <a:r>
              <a:rPr lang="en-US" i="1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and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r>
              <a:rPr lang="en-US" dirty="0"/>
              <a:t>, ... </a:t>
            </a:r>
            <a:r>
              <a:rPr lang="en-US" i="1" dirty="0" err="1"/>
              <a:t>y</a:t>
            </a:r>
            <a:r>
              <a:rPr lang="en-US" baseline="-25000" dirty="0" err="1"/>
              <a:t>n</a:t>
            </a:r>
            <a:r>
              <a:rPr lang="en-US" dirty="0"/>
              <a:t> generated randomly; </a:t>
            </a:r>
            <a:r>
              <a:rPr lang="en-US" i="1" dirty="0" err="1"/>
              <a:t>k</a:t>
            </a:r>
            <a:r>
              <a:rPr lang="en-US" i="1" baseline="-25000" dirty="0" err="1"/>
              <a:t>i</a:t>
            </a:r>
            <a:r>
              <a:rPr lang="en-US" dirty="0"/>
              <a:t> = </a:t>
            </a:r>
            <a:r>
              <a:rPr lang="en-US" i="1" dirty="0" err="1"/>
              <a:t>g</a:t>
            </a:r>
            <a:r>
              <a:rPr lang="en-US" i="1" baseline="30000" dirty="0" err="1"/>
              <a:t>x</a:t>
            </a:r>
            <a:r>
              <a:rPr lang="en-US" sz="2000" i="1" baseline="30000" dirty="0" err="1"/>
              <a:t>i</a:t>
            </a:r>
            <a:r>
              <a:rPr lang="en-US" i="1" baseline="30000" dirty="0" err="1"/>
              <a:t>yi</a:t>
            </a:r>
            <a:r>
              <a:rPr lang="en-US" dirty="0"/>
              <a:t> mod </a:t>
            </a:r>
            <a:r>
              <a:rPr lang="en-US" i="1" dirty="0"/>
              <a:t>p</a:t>
            </a:r>
            <a:r>
              <a:rPr lang="en-US" dirty="0"/>
              <a:t>, and forward, backwards keys selected from this</a:t>
            </a:r>
          </a:p>
          <a:p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cryptographic hash of </a:t>
            </a:r>
            <a:r>
              <a:rPr lang="en-US" i="1" dirty="0"/>
              <a:t>x</a:t>
            </a:r>
          </a:p>
          <a:p>
            <a:r>
              <a:rPr lang="en-US" dirty="0"/>
              <a:t>All links are over TLS and so encrypted (TLS keys not shown on next slide)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F9B65-A7CD-004B-A3FB-D1EBDEF03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62847-8170-7E4B-BA72-40FEBEB0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5D3C0-7416-5247-8D15-5AF2C594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9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17257897-643B-1543-B545-0C67BD5BD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DA6A285-92E9-2143-8C8C-96FBD50AC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Exact representation tied to system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UNIX systems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Login name: used to log in to system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Logging usually uses this name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User identification number (UID): unique integer assigned to user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Kernel uses UID to identify users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One UID per login name, but multiple login names may have a common UID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172C78-D551-AD45-A741-E93F28D98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AB8334-59FE-DD4A-ADFA-94FF7819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66DC3-F455-0D42-8FE6-ADCD9DA3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917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D52EA0C-5C58-AA4E-A31D-4FE9A95B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Tor Protocol to Create Virtual Circuit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B76AB-7E5B-914B-B14F-2DAB2F4B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4FBE4-00E2-504D-AD25-647E6BFC5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94A1A-9E8E-9047-AC33-CFC0FD02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05FE2E-FEE4-F648-9838-A9837957EC36}"/>
              </a:ext>
            </a:extLst>
          </p:cNvPr>
          <p:cNvSpPr txBox="1"/>
          <p:nvPr/>
        </p:nvSpPr>
        <p:spPr>
          <a:xfrm>
            <a:off x="1838633" y="3352801"/>
            <a:ext cx="6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OP</a:t>
            </a:r>
            <a:r>
              <a:rPr lang="en-US" sz="2400" i="1" baseline="-25000" dirty="0" err="1"/>
              <a:t>c</a:t>
            </a:r>
            <a:endParaRPr lang="en-US" sz="2400" i="1" baseline="-25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EB2A73-9659-6F45-A6B7-C7C6C02D8A49}"/>
              </a:ext>
            </a:extLst>
          </p:cNvPr>
          <p:cNvSpPr txBox="1"/>
          <p:nvPr/>
        </p:nvSpPr>
        <p:spPr>
          <a:xfrm>
            <a:off x="8855308" y="3352800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384A15-5804-9541-9175-ED743F51A089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2462778" y="3583633"/>
            <a:ext cx="639253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A291EA8-7424-8B42-B55A-AFE73FADE0A5}"/>
              </a:ext>
            </a:extLst>
          </p:cNvPr>
          <p:cNvSpPr txBox="1"/>
          <p:nvPr/>
        </p:nvSpPr>
        <p:spPr>
          <a:xfrm>
            <a:off x="3736259" y="3145052"/>
            <a:ext cx="3363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</a:t>
            </a:r>
            <a:r>
              <a:rPr lang="en-US" sz="2400" i="1" dirty="0"/>
              <a:t> create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|| </a:t>
            </a:r>
            <a:r>
              <a:rPr lang="en-US" sz="2400" i="1" dirty="0"/>
              <a:t>RSA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i="1" baseline="30000" dirty="0"/>
              <a:t>x</a:t>
            </a:r>
            <a:r>
              <a:rPr lang="en-US" baseline="30000" dirty="0"/>
              <a:t>1</a:t>
            </a:r>
            <a:r>
              <a:rPr lang="en-US" sz="2400" dirty="0"/>
              <a:t>) }</a:t>
            </a:r>
            <a:endParaRPr lang="en-US" sz="24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7D70E3-B494-2B44-814C-D41F19257C91}"/>
              </a:ext>
            </a:extLst>
          </p:cNvPr>
          <p:cNvSpPr txBox="1"/>
          <p:nvPr/>
        </p:nvSpPr>
        <p:spPr>
          <a:xfrm>
            <a:off x="1838633" y="4178414"/>
            <a:ext cx="6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OP</a:t>
            </a:r>
            <a:r>
              <a:rPr lang="en-US" sz="2400" i="1" baseline="-25000" dirty="0" err="1"/>
              <a:t>c</a:t>
            </a:r>
            <a:endParaRPr lang="en-US" sz="2400" i="1" baseline="-25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FF6D12-FC88-524C-80AC-91511E4A9717}"/>
              </a:ext>
            </a:extLst>
          </p:cNvPr>
          <p:cNvSpPr txBox="1"/>
          <p:nvPr/>
        </p:nvSpPr>
        <p:spPr>
          <a:xfrm>
            <a:off x="8855308" y="4178413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9F4CA2D-B26E-9B44-86A4-AA66B1E252AF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2462778" y="4409246"/>
            <a:ext cx="6392530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6BB9EB8-EA33-A64A-97EF-421781AEBCF9}"/>
              </a:ext>
            </a:extLst>
          </p:cNvPr>
          <p:cNvSpPr txBox="1"/>
          <p:nvPr/>
        </p:nvSpPr>
        <p:spPr>
          <a:xfrm>
            <a:off x="3736259" y="3970665"/>
            <a:ext cx="389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created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|| </a:t>
            </a:r>
            <a:r>
              <a:rPr lang="en-US" sz="2400" i="1" dirty="0"/>
              <a:t>g</a:t>
            </a:r>
            <a:r>
              <a:rPr lang="en-US" sz="2400" i="1" baseline="30000" dirty="0"/>
              <a:t>y</a:t>
            </a:r>
            <a:r>
              <a:rPr lang="en-US" sz="2400" baseline="30000" dirty="0"/>
              <a:t>1</a:t>
            </a:r>
            <a:r>
              <a:rPr lang="en-US" sz="2400" dirty="0"/>
              <a:t> ||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) }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25EB6EB-B15C-314A-8343-0F9EDA334FF3}"/>
              </a:ext>
            </a:extLst>
          </p:cNvPr>
          <p:cNvSpPr txBox="1"/>
          <p:nvPr/>
        </p:nvSpPr>
        <p:spPr>
          <a:xfrm>
            <a:off x="1081548" y="2161485"/>
            <a:ext cx="9329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This sets up the part of the virtual circuit between </a:t>
            </a:r>
            <a:r>
              <a:rPr lang="en-US" sz="2800" i="1" dirty="0" err="1"/>
              <a:t>OP</a:t>
            </a:r>
            <a:r>
              <a:rPr lang="en-US" sz="2800" i="1" baseline="-25000" dirty="0" err="1"/>
              <a:t>c</a:t>
            </a:r>
            <a:r>
              <a:rPr lang="en-US" sz="2800" dirty="0"/>
              <a:t> and </a:t>
            </a:r>
            <a:r>
              <a:rPr lang="en-US" sz="2800" i="1" dirty="0"/>
              <a:t>OR</a:t>
            </a:r>
            <a:r>
              <a:rPr lang="en-US" sz="2800" baseline="-25000" dirty="0"/>
              <a:t>1</a:t>
            </a:r>
            <a:r>
              <a:rPr lang="en-US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471971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D52EA0C-5C58-AA4E-A31D-4FE9A95B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Tor Protocol to Create Virtual Circuit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B76AB-7E5B-914B-B14F-2DAB2F4B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4FBE4-00E2-504D-AD25-647E6BFC5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94A1A-9E8E-9047-AC33-CFC0FD02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05FE2E-FEE4-F648-9838-A9837957EC36}"/>
              </a:ext>
            </a:extLst>
          </p:cNvPr>
          <p:cNvSpPr txBox="1"/>
          <p:nvPr/>
        </p:nvSpPr>
        <p:spPr>
          <a:xfrm>
            <a:off x="1848465" y="3736246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EB2A73-9659-6F45-A6B7-C7C6C02D8A49}"/>
              </a:ext>
            </a:extLst>
          </p:cNvPr>
          <p:cNvSpPr txBox="1"/>
          <p:nvPr/>
        </p:nvSpPr>
        <p:spPr>
          <a:xfrm>
            <a:off x="8865140" y="3736245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2</a:t>
            </a:r>
            <a:endParaRPr lang="en-US" sz="2400" i="1" baseline="-25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384A15-5804-9541-9175-ED743F51A089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2506017" y="3967078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A291EA8-7424-8B42-B55A-AFE73FADE0A5}"/>
              </a:ext>
            </a:extLst>
          </p:cNvPr>
          <p:cNvSpPr txBox="1"/>
          <p:nvPr/>
        </p:nvSpPr>
        <p:spPr>
          <a:xfrm>
            <a:off x="3746091" y="3528497"/>
            <a:ext cx="3363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</a:t>
            </a:r>
            <a:r>
              <a:rPr lang="en-US" sz="2400" i="1" dirty="0"/>
              <a:t> create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|| </a:t>
            </a:r>
            <a:r>
              <a:rPr lang="en-US" sz="2400" i="1" dirty="0"/>
              <a:t>RSA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i="1" baseline="30000" dirty="0"/>
              <a:t>x</a:t>
            </a:r>
            <a:r>
              <a:rPr lang="en-US" baseline="30000" dirty="0"/>
              <a:t>2</a:t>
            </a:r>
            <a:r>
              <a:rPr lang="en-US" sz="2400" dirty="0"/>
              <a:t>) }</a:t>
            </a:r>
            <a:endParaRPr lang="en-US" sz="24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7D70E3-B494-2B44-814C-D41F19257C91}"/>
              </a:ext>
            </a:extLst>
          </p:cNvPr>
          <p:cNvSpPr txBox="1"/>
          <p:nvPr/>
        </p:nvSpPr>
        <p:spPr>
          <a:xfrm>
            <a:off x="1848465" y="4561859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FF6D12-FC88-524C-80AC-91511E4A9717}"/>
              </a:ext>
            </a:extLst>
          </p:cNvPr>
          <p:cNvSpPr txBox="1"/>
          <p:nvPr/>
        </p:nvSpPr>
        <p:spPr>
          <a:xfrm>
            <a:off x="8865140" y="4561858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2</a:t>
            </a:r>
            <a:endParaRPr lang="en-US" sz="2400" i="1" baseline="-250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9F4CA2D-B26E-9B44-86A4-AA66B1E252AF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2506017" y="4792691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6BB9EB8-EA33-A64A-97EF-421781AEBCF9}"/>
              </a:ext>
            </a:extLst>
          </p:cNvPr>
          <p:cNvSpPr txBox="1"/>
          <p:nvPr/>
        </p:nvSpPr>
        <p:spPr>
          <a:xfrm>
            <a:off x="3746091" y="4354110"/>
            <a:ext cx="389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created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|| </a:t>
            </a:r>
            <a:r>
              <a:rPr lang="en-US" sz="2400" i="1" dirty="0"/>
              <a:t>g</a:t>
            </a:r>
            <a:r>
              <a:rPr lang="en-US" sz="2400" i="1" baseline="30000" dirty="0"/>
              <a:t>y</a:t>
            </a:r>
            <a:r>
              <a:rPr lang="en-US" baseline="30000" dirty="0"/>
              <a:t>2</a:t>
            </a:r>
            <a:r>
              <a:rPr lang="en-US" sz="2400" dirty="0"/>
              <a:t> ||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) 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9B78CF-1DD9-0B46-A17B-4901DDDBB0DF}"/>
              </a:ext>
            </a:extLst>
          </p:cNvPr>
          <p:cNvSpPr txBox="1"/>
          <p:nvPr/>
        </p:nvSpPr>
        <p:spPr>
          <a:xfrm>
            <a:off x="1848465" y="5357437"/>
            <a:ext cx="6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OP</a:t>
            </a:r>
            <a:r>
              <a:rPr lang="en-US" sz="2400" i="1" baseline="-25000" dirty="0" err="1"/>
              <a:t>c</a:t>
            </a:r>
            <a:endParaRPr lang="en-US" sz="2400" i="1" baseline="-25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50B8F-771A-7E44-B4FA-2D296A026A5A}"/>
              </a:ext>
            </a:extLst>
          </p:cNvPr>
          <p:cNvSpPr txBox="1"/>
          <p:nvPr/>
        </p:nvSpPr>
        <p:spPr>
          <a:xfrm>
            <a:off x="8865140" y="5357436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CA6D8CA-4F94-8E45-A39B-BC8540F9ABBA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 flipV="1">
            <a:off x="2472610" y="5588269"/>
            <a:ext cx="6392530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6F13A02-8FD5-EB4B-BB0F-D3C7C53E6640}"/>
              </a:ext>
            </a:extLst>
          </p:cNvPr>
          <p:cNvSpPr txBox="1"/>
          <p:nvPr/>
        </p:nvSpPr>
        <p:spPr>
          <a:xfrm>
            <a:off x="3276154" y="5054639"/>
            <a:ext cx="527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relay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|| { </a:t>
            </a:r>
            <a:r>
              <a:rPr lang="en-US" sz="2400" i="1" dirty="0"/>
              <a:t>extended</a:t>
            </a:r>
            <a:r>
              <a:rPr lang="en-US" sz="2400" dirty="0"/>
              <a:t> || </a:t>
            </a:r>
            <a:r>
              <a:rPr lang="en-US" sz="2400" i="1" dirty="0"/>
              <a:t>g</a:t>
            </a:r>
            <a:r>
              <a:rPr lang="en-US" sz="2400" i="1" baseline="30000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||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) }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C83464-4A91-B34B-ADFF-1C3950049667}"/>
              </a:ext>
            </a:extLst>
          </p:cNvPr>
          <p:cNvSpPr txBox="1"/>
          <p:nvPr/>
        </p:nvSpPr>
        <p:spPr>
          <a:xfrm>
            <a:off x="954246" y="1704716"/>
            <a:ext cx="9329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This sets up the part of the virtual circuit between </a:t>
            </a:r>
            <a:r>
              <a:rPr lang="en-US" sz="2800" i="1" dirty="0" err="1"/>
              <a:t>OP</a:t>
            </a:r>
            <a:r>
              <a:rPr lang="en-US" sz="2800" i="1" baseline="-25000" dirty="0" err="1"/>
              <a:t>c</a:t>
            </a:r>
            <a:r>
              <a:rPr lang="en-US" sz="2800" dirty="0"/>
              <a:t> and </a:t>
            </a:r>
            <a:r>
              <a:rPr lang="en-US" sz="2800" i="1" dirty="0"/>
              <a:t>OR</a:t>
            </a:r>
            <a:r>
              <a:rPr lang="en-US" sz="2800" baseline="-25000" dirty="0"/>
              <a:t>2</a:t>
            </a:r>
            <a:r>
              <a:rPr lang="en-US" sz="2800" dirty="0"/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B6B652-1D6E-BF49-811F-A1E345660D9A}"/>
              </a:ext>
            </a:extLst>
          </p:cNvPr>
          <p:cNvSpPr txBox="1"/>
          <p:nvPr/>
        </p:nvSpPr>
        <p:spPr>
          <a:xfrm>
            <a:off x="1848465" y="2975025"/>
            <a:ext cx="6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OP</a:t>
            </a:r>
            <a:r>
              <a:rPr lang="en-US" sz="2400" i="1" baseline="-25000" dirty="0" err="1"/>
              <a:t>c</a:t>
            </a:r>
            <a:endParaRPr lang="en-US" sz="2400" i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48F981-3713-9E40-994C-F4923FA77A23}"/>
              </a:ext>
            </a:extLst>
          </p:cNvPr>
          <p:cNvSpPr txBox="1"/>
          <p:nvPr/>
        </p:nvSpPr>
        <p:spPr>
          <a:xfrm>
            <a:off x="8865140" y="2975024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252192-1FBD-B646-8238-226768862241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 flipV="1">
            <a:off x="2472610" y="3205857"/>
            <a:ext cx="6392530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6B36320-E034-984A-9DCC-5CCAC3507E8F}"/>
              </a:ext>
            </a:extLst>
          </p:cNvPr>
          <p:cNvSpPr txBox="1"/>
          <p:nvPr/>
        </p:nvSpPr>
        <p:spPr>
          <a:xfrm>
            <a:off x="2871492" y="2692652"/>
            <a:ext cx="5679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relay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|| { </a:t>
            </a:r>
            <a:r>
              <a:rPr lang="en-US" sz="2400" i="1" dirty="0"/>
              <a:t>extend</a:t>
            </a:r>
            <a:r>
              <a:rPr lang="en-US" sz="2400" dirty="0"/>
              <a:t> || </a:t>
            </a:r>
            <a:r>
              <a:rPr lang="en-US" sz="2400" i="1" dirty="0"/>
              <a:t>OR</a:t>
            </a:r>
            <a:r>
              <a:rPr lang="en-US" sz="2400" baseline="-25000" dirty="0"/>
              <a:t>2</a:t>
            </a:r>
            <a:r>
              <a:rPr lang="en-US" sz="2400" dirty="0"/>
              <a:t> || </a:t>
            </a:r>
            <a:r>
              <a:rPr lang="en-US" sz="2400" i="1" dirty="0"/>
              <a:t>RSA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i="1" baseline="30000" dirty="0"/>
              <a:t>x</a:t>
            </a:r>
            <a:r>
              <a:rPr lang="en-US" baseline="30000" dirty="0"/>
              <a:t>2</a:t>
            </a:r>
            <a:r>
              <a:rPr lang="en-US" sz="2400" dirty="0"/>
              <a:t>) } }</a:t>
            </a:r>
          </a:p>
        </p:txBody>
      </p:sp>
    </p:spTree>
    <p:extLst>
      <p:ext uri="{BB962C8B-B14F-4D97-AF65-F5344CB8AC3E}">
        <p14:creationId xmlns:p14="http://schemas.microsoft.com/office/powerpoint/2010/main" val="381363114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D52EA0C-5C58-AA4E-A31D-4FE9A95B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Tor Protocol to Create Virtual Circuit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B76AB-7E5B-914B-B14F-2DAB2F4B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4FBE4-00E2-504D-AD25-647E6BFC5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94A1A-9E8E-9047-AC33-CFC0FD02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05FE2E-FEE4-F648-9838-A9837957EC36}"/>
              </a:ext>
            </a:extLst>
          </p:cNvPr>
          <p:cNvSpPr txBox="1"/>
          <p:nvPr/>
        </p:nvSpPr>
        <p:spPr>
          <a:xfrm>
            <a:off x="1848465" y="3530967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EB2A73-9659-6F45-A6B7-C7C6C02D8A49}"/>
              </a:ext>
            </a:extLst>
          </p:cNvPr>
          <p:cNvSpPr txBox="1"/>
          <p:nvPr/>
        </p:nvSpPr>
        <p:spPr>
          <a:xfrm>
            <a:off x="8865140" y="3530966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2</a:t>
            </a:r>
            <a:endParaRPr lang="en-US" sz="2400" i="1" baseline="-25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384A15-5804-9541-9175-ED743F51A089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2506017" y="3761799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87D70E3-B494-2B44-814C-D41F19257C91}"/>
              </a:ext>
            </a:extLst>
          </p:cNvPr>
          <p:cNvSpPr txBox="1"/>
          <p:nvPr/>
        </p:nvSpPr>
        <p:spPr>
          <a:xfrm>
            <a:off x="1815058" y="4642214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3</a:t>
            </a:r>
            <a:endParaRPr lang="en-US" sz="2400" i="1" baseline="-25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FF6D12-FC88-524C-80AC-91511E4A9717}"/>
              </a:ext>
            </a:extLst>
          </p:cNvPr>
          <p:cNvSpPr txBox="1"/>
          <p:nvPr/>
        </p:nvSpPr>
        <p:spPr>
          <a:xfrm>
            <a:off x="8831733" y="4642213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3</a:t>
            </a:r>
            <a:endParaRPr lang="en-US" sz="2400" i="1" baseline="-250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9F4CA2D-B26E-9B44-86A4-AA66B1E252AF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2472610" y="4873046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6BB9EB8-EA33-A64A-97EF-421781AEBCF9}"/>
              </a:ext>
            </a:extLst>
          </p:cNvPr>
          <p:cNvSpPr txBox="1"/>
          <p:nvPr/>
        </p:nvSpPr>
        <p:spPr>
          <a:xfrm>
            <a:off x="3712684" y="4434465"/>
            <a:ext cx="3895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created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 || </a:t>
            </a:r>
            <a:r>
              <a:rPr lang="en-US" sz="2400" i="1" dirty="0"/>
              <a:t>g</a:t>
            </a:r>
            <a:r>
              <a:rPr lang="en-US" sz="2400" i="1" baseline="30000" dirty="0"/>
              <a:t>y</a:t>
            </a:r>
            <a:r>
              <a:rPr lang="en-US" baseline="30000" dirty="0"/>
              <a:t>3</a:t>
            </a:r>
            <a:r>
              <a:rPr lang="en-US" sz="2400" dirty="0"/>
              <a:t> ||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3</a:t>
            </a:r>
            <a:r>
              <a:rPr lang="en-US" sz="2400" dirty="0"/>
              <a:t>) }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9B78CF-1DD9-0B46-A17B-4901DDDBB0DF}"/>
              </a:ext>
            </a:extLst>
          </p:cNvPr>
          <p:cNvSpPr txBox="1"/>
          <p:nvPr/>
        </p:nvSpPr>
        <p:spPr>
          <a:xfrm>
            <a:off x="1848465" y="5870822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50B8F-771A-7E44-B4FA-2D296A026A5A}"/>
              </a:ext>
            </a:extLst>
          </p:cNvPr>
          <p:cNvSpPr txBox="1"/>
          <p:nvPr/>
        </p:nvSpPr>
        <p:spPr>
          <a:xfrm>
            <a:off x="8865140" y="5870821"/>
            <a:ext cx="6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OP</a:t>
            </a:r>
            <a:r>
              <a:rPr lang="en-US" sz="2400" i="1" baseline="-25000" dirty="0" err="1"/>
              <a:t>c</a:t>
            </a:r>
            <a:endParaRPr lang="en-US" sz="2400" i="1" baseline="-250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CA6D8CA-4F94-8E45-A39B-BC8540F9ABBA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 flipV="1">
            <a:off x="2506017" y="6101654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6F13A02-8FD5-EB4B-BB0F-D3C7C53E6640}"/>
              </a:ext>
            </a:extLst>
          </p:cNvPr>
          <p:cNvSpPr txBox="1"/>
          <p:nvPr/>
        </p:nvSpPr>
        <p:spPr>
          <a:xfrm>
            <a:off x="3050616" y="5597023"/>
            <a:ext cx="546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relay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|| { </a:t>
            </a:r>
            <a:r>
              <a:rPr lang="en-US" sz="2400" i="1" dirty="0"/>
              <a:t>extended</a:t>
            </a:r>
            <a:r>
              <a:rPr lang="en-US" sz="2400" dirty="0"/>
              <a:t> || </a:t>
            </a:r>
            <a:r>
              <a:rPr lang="en-US" sz="2400" i="1" dirty="0"/>
              <a:t>g</a:t>
            </a:r>
            <a:r>
              <a:rPr lang="en-US" sz="2400" i="1" baseline="30000" dirty="0"/>
              <a:t>y</a:t>
            </a:r>
            <a:r>
              <a:rPr lang="en-US" baseline="30000" dirty="0"/>
              <a:t>2</a:t>
            </a:r>
            <a:r>
              <a:rPr lang="en-US" sz="2400" dirty="0"/>
              <a:t> ||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) } }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C83464-4A91-B34B-ADFF-1C3950049667}"/>
              </a:ext>
            </a:extLst>
          </p:cNvPr>
          <p:cNvSpPr txBox="1"/>
          <p:nvPr/>
        </p:nvSpPr>
        <p:spPr>
          <a:xfrm>
            <a:off x="954246" y="1704716"/>
            <a:ext cx="9329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This sets up the part of the virtual circuit between </a:t>
            </a:r>
            <a:r>
              <a:rPr lang="en-US" sz="2800" i="1" dirty="0" err="1"/>
              <a:t>OP</a:t>
            </a:r>
            <a:r>
              <a:rPr lang="en-US" sz="2800" i="1" baseline="-25000" dirty="0" err="1"/>
              <a:t>c</a:t>
            </a:r>
            <a:r>
              <a:rPr lang="en-US" sz="2800" dirty="0"/>
              <a:t> and </a:t>
            </a:r>
            <a:r>
              <a:rPr lang="en-US" sz="2800" i="1" dirty="0"/>
              <a:t>OR</a:t>
            </a:r>
            <a:r>
              <a:rPr lang="en-US" sz="2800" baseline="-25000" dirty="0"/>
              <a:t>3</a:t>
            </a:r>
            <a:r>
              <a:rPr lang="en-US" sz="2800" dirty="0"/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B6B652-1D6E-BF49-811F-A1E345660D9A}"/>
              </a:ext>
            </a:extLst>
          </p:cNvPr>
          <p:cNvSpPr txBox="1"/>
          <p:nvPr/>
        </p:nvSpPr>
        <p:spPr>
          <a:xfrm>
            <a:off x="1848465" y="2975025"/>
            <a:ext cx="624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OP</a:t>
            </a:r>
            <a:r>
              <a:rPr lang="en-US" sz="2400" i="1" baseline="-25000" dirty="0" err="1"/>
              <a:t>c</a:t>
            </a:r>
            <a:endParaRPr lang="en-US" sz="2400" i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48F981-3713-9E40-994C-F4923FA77A23}"/>
              </a:ext>
            </a:extLst>
          </p:cNvPr>
          <p:cNvSpPr txBox="1"/>
          <p:nvPr/>
        </p:nvSpPr>
        <p:spPr>
          <a:xfrm>
            <a:off x="8865140" y="2975024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252192-1FBD-B646-8238-226768862241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 flipV="1">
            <a:off x="2472610" y="3205857"/>
            <a:ext cx="6392530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6B36320-E034-984A-9DCC-5CCAC3507E8F}"/>
              </a:ext>
            </a:extLst>
          </p:cNvPr>
          <p:cNvSpPr txBox="1"/>
          <p:nvPr/>
        </p:nvSpPr>
        <p:spPr>
          <a:xfrm>
            <a:off x="2871492" y="2692652"/>
            <a:ext cx="5679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relay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|| { </a:t>
            </a:r>
            <a:r>
              <a:rPr lang="en-US" sz="2400" i="1" dirty="0"/>
              <a:t>extend</a:t>
            </a:r>
            <a:r>
              <a:rPr lang="en-US" sz="2400" dirty="0"/>
              <a:t> || </a:t>
            </a:r>
            <a:r>
              <a:rPr lang="en-US" sz="2400" i="1" dirty="0"/>
              <a:t>OR</a:t>
            </a:r>
            <a:r>
              <a:rPr lang="en-US" sz="2400" baseline="-25000" dirty="0"/>
              <a:t>3</a:t>
            </a:r>
            <a:r>
              <a:rPr lang="en-US" sz="2400" dirty="0"/>
              <a:t> || </a:t>
            </a:r>
            <a:r>
              <a:rPr lang="en-US" sz="2400" i="1" dirty="0"/>
              <a:t>RSA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i="1" baseline="30000" dirty="0"/>
              <a:t>x</a:t>
            </a:r>
            <a:r>
              <a:rPr lang="en-US" baseline="30000" dirty="0"/>
              <a:t>3</a:t>
            </a:r>
            <a:r>
              <a:rPr lang="en-US" sz="2400" dirty="0"/>
              <a:t>) } }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58FDFE-AF8D-C54B-8AE7-2606952EC082}"/>
              </a:ext>
            </a:extLst>
          </p:cNvPr>
          <p:cNvSpPr txBox="1"/>
          <p:nvPr/>
        </p:nvSpPr>
        <p:spPr>
          <a:xfrm>
            <a:off x="2930840" y="3293229"/>
            <a:ext cx="5679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relay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|| { </a:t>
            </a:r>
            <a:r>
              <a:rPr lang="en-US" sz="2400" i="1" dirty="0"/>
              <a:t>extend</a:t>
            </a:r>
            <a:r>
              <a:rPr lang="en-US" sz="2400" dirty="0"/>
              <a:t> || </a:t>
            </a:r>
            <a:r>
              <a:rPr lang="en-US" sz="2400" i="1" dirty="0"/>
              <a:t>OR</a:t>
            </a:r>
            <a:r>
              <a:rPr lang="en-US" sz="2400" baseline="-25000" dirty="0"/>
              <a:t>3</a:t>
            </a:r>
            <a:r>
              <a:rPr lang="en-US" sz="2400" dirty="0"/>
              <a:t> || </a:t>
            </a:r>
            <a:r>
              <a:rPr lang="en-US" sz="2400" i="1" dirty="0"/>
              <a:t>RSA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i="1" baseline="30000" dirty="0"/>
              <a:t>x</a:t>
            </a:r>
            <a:r>
              <a:rPr lang="en-US" baseline="30000" dirty="0"/>
              <a:t>3</a:t>
            </a:r>
            <a:r>
              <a:rPr lang="en-US" sz="2400" dirty="0"/>
              <a:t>) } 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6B1B1BF-086D-B048-9D6C-C1A2B30CD75B}"/>
              </a:ext>
            </a:extLst>
          </p:cNvPr>
          <p:cNvSpPr txBox="1"/>
          <p:nvPr/>
        </p:nvSpPr>
        <p:spPr>
          <a:xfrm>
            <a:off x="1848465" y="4055513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2</a:t>
            </a:r>
            <a:endParaRPr lang="en-US" sz="2400" i="1" baseline="-25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F0842A-8355-614B-A7B2-C4D420D3B997}"/>
              </a:ext>
            </a:extLst>
          </p:cNvPr>
          <p:cNvSpPr txBox="1"/>
          <p:nvPr/>
        </p:nvSpPr>
        <p:spPr>
          <a:xfrm>
            <a:off x="8865140" y="4055512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3</a:t>
            </a:r>
            <a:endParaRPr lang="en-US" sz="2400" i="1" baseline="-25000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4E999D0-D77C-4C4B-963D-AB90E916B5A3}"/>
              </a:ext>
            </a:extLst>
          </p:cNvPr>
          <p:cNvCxnSpPr>
            <a:cxnSpLocks/>
            <a:stCxn id="29" idx="3"/>
            <a:endCxn id="30" idx="1"/>
          </p:cNvCxnSpPr>
          <p:nvPr/>
        </p:nvCxnSpPr>
        <p:spPr>
          <a:xfrm flipV="1">
            <a:off x="2506017" y="4286345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1B8A8A2-7BDF-7E4D-9786-C8F4D34BF1A0}"/>
              </a:ext>
            </a:extLst>
          </p:cNvPr>
          <p:cNvSpPr txBox="1"/>
          <p:nvPr/>
        </p:nvSpPr>
        <p:spPr>
          <a:xfrm>
            <a:off x="4038600" y="3846132"/>
            <a:ext cx="3363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create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 || </a:t>
            </a:r>
            <a:r>
              <a:rPr lang="en-US" sz="2400" i="1" dirty="0"/>
              <a:t>RSA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i="1" baseline="30000" dirty="0"/>
              <a:t>x</a:t>
            </a:r>
            <a:r>
              <a:rPr lang="en-US" baseline="30000" dirty="0"/>
              <a:t>3</a:t>
            </a:r>
            <a:r>
              <a:rPr lang="en-US" sz="2400" dirty="0"/>
              <a:t>) }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3CBC44-8652-E24C-A9C3-F2FEA1DEC95D}"/>
              </a:ext>
            </a:extLst>
          </p:cNvPr>
          <p:cNvSpPr txBox="1"/>
          <p:nvPr/>
        </p:nvSpPr>
        <p:spPr>
          <a:xfrm>
            <a:off x="1848465" y="5289167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baseline="-25000" dirty="0"/>
              <a:t>1</a:t>
            </a:r>
            <a:endParaRPr lang="en-US" sz="2400" i="1" baseline="-25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657923-B607-4847-8E24-2E169227E442}"/>
              </a:ext>
            </a:extLst>
          </p:cNvPr>
          <p:cNvSpPr txBox="1"/>
          <p:nvPr/>
        </p:nvSpPr>
        <p:spPr>
          <a:xfrm>
            <a:off x="8865140" y="5289166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OR</a:t>
            </a:r>
            <a:r>
              <a:rPr lang="en-US" sz="2400" i="1" baseline="-25000" dirty="0"/>
              <a:t>2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2FD6220-10DA-A047-ABF9-47C5E38A01C3}"/>
              </a:ext>
            </a:extLst>
          </p:cNvPr>
          <p:cNvCxnSpPr>
            <a:cxnSpLocks/>
            <a:stCxn id="34" idx="3"/>
            <a:endCxn id="35" idx="1"/>
          </p:cNvCxnSpPr>
          <p:nvPr/>
        </p:nvCxnSpPr>
        <p:spPr>
          <a:xfrm flipV="1">
            <a:off x="2506017" y="5519999"/>
            <a:ext cx="6359123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626618C-59E3-5446-BD79-D126613B7523}"/>
              </a:ext>
            </a:extLst>
          </p:cNvPr>
          <p:cNvSpPr txBox="1"/>
          <p:nvPr/>
        </p:nvSpPr>
        <p:spPr>
          <a:xfrm>
            <a:off x="3050616" y="4998082"/>
            <a:ext cx="5440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{ </a:t>
            </a:r>
            <a:r>
              <a:rPr lang="en-US" sz="2400" i="1" dirty="0"/>
              <a:t>relay</a:t>
            </a:r>
            <a:r>
              <a:rPr lang="en-US" sz="2400" dirty="0"/>
              <a:t> ||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|| { </a:t>
            </a:r>
            <a:r>
              <a:rPr lang="en-US" sz="2400" i="1" dirty="0"/>
              <a:t>extended</a:t>
            </a:r>
            <a:r>
              <a:rPr lang="en-US" sz="2400" dirty="0"/>
              <a:t> || </a:t>
            </a:r>
            <a:r>
              <a:rPr lang="en-US" sz="2400" i="1" dirty="0"/>
              <a:t>g</a:t>
            </a:r>
            <a:r>
              <a:rPr lang="en-US" sz="2400" i="1" baseline="30000" dirty="0"/>
              <a:t>y</a:t>
            </a:r>
            <a:r>
              <a:rPr lang="en-US" baseline="30000" dirty="0"/>
              <a:t>3</a:t>
            </a:r>
            <a:r>
              <a:rPr lang="en-US" sz="2400" dirty="0"/>
              <a:t> ||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baseline="-25000" dirty="0"/>
              <a:t>3</a:t>
            </a:r>
            <a:r>
              <a:rPr lang="en-US" sz="2400" dirty="0"/>
              <a:t>) } }</a:t>
            </a:r>
          </a:p>
        </p:txBody>
      </p:sp>
    </p:spTree>
    <p:extLst>
      <p:ext uri="{BB962C8B-B14F-4D97-AF65-F5344CB8AC3E}">
        <p14:creationId xmlns:p14="http://schemas.microsoft.com/office/powerpoint/2010/main" val="28460588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E7C88E7-2EF8-E847-AA03-93395738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All This . . 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F015675-A005-C64E-91CB-AFCE0E1EF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r>
              <a:rPr lang="en-US" dirty="0"/>
              <a:t> has forward keys for </a:t>
            </a:r>
            <a:r>
              <a:rPr lang="en-US" i="1" dirty="0"/>
              <a:t>OR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OR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OR</a:t>
            </a:r>
            <a:r>
              <a:rPr lang="en-US" baseline="-25000" dirty="0"/>
              <a:t>3</a:t>
            </a:r>
            <a:r>
              <a:rPr lang="en-US" dirty="0"/>
              <a:t>; call them </a:t>
            </a:r>
            <a:r>
              <a:rPr lang="en-US" i="1" dirty="0"/>
              <a:t>f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baseline="-25000" dirty="0"/>
              <a:t>3</a:t>
            </a:r>
          </a:p>
          <a:p>
            <a:pPr lvl="1"/>
            <a:r>
              <a:rPr lang="en-US" dirty="0"/>
              <a:t>Here, </a:t>
            </a:r>
            <a:r>
              <a:rPr lang="en-US" i="1" dirty="0"/>
              <a:t>f</a:t>
            </a:r>
            <a:r>
              <a:rPr lang="en-US" i="1" baseline="-25000" dirty="0"/>
              <a:t>i</a:t>
            </a:r>
            <a:r>
              <a:rPr lang="en-US" dirty="0"/>
              <a:t> = </a:t>
            </a:r>
            <a:r>
              <a:rPr lang="en-US" i="1" dirty="0" err="1"/>
              <a:t>g</a:t>
            </a:r>
            <a:r>
              <a:rPr lang="en-US" i="1" baseline="30000" dirty="0" err="1"/>
              <a:t>y</a:t>
            </a:r>
            <a:r>
              <a:rPr lang="en-US" sz="1800" i="1" baseline="30000" dirty="0" err="1"/>
              <a:t>i</a:t>
            </a:r>
            <a:r>
              <a:rPr lang="en-US" dirty="0"/>
              <a:t> mod </a:t>
            </a:r>
            <a:r>
              <a:rPr lang="en-US" i="1" dirty="0"/>
              <a:t>p</a:t>
            </a:r>
          </a:p>
          <a:p>
            <a:r>
              <a:rPr lang="en-US" dirty="0"/>
              <a:t>To send message </a:t>
            </a:r>
            <a:r>
              <a:rPr lang="en-US" i="1" dirty="0"/>
              <a:t>m</a:t>
            </a:r>
            <a:r>
              <a:rPr lang="en-US" dirty="0"/>
              <a:t> to server, client sends </a:t>
            </a:r>
            <a:r>
              <a:rPr lang="en-US" i="1" dirty="0"/>
              <a:t>m</a:t>
            </a:r>
            <a:r>
              <a:rPr lang="en-US" dirty="0"/>
              <a:t> to </a:t>
            </a:r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endParaRPr lang="en-US" dirty="0"/>
          </a:p>
          <a:p>
            <a:pPr lvl="1"/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r>
              <a:rPr lang="en-US" dirty="0"/>
              <a:t> enciphers it using AES-128 in counter mode, getting { { { </a:t>
            </a:r>
            <a:r>
              <a:rPr lang="en-US" i="1" dirty="0"/>
              <a:t>m</a:t>
            </a:r>
            <a:r>
              <a:rPr lang="en-US" dirty="0"/>
              <a:t> }</a:t>
            </a:r>
            <a:r>
              <a:rPr lang="en-US" i="1" dirty="0"/>
              <a:t>f</a:t>
            </a:r>
            <a:r>
              <a:rPr lang="en-US" baseline="-25000" dirty="0"/>
              <a:t>1</a:t>
            </a:r>
            <a:r>
              <a:rPr lang="en-US" dirty="0"/>
              <a:t> }</a:t>
            </a:r>
            <a:r>
              <a:rPr lang="en-US" i="1" dirty="0"/>
              <a:t>f</a:t>
            </a:r>
            <a:r>
              <a:rPr lang="en-US" baseline="-25000" dirty="0"/>
              <a:t>2</a:t>
            </a:r>
            <a:r>
              <a:rPr lang="en-US" dirty="0"/>
              <a:t> }</a:t>
            </a:r>
            <a:r>
              <a:rPr lang="en-US" i="1" dirty="0"/>
              <a:t>f</a:t>
            </a:r>
            <a:r>
              <a:rPr lang="en-US" baseline="-25000" dirty="0"/>
              <a:t>3</a:t>
            </a:r>
            <a:endParaRPr lang="en-US" dirty="0"/>
          </a:p>
          <a:p>
            <a:pPr lvl="1"/>
            <a:r>
              <a:rPr lang="en-US" dirty="0"/>
              <a:t>It puts this into a relay cell and sends it to </a:t>
            </a:r>
            <a:r>
              <a:rPr lang="en-US" i="1" dirty="0"/>
              <a:t>OR</a:t>
            </a:r>
            <a:r>
              <a:rPr lang="en-US" baseline="-25000" dirty="0"/>
              <a:t>1</a:t>
            </a:r>
            <a:endParaRPr lang="en-US" dirty="0"/>
          </a:p>
          <a:p>
            <a:r>
              <a:rPr lang="en-US" i="1" dirty="0"/>
              <a:t>OR</a:t>
            </a:r>
            <a:r>
              <a:rPr lang="en-US" baseline="-25000" dirty="0"/>
              <a:t>1</a:t>
            </a:r>
            <a:r>
              <a:rPr lang="en-US" dirty="0"/>
              <a:t> deciphers cell, determines next hop by looking up virtual circuit number in its table, puts { { </a:t>
            </a:r>
            <a:r>
              <a:rPr lang="en-US" i="1" dirty="0"/>
              <a:t>m</a:t>
            </a:r>
            <a:r>
              <a:rPr lang="en-US" dirty="0"/>
              <a:t> }</a:t>
            </a:r>
            <a:r>
              <a:rPr lang="en-US" i="1" dirty="0"/>
              <a:t>f</a:t>
            </a:r>
            <a:r>
              <a:rPr lang="en-US" baseline="-25000" dirty="0"/>
              <a:t>1</a:t>
            </a:r>
            <a:r>
              <a:rPr lang="en-US" dirty="0"/>
              <a:t> }</a:t>
            </a:r>
            <a:r>
              <a:rPr lang="en-US" i="1" dirty="0"/>
              <a:t>f</a:t>
            </a:r>
            <a:r>
              <a:rPr lang="en-US" baseline="-25000" dirty="0"/>
              <a:t>2</a:t>
            </a:r>
            <a:r>
              <a:rPr lang="en-US" dirty="0"/>
              <a:t> into another relay cell, forwards it to </a:t>
            </a:r>
            <a:r>
              <a:rPr lang="en-US" i="1" dirty="0"/>
              <a:t>OR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i="1" dirty="0"/>
              <a:t>OR</a:t>
            </a:r>
            <a:r>
              <a:rPr lang="en-US" baseline="-25000" dirty="0"/>
              <a:t>2</a:t>
            </a:r>
            <a:r>
              <a:rPr lang="en-US" dirty="0"/>
              <a:t> does same, but forwards it to </a:t>
            </a:r>
            <a:r>
              <a:rPr lang="en-US" i="1" dirty="0"/>
              <a:t>OR</a:t>
            </a:r>
            <a:r>
              <a:rPr lang="en-US" baseline="-25000" dirty="0"/>
              <a:t>3</a:t>
            </a:r>
            <a:endParaRPr lang="en-US" dirty="0"/>
          </a:p>
          <a:p>
            <a:r>
              <a:rPr lang="en-US" i="1" dirty="0"/>
              <a:t>OR</a:t>
            </a:r>
            <a:r>
              <a:rPr lang="en-US" baseline="-25000" dirty="0"/>
              <a:t>3</a:t>
            </a:r>
            <a:r>
              <a:rPr lang="en-US" dirty="0"/>
              <a:t> deciphers cell, either does what </a:t>
            </a:r>
            <a:r>
              <a:rPr lang="en-US" i="1" dirty="0"/>
              <a:t>m</a:t>
            </a:r>
            <a:r>
              <a:rPr lang="en-US" dirty="0"/>
              <a:t> requests (</a:t>
            </a:r>
            <a:r>
              <a:rPr lang="en-US" dirty="0" err="1"/>
              <a:t>eg</a:t>
            </a:r>
            <a:r>
              <a:rPr lang="en-US" dirty="0"/>
              <a:t>, open TLS connection to server) or forwards payload </a:t>
            </a:r>
            <a:r>
              <a:rPr lang="en-US" i="1" dirty="0"/>
              <a:t>m</a:t>
            </a:r>
            <a:r>
              <a:rPr lang="en-US" dirty="0"/>
              <a:t> to server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422B5-A2A3-9F4A-A4FC-B44DCA09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D1940-C288-3548-86E8-7F67D82A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235F5-B4A4-9043-B8AB-C7FE21736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789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3F27-291F-024A-9556-C883CF5A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Replies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B477-22C7-7E49-A1C4-D49CFEB82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sends reply </a:t>
            </a:r>
            <a:r>
              <a:rPr lang="en-US" i="1" dirty="0"/>
              <a:t>r</a:t>
            </a:r>
            <a:r>
              <a:rPr lang="en-US" dirty="0"/>
              <a:t> to </a:t>
            </a:r>
            <a:r>
              <a:rPr lang="en-US" i="1" dirty="0"/>
              <a:t>OR</a:t>
            </a:r>
            <a:r>
              <a:rPr lang="en-US" baseline="-25000" dirty="0"/>
              <a:t>3</a:t>
            </a:r>
          </a:p>
          <a:p>
            <a:r>
              <a:rPr lang="en-US" i="1" dirty="0"/>
              <a:t>OR</a:t>
            </a:r>
            <a:r>
              <a:rPr lang="en-US" baseline="-25000" dirty="0"/>
              <a:t>3</a:t>
            </a:r>
            <a:r>
              <a:rPr lang="en-US" dirty="0"/>
              <a:t> enciphers it using its backwards key, embeds it in relay cell, forwards it to </a:t>
            </a:r>
            <a:r>
              <a:rPr lang="en-US" i="1" dirty="0"/>
              <a:t>OR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i="1" dirty="0"/>
              <a:t>OR</a:t>
            </a:r>
            <a:r>
              <a:rPr lang="en-US" baseline="-25000" dirty="0"/>
              <a:t>2</a:t>
            </a:r>
            <a:r>
              <a:rPr lang="en-US" dirty="0"/>
              <a:t> uses circuit number to determine </a:t>
            </a:r>
            <a:r>
              <a:rPr lang="en-US" i="1" dirty="0"/>
              <a:t>OR</a:t>
            </a:r>
            <a:r>
              <a:rPr lang="en-US" baseline="-25000" dirty="0"/>
              <a:t>1</a:t>
            </a:r>
            <a:r>
              <a:rPr lang="en-US" dirty="0"/>
              <a:t>, enciphers cell using its backwards key, forwards it to </a:t>
            </a:r>
            <a:r>
              <a:rPr lang="en-US" i="1" dirty="0"/>
              <a:t>OR</a:t>
            </a:r>
            <a:r>
              <a:rPr lang="en-US" baseline="-25000" dirty="0"/>
              <a:t>1</a:t>
            </a:r>
            <a:endParaRPr lang="en-US" dirty="0"/>
          </a:p>
          <a:p>
            <a:r>
              <a:rPr lang="en-US" i="1" dirty="0"/>
              <a:t>OR</a:t>
            </a:r>
            <a:r>
              <a:rPr lang="en-US" baseline="-25000" dirty="0"/>
              <a:t>1</a:t>
            </a:r>
            <a:r>
              <a:rPr lang="en-US" dirty="0"/>
              <a:t> does same but forwards it to </a:t>
            </a:r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endParaRPr lang="en-US" i="1" baseline="-25000" dirty="0"/>
          </a:p>
          <a:p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r>
              <a:rPr lang="en-US" dirty="0"/>
              <a:t> has all the forward keys, and so can decipher the message and forward it to client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2799-E410-0043-9D49-13BFB0210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E6258-11CB-2943-9334-858C98A5C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AEF0-E4E1-FF43-830B-27FB3CDA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3269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DCB5-487C-5C44-9280-F1D99335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BB5F1-F921-A647-835B-5C01A0268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Adversary wants to determine who is using onion routing network</a:t>
            </a:r>
          </a:p>
          <a:p>
            <a:r>
              <a:rPr lang="en-US" dirty="0"/>
              <a:t>Attack: monitor the client, known entry router</a:t>
            </a:r>
          </a:p>
          <a:p>
            <a:pPr lvl="1"/>
            <a:r>
              <a:rPr lang="en-US" dirty="0"/>
              <a:t>Solution: use unlisted entry routers</a:t>
            </a:r>
          </a:p>
          <a:p>
            <a:pPr lvl="1"/>
            <a:r>
              <a:rPr lang="en-US" dirty="0"/>
              <a:t>Example: Tor uses </a:t>
            </a:r>
            <a:r>
              <a:rPr lang="en-US" i="1" dirty="0"/>
              <a:t>bridge relays</a:t>
            </a:r>
            <a:r>
              <a:rPr lang="en-US" dirty="0"/>
              <a:t> that are not listed in Tor directories; to find them, go to specific web page or email a specific set of addresses; result is a list of entry routers (bridges) that </a:t>
            </a:r>
            <a:r>
              <a:rPr lang="en-US" i="1" dirty="0" err="1"/>
              <a:t>OP</a:t>
            </a:r>
            <a:r>
              <a:rPr lang="en-US" i="1" baseline="-25000" dirty="0" err="1"/>
              <a:t>c</a:t>
            </a:r>
            <a:r>
              <a:rPr lang="en-US" dirty="0"/>
              <a:t> can use</a:t>
            </a:r>
          </a:p>
          <a:p>
            <a:r>
              <a:rPr lang="en-US" dirty="0"/>
              <a:t>Attack: examine packets sent from a client looking for structures indicating that they are intended for onion routers</a:t>
            </a:r>
          </a:p>
          <a:p>
            <a:pPr lvl="1"/>
            <a:r>
              <a:rPr lang="en-US" dirty="0"/>
              <a:t>Solution: obfuscate packet contents; endpoint </a:t>
            </a:r>
            <a:r>
              <a:rPr lang="en-US" dirty="0" err="1"/>
              <a:t>deobfuscates</a:t>
            </a:r>
            <a:r>
              <a:rPr lang="en-US" dirty="0"/>
              <a:t> it</a:t>
            </a:r>
          </a:p>
          <a:p>
            <a:pPr lvl="1"/>
            <a:r>
              <a:rPr lang="en-US" dirty="0"/>
              <a:t>Example: Tor has </a:t>
            </a:r>
            <a:r>
              <a:rPr lang="en-US" i="1" dirty="0"/>
              <a:t>pluggable transports</a:t>
            </a:r>
            <a:r>
              <a:rPr lang="en-US" dirty="0"/>
              <a:t> that do this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BFE80-E699-E542-A142-5C9051F8A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93960-0EDF-EC41-B911-A93A0E5F0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71CA7-2500-584A-B404-609C1809D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71556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C23DED86-05C4-E449-863C-3CA910671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Anonymity Itself</a:t>
            </a: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59638D40-68E7-044F-9FD4-64BA3BEBF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Some purposes for anonymity</a:t>
            </a:r>
          </a:p>
          <a:p>
            <a:pPr lvl="1"/>
            <a:r>
              <a:rPr lang="en-US" altLang="en-US" dirty="0"/>
              <a:t>Removes personalities from debate, or with appropriate choice of pseudonym, shape course of debate by implication</a:t>
            </a:r>
          </a:p>
          <a:p>
            <a:pPr lvl="1"/>
            <a:r>
              <a:rPr lang="en-US" altLang="en-US" dirty="0"/>
              <a:t>Prevent retaliation</a:t>
            </a:r>
          </a:p>
          <a:p>
            <a:pPr lvl="1"/>
            <a:r>
              <a:rPr lang="en-US" altLang="en-US" dirty="0"/>
              <a:t>Protect privacy</a:t>
            </a:r>
          </a:p>
          <a:p>
            <a:r>
              <a:rPr lang="en-US" altLang="en-US" dirty="0"/>
              <a:t>Are these benefits or drawbacks?</a:t>
            </a:r>
          </a:p>
          <a:p>
            <a:pPr lvl="1"/>
            <a:r>
              <a:rPr lang="en-US" altLang="en-US" dirty="0"/>
              <a:t>Depends on society, and who is involved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6500C3-385D-2A4E-BD47-084FCC6F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D9069-1486-8D4D-A7FB-3A4F89C2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D6409-1429-404C-8463-0E27490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19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61590-2AC7-1541-82EC-B96D551C0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3B880-ECA4-F343-8C52-8B460E6A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of authors of documents used to imply something about the document</a:t>
            </a:r>
          </a:p>
          <a:p>
            <a:r>
              <a:rPr lang="en-US" dirty="0"/>
              <a:t>Example: </a:t>
            </a:r>
            <a:r>
              <a:rPr lang="en-US" i="1" dirty="0"/>
              <a:t>U.S. Federalist Papers</a:t>
            </a:r>
          </a:p>
          <a:p>
            <a:pPr lvl="1"/>
            <a:r>
              <a:rPr lang="en-US" dirty="0"/>
              <a:t>These argued for the states adopting the U.S. Constitution</a:t>
            </a:r>
          </a:p>
          <a:p>
            <a:pPr lvl="1"/>
            <a:r>
              <a:rPr lang="en-US" dirty="0"/>
              <a:t>Real authors were Alexander Hamilton, James Madison, John Jay, all Federalists who wanted the Constitution adopted</a:t>
            </a:r>
          </a:p>
          <a:p>
            <a:pPr lvl="1"/>
            <a:r>
              <a:rPr lang="en-US" dirty="0"/>
              <a:t>But using alias “Publius” hid their names</a:t>
            </a:r>
          </a:p>
          <a:p>
            <a:pPr lvl="2"/>
            <a:r>
              <a:rPr lang="en-US" dirty="0"/>
              <a:t>Debate could focus on content of the </a:t>
            </a:r>
            <a:r>
              <a:rPr lang="en-US" i="1" dirty="0"/>
              <a:t>Federalist Papers</a:t>
            </a:r>
            <a:r>
              <a:rPr lang="en-US" dirty="0"/>
              <a:t>, not the authors or their personalities</a:t>
            </a:r>
          </a:p>
          <a:p>
            <a:pPr lvl="2"/>
            <a:r>
              <a:rPr lang="en-US" dirty="0"/>
              <a:t>Roman Publius seen as a model governor, implying the </a:t>
            </a:r>
            <a:r>
              <a:rPr lang="en-US" i="1" dirty="0"/>
              <a:t>Papers</a:t>
            </a:r>
            <a:r>
              <a:rPr lang="en-US" dirty="0"/>
              <a:t> represented responsible political philosophy, legislation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D3D82-D313-FB4A-BA72-31E411CD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BB20E-9188-6D43-AE1F-B7BC8093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4CCD1-F9AE-AA43-896C-AB113D5D9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552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83FF-2A64-C04E-B6BC-98DC60F32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Whistleblowers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D0434-CB59-A449-AF2B-5DA2ECF4C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Criticism of powerholders often fall into disfavor; powerholders retaliate, but anonymity protects these critics</a:t>
            </a:r>
          </a:p>
          <a:p>
            <a:pPr lvl="1"/>
            <a:r>
              <a:rPr lang="en-US" dirty="0"/>
              <a:t>Example: Anonymous sources spoke to Woodward and Bernstein, during U.S. Watergate scandal in 1970s; one important source, called “Deep Throat”, provided guidance that helped uncover a pattern of activity leading to impeachment articles against President Nixon and his resignation</a:t>
            </a:r>
          </a:p>
          <a:p>
            <a:pPr lvl="2"/>
            <a:r>
              <a:rPr lang="en-US" dirty="0"/>
              <a:t>“Deep Throat” later revealed as an assistant director of Federal Bureau of Investigation; had this been known, he would have been fired and might have been prosecuted</a:t>
            </a:r>
          </a:p>
          <a:p>
            <a:pPr lvl="1"/>
            <a:r>
              <a:rPr lang="en-US" dirty="0"/>
              <a:t>Example: Galileo openly held Copernican theory of the earth circling the sun; brought before the Inquisition and forced to recant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8812E-3897-0D4B-ACDB-A27E22AD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FED4C-E25E-F449-9232-AFC477EE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6042D-28E2-A34A-96A1-CBE3765D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462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F65C2B26-B3A8-E94A-8BD7-E42B9E18A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Privacy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744B2E0E-8687-2841-9549-5F7CE5216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Anonymity protects privacy by obstructing amalgamation of individual records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Important, because amalgamation poses 3 risks: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Incorrect conclusions from misinterpreted data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Harm from erroneous information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being let alone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Also hinders monitoring to deter or prevent crime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Conclusion: anonymity can be used for good or ill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Right to remain anonymous entails responsibility to use that right wisely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5C6C7-3886-D84C-B638-623DA7C09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6A948-BAED-5E42-A4CB-FB93C6D69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468F6-B876-2747-9AE3-B66096F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266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D48A525B-EF2F-4D4F-B4D9-BDA43BD21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Identities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E48BB9-5794-BC43-8238-1E8C5E37CD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UNIX systems again</a:t>
            </a:r>
          </a:p>
          <a:p>
            <a:pPr lvl="1"/>
            <a:r>
              <a:rPr lang="en-US" altLang="en-US"/>
              <a:t>Real UID: user identity at login, but changeable</a:t>
            </a:r>
          </a:p>
          <a:p>
            <a:pPr lvl="1"/>
            <a:r>
              <a:rPr lang="en-US" altLang="en-US"/>
              <a:t>Effective UID: user identity used for access control</a:t>
            </a:r>
          </a:p>
          <a:p>
            <a:pPr lvl="2"/>
            <a:r>
              <a:rPr lang="en-US" altLang="en-US"/>
              <a:t>Setuid changes effective UID</a:t>
            </a:r>
          </a:p>
          <a:p>
            <a:pPr lvl="1"/>
            <a:r>
              <a:rPr lang="en-US" altLang="en-US"/>
              <a:t>Saved UID: UID before last change of UID</a:t>
            </a:r>
          </a:p>
          <a:p>
            <a:pPr lvl="2"/>
            <a:r>
              <a:rPr lang="en-US" altLang="en-US"/>
              <a:t>Used to implement least privilege</a:t>
            </a:r>
          </a:p>
          <a:p>
            <a:pPr lvl="2"/>
            <a:r>
              <a:rPr lang="en-US" altLang="en-US"/>
              <a:t>Work with privileges, drop them, reclaim them later</a:t>
            </a:r>
          </a:p>
          <a:p>
            <a:pPr lvl="1"/>
            <a:r>
              <a:rPr lang="en-US" altLang="en-US"/>
              <a:t>Audit/Login UID: user identity used to track original UID</a:t>
            </a:r>
          </a:p>
          <a:p>
            <a:pPr lvl="2"/>
            <a:r>
              <a:rPr lang="en-US" altLang="en-US"/>
              <a:t>Cannot be altered; used to tie actions to login identity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0FC2A-3A6E-B24C-BC11-851347A4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6F590-AD3F-7B42-A1FD-E7E868A3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40EF8-80A3-C548-A0F4-0138ACED5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7977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A4CC1B1-8ED8-2C44-8D7D-429E58C5D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17B16D23-CB21-3A47-9A4C-C522726E8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Identity specifies a principal (unique entity)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Same principal may have many different identities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Function (role)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Associated principals (group)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Individual (user/host)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These may vary with view of principal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Different names at each network layer, for example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Unique naming a difficult problem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Anonymity possible; may or may not be desirable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Power to remain anonymous includes responsibility to use that power wisely</a:t>
            </a:r>
          </a:p>
          <a:p>
            <a:pPr lvl="2">
              <a:lnSpc>
                <a:spcPct val="90000"/>
              </a:lnSpc>
            </a:pPr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6DF24F-C3EF-484B-AEAA-7F671360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0D774-A620-F143-9342-0C2EB63BF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E0557-A731-6C4A-8871-3A8DDC8F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15-</a:t>
            </a:r>
            <a:fld id="{52DFCED4-3DB5-5A4D-92BF-293F61671FD6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58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</TotalTime>
  <Words>6534</Words>
  <Application>Microsoft Macintosh PowerPoint</Application>
  <PresentationFormat>Widescreen</PresentationFormat>
  <Paragraphs>963</Paragraphs>
  <Slides>90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4" baseType="lpstr">
      <vt:lpstr>Arial</vt:lpstr>
      <vt:lpstr>Calibri</vt:lpstr>
      <vt:lpstr>Calibri Light</vt:lpstr>
      <vt:lpstr>Office Theme</vt:lpstr>
      <vt:lpstr>Representing Identity</vt:lpstr>
      <vt:lpstr>Overview</vt:lpstr>
      <vt:lpstr>Identity</vt:lpstr>
      <vt:lpstr>Files and Objects</vt:lpstr>
      <vt:lpstr>More Names</vt:lpstr>
      <vt:lpstr>Example: Names and Descriptors</vt:lpstr>
      <vt:lpstr>Example: Different Systems</vt:lpstr>
      <vt:lpstr>Users</vt:lpstr>
      <vt:lpstr>Multiple Identities</vt:lpstr>
      <vt:lpstr>Groups</vt:lpstr>
      <vt:lpstr>Roles</vt:lpstr>
      <vt:lpstr>Naming and Certificates</vt:lpstr>
      <vt:lpstr>Disambiguating Identity</vt:lpstr>
      <vt:lpstr>CAs and Policies</vt:lpstr>
      <vt:lpstr>Example: Verisign CAs</vt:lpstr>
      <vt:lpstr>Example: Verisign CAs</vt:lpstr>
      <vt:lpstr>Registration Authority</vt:lpstr>
      <vt:lpstr>Internet Certification Hierarchy</vt:lpstr>
      <vt:lpstr>Example</vt:lpstr>
      <vt:lpstr>UValmont and PCAs</vt:lpstr>
      <vt:lpstr>UValmont and Certification Hierarchy</vt:lpstr>
      <vt:lpstr>Certificate Differences</vt:lpstr>
      <vt:lpstr>Types of Certificates</vt:lpstr>
      <vt:lpstr>Certificates for Roles</vt:lpstr>
      <vt:lpstr>Certificate Principal Identifiers</vt:lpstr>
      <vt:lpstr>Naming Conflicts</vt:lpstr>
      <vt:lpstr>Internet Certification Hierarchy</vt:lpstr>
      <vt:lpstr>Example Collision</vt:lpstr>
      <vt:lpstr>Solutions</vt:lpstr>
      <vt:lpstr>Solutions</vt:lpstr>
      <vt:lpstr>Related Problem</vt:lpstr>
      <vt:lpstr>Solution</vt:lpstr>
      <vt:lpstr>Meaning of Identity</vt:lpstr>
      <vt:lpstr>Persona Certificate</vt:lpstr>
      <vt:lpstr>Example</vt:lpstr>
      <vt:lpstr>Example</vt:lpstr>
      <vt:lpstr>Trust</vt:lpstr>
      <vt:lpstr>Example: Passport Required</vt:lpstr>
      <vt:lpstr>PGP Certificates</vt:lpstr>
      <vt:lpstr>Identity on the Web</vt:lpstr>
      <vt:lpstr>Host Identity</vt:lpstr>
      <vt:lpstr>Example</vt:lpstr>
      <vt:lpstr>Danger!</vt:lpstr>
      <vt:lpstr>Domain Name Server</vt:lpstr>
      <vt:lpstr>Reverse Domain Name Lookup</vt:lpstr>
      <vt:lpstr>Floating (Dynamic) Identifiers</vt:lpstr>
      <vt:lpstr>Example: DHCP</vt:lpstr>
      <vt:lpstr>Example: Gateways</vt:lpstr>
      <vt:lpstr>Weak Authentication</vt:lpstr>
      <vt:lpstr>DNS Security Issues</vt:lpstr>
      <vt:lpstr>Attacks</vt:lpstr>
      <vt:lpstr>DNS Security Extensions (DNSSEC)</vt:lpstr>
      <vt:lpstr>NSEC RR Problem and Solution</vt:lpstr>
      <vt:lpstr>Cookies</vt:lpstr>
      <vt:lpstr>Some Fields in Cookies</vt:lpstr>
      <vt:lpstr>Example</vt:lpstr>
      <vt:lpstr>Who Can Get the Cookies?</vt:lpstr>
      <vt:lpstr>Where Did the Visitor Go?</vt:lpstr>
      <vt:lpstr>Anonymity on the Web</vt:lpstr>
      <vt:lpstr>Example: anon.penet.fi</vt:lpstr>
      <vt:lpstr>Problem</vt:lpstr>
      <vt:lpstr>More anon.penet.fi</vt:lpstr>
      <vt:lpstr>Cypherpunk Remailer</vt:lpstr>
      <vt:lpstr>Cypherpunk Remailer Message</vt:lpstr>
      <vt:lpstr>Weaknesses</vt:lpstr>
      <vt:lpstr>Attacks</vt:lpstr>
      <vt:lpstr>Attacks</vt:lpstr>
      <vt:lpstr>Mixmaster (Cypherpunk Type 2) Remailer</vt:lpstr>
      <vt:lpstr>Cypherpunk Remailer Message</vt:lpstr>
      <vt:lpstr>Onion Routine</vt:lpstr>
      <vt:lpstr>Heart of the Onion Route</vt:lpstr>
      <vt:lpstr>Notes About the Heart</vt:lpstr>
      <vt:lpstr>Creating a Route</vt:lpstr>
      <vt:lpstr>Creating a Route</vt:lpstr>
      <vt:lpstr>Sending a Message</vt:lpstr>
      <vt:lpstr>Potential Attacks</vt:lpstr>
      <vt:lpstr>Example: Tor (The Onion Router)</vt:lpstr>
      <vt:lpstr>Setting Up Virtual Circuit</vt:lpstr>
      <vt:lpstr>Setting Up Virtual Circuit</vt:lpstr>
      <vt:lpstr>Tor Protocol to Create Virtual Circuit</vt:lpstr>
      <vt:lpstr>Tor Protocol to Create Virtual Circuit</vt:lpstr>
      <vt:lpstr>Tor Protocol to Create Virtual Circuit</vt:lpstr>
      <vt:lpstr>After All This . . .</vt:lpstr>
      <vt:lpstr>Server Replies</vt:lpstr>
      <vt:lpstr>Use Problems</vt:lpstr>
      <vt:lpstr>Anonymity Itself</vt:lpstr>
      <vt:lpstr>Pseudonyms</vt:lpstr>
      <vt:lpstr>Whistleblowers</vt:lpstr>
      <vt:lpstr>Privacy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25</cp:revision>
  <dcterms:created xsi:type="dcterms:W3CDTF">2018-10-24T07:20:13Z</dcterms:created>
  <dcterms:modified xsi:type="dcterms:W3CDTF">2018-12-27T07:44:26Z</dcterms:modified>
</cp:coreProperties>
</file>