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6"/>
  </p:notesMasterIdLst>
  <p:sldIdLst>
    <p:sldId id="257" r:id="rId2"/>
    <p:sldId id="25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4" r:id="rId33"/>
    <p:sldId id="325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  <p:sldId id="344" r:id="rId52"/>
    <p:sldId id="345" r:id="rId53"/>
    <p:sldId id="346" r:id="rId54"/>
    <p:sldId id="348" r:id="rId55"/>
    <p:sldId id="349" r:id="rId56"/>
    <p:sldId id="350" r:id="rId57"/>
    <p:sldId id="351" r:id="rId58"/>
    <p:sldId id="352" r:id="rId59"/>
    <p:sldId id="347" r:id="rId60"/>
    <p:sldId id="372" r:id="rId61"/>
    <p:sldId id="353" r:id="rId62"/>
    <p:sldId id="354" r:id="rId63"/>
    <p:sldId id="355" r:id="rId64"/>
    <p:sldId id="356" r:id="rId65"/>
    <p:sldId id="357" r:id="rId66"/>
    <p:sldId id="358" r:id="rId67"/>
    <p:sldId id="359" r:id="rId68"/>
    <p:sldId id="360" r:id="rId69"/>
    <p:sldId id="361" r:id="rId70"/>
    <p:sldId id="362" r:id="rId71"/>
    <p:sldId id="364" r:id="rId72"/>
    <p:sldId id="365" r:id="rId73"/>
    <p:sldId id="363" r:id="rId74"/>
    <p:sldId id="366" r:id="rId75"/>
    <p:sldId id="367" r:id="rId76"/>
    <p:sldId id="373" r:id="rId77"/>
    <p:sldId id="374" r:id="rId78"/>
    <p:sldId id="375" r:id="rId79"/>
    <p:sldId id="368" r:id="rId80"/>
    <p:sldId id="369" r:id="rId81"/>
    <p:sldId id="376" r:id="rId82"/>
    <p:sldId id="377" r:id="rId83"/>
    <p:sldId id="378" r:id="rId84"/>
    <p:sldId id="379" r:id="rId85"/>
    <p:sldId id="411" r:id="rId86"/>
    <p:sldId id="412" r:id="rId87"/>
    <p:sldId id="413" r:id="rId88"/>
    <p:sldId id="414" r:id="rId89"/>
    <p:sldId id="415" r:id="rId90"/>
    <p:sldId id="416" r:id="rId91"/>
    <p:sldId id="417" r:id="rId92"/>
    <p:sldId id="418" r:id="rId93"/>
    <p:sldId id="419" r:id="rId94"/>
    <p:sldId id="294" r:id="rId9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8"/>
    <p:restoredTop sz="94687"/>
  </p:normalViewPr>
  <p:slideViewPr>
    <p:cSldViewPr snapToGrid="0" snapToObjects="1">
      <p:cViewPr varScale="1">
        <p:scale>
          <a:sx n="114" d="100"/>
          <a:sy n="114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BD810E-19F6-134F-A886-B8408C99E1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661C7-E89E-814D-90D5-14C62C9E25C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F1CBFB38-BD8C-2343-B5E0-952618CDE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BCF1E49F-A11B-C64A-BA8E-CF37A229E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81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68020-FC84-DF40-B158-77182AA8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AD3C2-6D3D-6F43-A832-94080BF0668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E4BF89A0-0511-BF49-BB94-3F67D9576216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C2E01-D198-DF48-8B25-4BADF4F1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5325A-93E3-7244-9D0F-1E7B8F37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36BB8-5A46-DD4D-A89A-25057FAE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17-</a:t>
            </a:r>
            <a:fld id="{205D97EF-3E33-6C4D-921A-83C49C4ED17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8904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245-0AD7-5B4A-A261-CD5F9C89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900B5-EF78-9A4A-8D7F-907B64BC5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0E1862-2C38-3D43-9EE7-C54665A7C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45B3E1-06C4-0D41-B413-6165AB7B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5BBF2-33C7-BC4B-90A5-7B27AB09A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 i="0"/>
            </a:lvl1pPr>
          </a:lstStyle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58780-3DF2-A048-B5A1-EBB76D00C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17-</a:t>
            </a:r>
            <a:fld id="{6945607A-FD7D-8A47-94F6-A7493E7596A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178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</a:t>
            </a:r>
            <a:r>
              <a:rPr lang="en-US" i="0" dirty="0"/>
              <a:t>, 2</a:t>
            </a:r>
            <a:r>
              <a:rPr lang="en-US" i="0" baseline="30000" dirty="0"/>
              <a:t>nd</a:t>
            </a:r>
            <a:r>
              <a:rPr lang="en-US" i="0" dirty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17-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Information Flow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Chapter 17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4CF53C9-DE77-5948-8F42-DEF7910E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430F6C1-1E6B-7144-8FFE-B2165E42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F3344C5-C18A-6645-99CC-4EAFC01C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16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CCDD4BEC-1F2C-7746-B101-E85DA45DD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Non-Transitive Policies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2A637FF-4128-AC43-931A-1A4B89241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Betty is a confident of Anne</a:t>
            </a:r>
          </a:p>
          <a:p>
            <a:r>
              <a:rPr lang="en-US" altLang="en-US"/>
              <a:t>Cathy is a confident of Betty</a:t>
            </a:r>
          </a:p>
          <a:p>
            <a:pPr lvl="1"/>
            <a:r>
              <a:rPr lang="en-US" altLang="en-US"/>
              <a:t>With transitivity, information flows from Anne to Betty to Cathy</a:t>
            </a:r>
          </a:p>
          <a:p>
            <a:r>
              <a:rPr lang="en-US" altLang="en-US"/>
              <a:t>Anne confides to Betty she is having an affair with Cathy’s spouse</a:t>
            </a:r>
          </a:p>
          <a:p>
            <a:pPr lvl="1"/>
            <a:r>
              <a:rPr lang="en-US" altLang="en-US"/>
              <a:t>Transitivity undesirable in this case, probably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5455142-14BB-E449-A467-9FEF362D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B7FC16-D244-AC40-AB8D-2AABE61F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919CAD2-BF07-3549-819A-717A680B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77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206A70D7-633E-0A49-BB5E-DEDACBCD8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Non-Lattice Transitive Policies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8F5D4F8-057F-344B-A6AC-8F4EBF41C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2 faculty members co-PIs on a grant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Equal authority; neither can overrule the other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Grad students report to faculty members</a:t>
            </a:r>
          </a:p>
          <a:p>
            <a:pPr>
              <a:lnSpc>
                <a:spcPct val="90000"/>
              </a:lnSpc>
            </a:pPr>
            <a:r>
              <a:rPr lang="en-US" altLang="en-US"/>
              <a:t>Undergrads report to grad students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Information flow relation is: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Reflexive and transitive</a:t>
            </a:r>
          </a:p>
          <a:p>
            <a:pPr>
              <a:lnSpc>
                <a:spcPct val="90000"/>
              </a:lnSpc>
            </a:pPr>
            <a:r>
              <a:rPr lang="en-US" altLang="en-US"/>
              <a:t>But some elements (people) have no “least upper bound” element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What is it for the faculty members?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AC573EE-CBE9-C24D-93D4-8E97B6EAC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920324-1089-8C4E-94EB-28DF42AD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F3AB844-A729-3048-9494-D8CE5B5B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0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5795D121-02F6-0248-A229-086162774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Confidentiality Policy Model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23A7E78D-65C2-BC40-A0D4-634F0356A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Lattice model fails in previous 2 cases</a:t>
            </a:r>
          </a:p>
          <a:p>
            <a:pPr>
              <a:lnSpc>
                <a:spcPct val="90000"/>
              </a:lnSpc>
            </a:pPr>
            <a:r>
              <a:rPr lang="en-US" altLang="en-US"/>
              <a:t>Generalize: policy </a:t>
            </a:r>
            <a:r>
              <a:rPr lang="en-US" altLang="en-US" i="1"/>
              <a:t>I</a:t>
            </a:r>
            <a:r>
              <a:rPr lang="en-US" altLang="en-US"/>
              <a:t> = (</a:t>
            </a: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r>
              <a:rPr lang="en-US" altLang="en-US"/>
              <a:t>, ≤</a:t>
            </a:r>
            <a:r>
              <a:rPr lang="en-US" altLang="en-US" i="1" baseline="-25000"/>
              <a:t>I</a:t>
            </a:r>
            <a:r>
              <a:rPr lang="en-US" altLang="en-US"/>
              <a:t>, </a:t>
            </a:r>
            <a:r>
              <a:rPr lang="en-US" altLang="en-US" i="1"/>
              <a:t>join</a:t>
            </a:r>
            <a:r>
              <a:rPr lang="en-US" altLang="en-US" i="1" baseline="-25000"/>
              <a:t>I</a:t>
            </a:r>
            <a:r>
              <a:rPr lang="en-US" altLang="en-US"/>
              <a:t>):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r>
              <a:rPr lang="en-US" altLang="en-US"/>
              <a:t> set of security classes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≤</a:t>
            </a:r>
            <a:r>
              <a:rPr lang="en-US" altLang="en-US" i="1" baseline="-25000"/>
              <a:t>I</a:t>
            </a:r>
            <a:r>
              <a:rPr lang="en-US" altLang="en-US"/>
              <a:t> ordering relation on elements of </a:t>
            </a: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i="1"/>
              <a:t>join</a:t>
            </a:r>
            <a:r>
              <a:rPr lang="en-US" altLang="en-US" i="1" baseline="-25000"/>
              <a:t>I</a:t>
            </a:r>
            <a:r>
              <a:rPr lang="en-US" altLang="en-US"/>
              <a:t> function to combine two elements of </a:t>
            </a:r>
            <a:r>
              <a:rPr lang="en-US" altLang="en-US" i="1"/>
              <a:t>SC</a:t>
            </a:r>
            <a:r>
              <a:rPr lang="en-US" altLang="en-US" i="1" baseline="-25000"/>
              <a:t>I	</a:t>
            </a:r>
          </a:p>
          <a:p>
            <a:pPr>
              <a:lnSpc>
                <a:spcPct val="90000"/>
              </a:lnSpc>
            </a:pPr>
            <a:r>
              <a:rPr lang="en-US" altLang="en-US"/>
              <a:t>Example: Bell-LaPadula Model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r>
              <a:rPr lang="en-US" altLang="en-US"/>
              <a:t> set of security compartments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≤</a:t>
            </a:r>
            <a:r>
              <a:rPr lang="en-US" altLang="en-US" i="1" baseline="-25000"/>
              <a:t>I</a:t>
            </a:r>
            <a:r>
              <a:rPr lang="en-US" altLang="en-US"/>
              <a:t> ordering relation </a:t>
            </a:r>
            <a:r>
              <a:rPr lang="en-US" altLang="en-US" i="1"/>
              <a:t>dom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 i="1"/>
              <a:t>join</a:t>
            </a:r>
            <a:r>
              <a:rPr lang="en-US" altLang="en-US" i="1" baseline="-25000"/>
              <a:t>I</a:t>
            </a:r>
            <a:r>
              <a:rPr lang="en-US" altLang="en-US"/>
              <a:t> function </a:t>
            </a:r>
            <a:r>
              <a:rPr lang="en-US" altLang="en-US" i="1"/>
              <a:t>lub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06A25FE-9476-CE40-BC97-E81B9B66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F7F555-92F0-5543-BCA0-FCA2F6729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4056398-13F0-1643-9614-0C2E3E34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7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>
            <a:extLst>
              <a:ext uri="{FF2B5EF4-FFF2-40B4-BE49-F238E27FC236}">
                <a16:creationId xmlns:a16="http://schemas.microsoft.com/office/drawing/2014/main" id="{1D34CE89-7960-2841-A0C1-7B0AFBB8D1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Confinement Flow Model</a:t>
            </a:r>
          </a:p>
        </p:txBody>
      </p:sp>
      <p:sp>
        <p:nvSpPr>
          <p:cNvPr id="96261" name="Rectangle 5">
            <a:extLst>
              <a:ext uri="{FF2B5EF4-FFF2-40B4-BE49-F238E27FC236}">
                <a16:creationId xmlns:a16="http://schemas.microsoft.com/office/drawing/2014/main" id="{68103AC9-7F04-7648-B243-24717F14A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dirty="0"/>
              <a:t>,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confine</a:t>
            </a:r>
            <a:r>
              <a:rPr lang="en-US" altLang="en-US" dirty="0"/>
              <a:t>, </a:t>
            </a:r>
            <a:r>
              <a:rPr lang="en-US" altLang="en-US" dirty="0">
                <a:sym typeface="Symbol" pitchFamily="2" charset="2"/>
              </a:rPr>
              <a:t>)</a:t>
            </a:r>
          </a:p>
          <a:p>
            <a:pPr lvl="1"/>
            <a:r>
              <a:rPr lang="en-US" altLang="en-US" i="1" dirty="0"/>
              <a:t>I</a:t>
            </a:r>
            <a:r>
              <a:rPr lang="en-US" altLang="en-US" dirty="0"/>
              <a:t> = (</a:t>
            </a:r>
            <a:r>
              <a:rPr lang="en-US" altLang="en-US" i="1" dirty="0"/>
              <a:t>SC</a:t>
            </a:r>
            <a:r>
              <a:rPr lang="en-US" altLang="en-US" i="1" baseline="-25000" dirty="0"/>
              <a:t>I</a:t>
            </a:r>
            <a:r>
              <a:rPr lang="en-US" altLang="en-US" dirty="0"/>
              <a:t>, ≤</a:t>
            </a:r>
            <a:r>
              <a:rPr lang="en-US" altLang="en-US" i="1" baseline="-25000" dirty="0"/>
              <a:t>I</a:t>
            </a:r>
            <a:r>
              <a:rPr lang="en-US" altLang="en-US" dirty="0"/>
              <a:t>, </a:t>
            </a:r>
            <a:r>
              <a:rPr lang="en-US" altLang="en-US" i="1" dirty="0" err="1"/>
              <a:t>join</a:t>
            </a:r>
            <a:r>
              <a:rPr lang="en-US" altLang="en-US" i="1" baseline="-25000" dirty="0" err="1"/>
              <a:t>I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O</a:t>
            </a:r>
            <a:r>
              <a:rPr lang="en-US" altLang="en-US" dirty="0"/>
              <a:t> set of entities</a:t>
            </a:r>
          </a:p>
          <a:p>
            <a:pPr lvl="1"/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: </a:t>
            </a:r>
            <a:r>
              <a:rPr lang="en-US" altLang="en-US" i="1" dirty="0"/>
              <a:t>O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i="1" dirty="0"/>
              <a:t>O</a:t>
            </a:r>
            <a:r>
              <a:rPr lang="en-US" altLang="en-US" dirty="0"/>
              <a:t> with (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(written </a:t>
            </a:r>
            <a:r>
              <a:rPr lang="en-US" altLang="en-US" i="1" dirty="0"/>
              <a:t>a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) </a:t>
            </a:r>
            <a:r>
              <a:rPr lang="en-US" altLang="en-US" dirty="0" err="1"/>
              <a:t>iff</a:t>
            </a:r>
            <a:r>
              <a:rPr lang="en-US" altLang="en-US" dirty="0"/>
              <a:t> information can flow from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b</a:t>
            </a:r>
            <a:endParaRPr lang="en-US" altLang="en-US" dirty="0"/>
          </a:p>
          <a:p>
            <a:pPr lvl="1"/>
            <a:r>
              <a:rPr lang="en-US" altLang="en-US" dirty="0"/>
              <a:t>for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, </a:t>
            </a:r>
            <a:r>
              <a:rPr lang="en-US" altLang="en-US" i="1" dirty="0"/>
              <a:t>confine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= (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,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SC</a:t>
            </a:r>
            <a:r>
              <a:rPr lang="en-US" altLang="en-US" i="1" baseline="-25000" dirty="0"/>
              <a:t>I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i="1" dirty="0"/>
              <a:t>SC</a:t>
            </a:r>
            <a:r>
              <a:rPr lang="en-US" altLang="en-US" i="1" baseline="-25000" dirty="0"/>
              <a:t>I</a:t>
            </a:r>
            <a:r>
              <a:rPr lang="en-US" altLang="en-US" dirty="0"/>
              <a:t> with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 ≤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U</a:t>
            </a:r>
            <a:endParaRPr lang="en-US" altLang="en-US" dirty="0"/>
          </a:p>
          <a:p>
            <a:pPr lvl="2"/>
            <a:r>
              <a:rPr lang="en-US" altLang="en-US" dirty="0"/>
              <a:t>Interpretation: for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/>
              <a:t>O</a:t>
            </a:r>
            <a:r>
              <a:rPr lang="en-US" altLang="en-US" dirty="0"/>
              <a:t>, if </a:t>
            </a:r>
            <a:r>
              <a:rPr lang="en-US" altLang="en-US" i="1" dirty="0"/>
              <a:t>x</a:t>
            </a:r>
            <a:r>
              <a:rPr lang="en-US" altLang="en-US" dirty="0"/>
              <a:t> ≤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, information can flow from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a</a:t>
            </a:r>
            <a:r>
              <a:rPr lang="en-US" altLang="en-US" dirty="0"/>
              <a:t>, and if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 ≤</a:t>
            </a:r>
            <a:r>
              <a:rPr lang="en-US" altLang="en-US" i="1" baseline="-25000" dirty="0"/>
              <a:t>I</a:t>
            </a:r>
            <a:r>
              <a:rPr lang="en-US" altLang="en-US" dirty="0"/>
              <a:t> </a:t>
            </a:r>
            <a:r>
              <a:rPr lang="en-US" altLang="en-US" i="1" dirty="0"/>
              <a:t>x</a:t>
            </a:r>
            <a:r>
              <a:rPr lang="en-US" altLang="en-US" dirty="0"/>
              <a:t>, information can flow from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</a:p>
          <a:p>
            <a:pPr lvl="2"/>
            <a:r>
              <a:rPr lang="en-US" altLang="en-US" dirty="0"/>
              <a:t>So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 lowest classification of information allowed to flow out of </a:t>
            </a:r>
            <a:r>
              <a:rPr lang="en-US" altLang="en-US" i="1" dirty="0"/>
              <a:t>a</a:t>
            </a:r>
            <a:r>
              <a:rPr lang="en-US" altLang="en-US" dirty="0"/>
              <a:t>, and </a:t>
            </a:r>
            <a:r>
              <a:rPr lang="en-US" altLang="en-US" i="1" dirty="0" err="1"/>
              <a:t>a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 highest classification of information allowed to flow into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AF7FA53-7CBA-F84E-ACBC-A12523E5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129B90A-9895-8541-B4E9-3CD2B93F4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DAFD622-C253-2B42-97AF-F85461C6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017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F4D005EA-40B1-8345-A3E5-4304E67FA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Assumptions, </a:t>
            </a:r>
            <a:r>
              <a:rPr lang="en-US" altLang="en-US" i="1"/>
              <a:t>etc</a:t>
            </a:r>
            <a:r>
              <a:rPr lang="en-US" altLang="en-US"/>
              <a:t>.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5650F772-D02F-1449-9B16-1CFBA96F2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Assumes: object can change security classes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So, variable can take on security class of its data</a:t>
            </a:r>
          </a:p>
          <a:p>
            <a:pPr>
              <a:lnSpc>
                <a:spcPct val="90000"/>
              </a:lnSpc>
            </a:pPr>
            <a:r>
              <a:rPr lang="en-US" altLang="en-US"/>
              <a:t>Object </a:t>
            </a:r>
            <a:r>
              <a:rPr lang="en-US" altLang="en-US" i="1"/>
              <a:t>x</a:t>
            </a:r>
            <a:r>
              <a:rPr lang="en-US" altLang="en-US"/>
              <a:t> has security class </a:t>
            </a:r>
            <a:r>
              <a:rPr lang="en-US" altLang="en-US" i="1" u="sng"/>
              <a:t>x</a:t>
            </a:r>
            <a:r>
              <a:rPr lang="en-US" altLang="en-US"/>
              <a:t> currently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Note transitivity </a:t>
            </a:r>
            <a:r>
              <a:rPr lang="en-US" altLang="en-US" i="1"/>
              <a:t>not</a:t>
            </a:r>
            <a:r>
              <a:rPr lang="en-US" altLang="en-US"/>
              <a:t> required</a:t>
            </a:r>
          </a:p>
          <a:p>
            <a:pPr>
              <a:lnSpc>
                <a:spcPct val="90000"/>
              </a:lnSpc>
            </a:pPr>
            <a:r>
              <a:rPr lang="en-US" altLang="en-US"/>
              <a:t>If information can flow from </a:t>
            </a:r>
            <a:r>
              <a:rPr lang="en-US" altLang="en-US" i="1"/>
              <a:t>a</a:t>
            </a:r>
            <a:r>
              <a:rPr lang="en-US" altLang="en-US"/>
              <a:t> to </a:t>
            </a:r>
            <a:r>
              <a:rPr lang="en-US" altLang="en-US" i="1"/>
              <a:t>b</a:t>
            </a:r>
            <a:r>
              <a:rPr lang="en-US" altLang="en-US"/>
              <a:t>, then </a:t>
            </a:r>
            <a:r>
              <a:rPr lang="en-US" altLang="en-US" i="1"/>
              <a:t>b</a:t>
            </a:r>
            <a:r>
              <a:rPr lang="en-US" altLang="en-US"/>
              <a:t> dominates </a:t>
            </a:r>
            <a:r>
              <a:rPr lang="en-US" altLang="en-US" i="1"/>
              <a:t>a</a:t>
            </a:r>
            <a:r>
              <a:rPr lang="en-US" altLang="en-US"/>
              <a:t> under ordering of policy </a:t>
            </a:r>
            <a:r>
              <a:rPr lang="en-US" altLang="en-US" i="1"/>
              <a:t>I</a:t>
            </a:r>
            <a:r>
              <a:rPr lang="en-US" altLang="en-US"/>
              <a:t>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/>
              <a:t>(</a:t>
            </a:r>
            <a:r>
              <a:rPr lang="en-US" altLang="en-US">
                <a:sym typeface="Symbol" pitchFamily="2" charset="2"/>
              </a:rPr>
              <a:t></a:t>
            </a:r>
            <a:r>
              <a:rPr lang="en-US" altLang="en-US" i="1"/>
              <a:t> a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O</a:t>
            </a:r>
            <a:r>
              <a:rPr lang="en-US" altLang="en-US"/>
              <a:t>)[ </a:t>
            </a:r>
            <a:r>
              <a:rPr lang="en-US" altLang="en-US" i="1"/>
              <a:t>a </a:t>
            </a:r>
            <a:r>
              <a:rPr lang="en-US" altLang="en-US">
                <a:sym typeface="Symbol" pitchFamily="2" charset="2"/>
              </a:rPr>
              <a:t>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</a:t>
            </a:r>
            <a:r>
              <a:rPr lang="en-US" altLang="en-US"/>
              <a:t> </a:t>
            </a:r>
            <a:r>
              <a:rPr lang="en-US" altLang="en-US" i="1"/>
              <a:t>a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b</a:t>
            </a:r>
            <a:r>
              <a:rPr lang="en-US" altLang="en-US" i="1" baseline="-25000"/>
              <a:t>U</a:t>
            </a:r>
            <a:r>
              <a:rPr lang="en-US" altLang="en-US"/>
              <a:t> ]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40EB55-6655-6E41-A83E-BCDC6833A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82BCAF-9987-7C4D-8CE7-2922AE291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8137F17-47E2-3A49-BB66-16C32A9A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02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CD8EDB6-CF62-C64B-9908-11F369C19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AECD36C1-9D1C-544C-93E4-6E0D5FCBB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r>
              <a:rPr lang="en-US" altLang="en-US"/>
              <a:t> = { U, C, S, TS }, with U ≤</a:t>
            </a:r>
            <a:r>
              <a:rPr lang="en-US" altLang="en-US" i="1" baseline="-25000"/>
              <a:t>I</a:t>
            </a:r>
            <a:r>
              <a:rPr lang="en-US" altLang="en-US"/>
              <a:t> C, C ≤</a:t>
            </a:r>
            <a:r>
              <a:rPr lang="en-US" altLang="en-US" i="1" baseline="-25000"/>
              <a:t>I</a:t>
            </a:r>
            <a:r>
              <a:rPr lang="en-US" altLang="en-US"/>
              <a:t> S, and S ≤</a:t>
            </a:r>
            <a:r>
              <a:rPr lang="en-US" altLang="en-US" i="1" baseline="-25000"/>
              <a:t>I</a:t>
            </a:r>
            <a:r>
              <a:rPr lang="en-US" altLang="en-US"/>
              <a:t> TS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a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/>
              <a:t>, </a:t>
            </a:r>
            <a:r>
              <a:rPr lang="en-US" altLang="en-US" i="1"/>
              <a:t>c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O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a</a:t>
            </a:r>
            <a:r>
              <a:rPr lang="en-US" altLang="en-US"/>
              <a:t>) = [ C, C 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b</a:t>
            </a:r>
            <a:r>
              <a:rPr lang="en-US" altLang="en-US"/>
              <a:t>) = [ S, S 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c</a:t>
            </a:r>
            <a:r>
              <a:rPr lang="en-US" altLang="en-US"/>
              <a:t>) = [ TS, TS ]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Secure information flows: </a:t>
            </a:r>
            <a:r>
              <a:rPr lang="en-US" altLang="en-US" i="1"/>
              <a:t>a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b</a:t>
            </a:r>
            <a:r>
              <a:rPr lang="en-US" altLang="en-US"/>
              <a:t>, </a:t>
            </a:r>
            <a:r>
              <a:rPr lang="en-US" altLang="en-US" i="1"/>
              <a:t>a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c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As </a:t>
            </a:r>
            <a:r>
              <a:rPr lang="en-US" altLang="en-US" i="1"/>
              <a:t>a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b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a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 i="1" baseline="-25000"/>
              <a:t>U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Transitivity holds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8458B1F-83F5-E840-888A-BF32D25B0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4B18755-1B3B-CD42-8FB9-04BF5C95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8E0181A-46B1-4647-AA4C-141FE8C3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02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>
            <a:extLst>
              <a:ext uri="{FF2B5EF4-FFF2-40B4-BE49-F238E27FC236}">
                <a16:creationId xmlns:a16="http://schemas.microsoft.com/office/drawing/2014/main" id="{1C8E43B0-6096-0142-AFD5-0DDFD272CE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</a:t>
            </a:r>
          </a:p>
        </p:txBody>
      </p:sp>
      <p:sp>
        <p:nvSpPr>
          <p:cNvPr id="101381" name="Rectangle 5">
            <a:extLst>
              <a:ext uri="{FF2B5EF4-FFF2-40B4-BE49-F238E27FC236}">
                <a16:creationId xmlns:a16="http://schemas.microsoft.com/office/drawing/2014/main" id="{926D0DD8-B8B7-2343-B446-15E0C728B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SC</a:t>
            </a:r>
            <a:r>
              <a:rPr lang="en-US" altLang="en-US" i="1" baseline="-25000"/>
              <a:t>I</a:t>
            </a:r>
            <a:r>
              <a:rPr lang="en-US" altLang="en-US"/>
              <a:t>, ≤</a:t>
            </a:r>
            <a:r>
              <a:rPr lang="en-US" altLang="en-US" i="1" baseline="-25000"/>
              <a:t>I</a:t>
            </a:r>
            <a:r>
              <a:rPr lang="en-US" altLang="en-US"/>
              <a:t> as in Example 1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O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x</a:t>
            </a:r>
            <a:r>
              <a:rPr lang="en-US" altLang="en-US"/>
              <a:t>) = [ C, C 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y</a:t>
            </a:r>
            <a:r>
              <a:rPr lang="en-US" altLang="en-US"/>
              <a:t>) = [ S, S ]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confine(</a:t>
            </a:r>
            <a:r>
              <a:rPr lang="en-US" altLang="en-US" i="1"/>
              <a:t>z</a:t>
            </a:r>
            <a:r>
              <a:rPr lang="en-US" altLang="en-US"/>
              <a:t>) = [ C, TS ]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Secure information flows: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,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y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As </a:t>
            </a:r>
            <a:r>
              <a:rPr lang="en-US" altLang="en-US" i="1"/>
              <a:t>x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x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 i="1" baseline="-25000"/>
              <a:t>U</a:t>
            </a:r>
            <a:r>
              <a:rPr lang="en-US" altLang="en-US"/>
              <a:t>, </a:t>
            </a:r>
            <a:r>
              <a:rPr lang="en-US" altLang="en-US" i="1"/>
              <a:t>z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 i="1" baseline="-25000"/>
              <a:t>U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Transitivity does not hold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 and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,</a:t>
            </a:r>
            <a:r>
              <a:rPr lang="en-US" altLang="en-US" i="1"/>
              <a:t> </a:t>
            </a:r>
            <a:r>
              <a:rPr lang="en-US" altLang="en-US"/>
              <a:t>but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  is false, because </a:t>
            </a:r>
            <a:r>
              <a:rPr lang="en-US" altLang="en-US" i="1"/>
              <a:t>y</a:t>
            </a:r>
            <a:r>
              <a:rPr lang="en-US" altLang="en-US" i="1" baseline="-25000"/>
              <a:t>L</a:t>
            </a:r>
            <a:r>
              <a:rPr lang="en-US" altLang="en-US"/>
              <a:t> ≤</a:t>
            </a:r>
            <a:r>
              <a:rPr lang="en-US" altLang="en-US" i="1" baseline="-25000"/>
              <a:t>I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 i="1" baseline="-25000"/>
              <a:t>U</a:t>
            </a:r>
            <a:r>
              <a:rPr lang="en-US" altLang="en-US"/>
              <a:t> is false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3506ED9-60F8-5946-98D7-37943E18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96C4CBF-89E0-C643-9987-D1626AE7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C6573B1-F3C8-2F47-B17A-9C229D26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702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3AB4B453-9D95-A443-90F6-7E56260F8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Transitive Non-Lattice Policies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1C23F89C-8626-E444-B60A-39185FDB7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Q = (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  <a:r>
              <a:rPr lang="en-US" altLang="en-US"/>
              <a:t>, ≤</a:t>
            </a:r>
            <a:r>
              <a:rPr lang="en-US" altLang="en-US" i="1" baseline="-25000"/>
              <a:t>Q</a:t>
            </a:r>
            <a:r>
              <a:rPr lang="en-US" altLang="en-US"/>
              <a:t>) is a </a:t>
            </a:r>
            <a:r>
              <a:rPr lang="en-US" altLang="en-US" i="1"/>
              <a:t>quasi-ordered set</a:t>
            </a:r>
            <a:r>
              <a:rPr lang="en-US" altLang="en-US"/>
              <a:t> when ≤</a:t>
            </a:r>
            <a:r>
              <a:rPr lang="en-US" altLang="en-US" i="1" baseline="-25000"/>
              <a:t>Q</a:t>
            </a:r>
            <a:r>
              <a:rPr lang="en-US" altLang="en-US"/>
              <a:t> is transitive and reflexive over 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</a:p>
          <a:p>
            <a:r>
              <a:rPr lang="en-US" altLang="en-US"/>
              <a:t>How to handle information flow?</a:t>
            </a:r>
          </a:p>
          <a:p>
            <a:pPr lvl="1"/>
            <a:r>
              <a:rPr lang="en-US" altLang="en-US"/>
              <a:t>Define a partially ordered set containing quasi-ordered set</a:t>
            </a:r>
          </a:p>
          <a:p>
            <a:pPr lvl="1"/>
            <a:r>
              <a:rPr lang="en-US" altLang="en-US"/>
              <a:t>Add least upper bound, greatest lower bound to partially ordered set</a:t>
            </a:r>
          </a:p>
          <a:p>
            <a:pPr lvl="1"/>
            <a:r>
              <a:rPr lang="en-US" altLang="en-US"/>
              <a:t>It’s a lattice, so apply lattice rules!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B322A6B-88F9-8C48-BF13-7B66F6D3B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38F52A2-33F3-BD49-BAA0-FE0A5123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BAE5C50-F382-5C4C-B262-8E2E20291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43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>
            <a:extLst>
              <a:ext uri="{FF2B5EF4-FFF2-40B4-BE49-F238E27FC236}">
                <a16:creationId xmlns:a16="http://schemas.microsoft.com/office/drawing/2014/main" id="{4FC8B56E-3322-6049-BD61-6B8B5C4EE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 Detail …</a:t>
            </a: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FFC2259D-2DA6-8541-9829-4E1687A5F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ym typeface="Symbol" pitchFamily="2" charset="2"/>
              </a:rPr>
              <a:t>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  <a:r>
              <a:rPr lang="en-US" altLang="en-US"/>
              <a:t>: let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{ </a:t>
            </a:r>
            <a:r>
              <a:rPr lang="en-US" altLang="en-US" i="1"/>
              <a:t>y</a:t>
            </a:r>
            <a:r>
              <a:rPr lang="en-US" altLang="en-US"/>
              <a:t> |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 ≤</a:t>
            </a:r>
            <a:r>
              <a:rPr lang="en-US" altLang="en-US" i="1" baseline="-25000"/>
              <a:t>Q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 }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Define </a:t>
            </a: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/>
              <a:t> = {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|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 i="1" baseline="-25000"/>
              <a:t>Q </a:t>
            </a:r>
            <a:r>
              <a:rPr lang="en-US" altLang="en-US"/>
              <a:t>}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Define ≤</a:t>
            </a:r>
            <a:r>
              <a:rPr lang="en-US" altLang="en-US" i="1" baseline="-25000"/>
              <a:t>QP</a:t>
            </a:r>
            <a:r>
              <a:rPr lang="en-US" altLang="en-US"/>
              <a:t> = { 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) | 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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 }</a:t>
            </a:r>
          </a:p>
          <a:p>
            <a:pPr lvl="2">
              <a:lnSpc>
                <a:spcPct val="90000"/>
              </a:lnSpc>
            </a:pP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/>
              <a:t> partially ordered set under ≤</a:t>
            </a:r>
            <a:r>
              <a:rPr lang="en-US" altLang="en-US" i="1" baseline="-25000"/>
              <a:t>QP</a:t>
            </a:r>
            <a:r>
              <a:rPr lang="en-US" altLang="en-US"/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en-US" i="1"/>
              <a:t>f</a:t>
            </a:r>
            <a:r>
              <a:rPr lang="en-US" altLang="en-US"/>
              <a:t> preserves order, so </a:t>
            </a:r>
            <a:r>
              <a:rPr lang="en-US" altLang="en-US" i="1"/>
              <a:t>y</a:t>
            </a:r>
            <a:r>
              <a:rPr lang="en-US" altLang="en-US"/>
              <a:t> ≤</a:t>
            </a:r>
            <a:r>
              <a:rPr lang="en-US" altLang="en-US" i="1" baseline="-25000"/>
              <a:t>Q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 iff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≤</a:t>
            </a:r>
            <a:r>
              <a:rPr lang="en-US" altLang="en-US" i="1" baseline="-25000"/>
              <a:t>QP</a:t>
            </a:r>
            <a:r>
              <a:rPr lang="en-US" altLang="en-US"/>
              <a:t>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y</a:t>
            </a:r>
            <a:r>
              <a:rPr lang="en-US" altLang="en-US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upper, lower bounds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>
                <a:sym typeface="Symbol" pitchFamily="2" charset="2"/>
              </a:rPr>
              <a:t></a:t>
            </a:r>
            <a:r>
              <a:rPr lang="en-US" altLang="en-US"/>
              <a:t> = </a:t>
            </a: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</a:t>
            </a:r>
            <a:r>
              <a:rPr lang="en-US" altLang="en-US"/>
              <a:t> { </a:t>
            </a:r>
            <a:r>
              <a:rPr lang="en-US" altLang="en-US" i="1"/>
              <a:t>S</a:t>
            </a:r>
            <a:r>
              <a:rPr lang="en-US" altLang="en-US" i="1" baseline="-25000"/>
              <a:t>Q</a:t>
            </a:r>
            <a:r>
              <a:rPr lang="en-US" altLang="en-US"/>
              <a:t>, </a:t>
            </a:r>
            <a:r>
              <a:rPr lang="en-US" altLang="en-US">
                <a:sym typeface="Symbol" pitchFamily="2" charset="2"/>
              </a:rPr>
              <a:t></a:t>
            </a:r>
            <a:r>
              <a:rPr lang="en-US" altLang="en-US"/>
              <a:t> }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Upper bound </a:t>
            </a:r>
            <a:r>
              <a:rPr lang="en-US" altLang="en-US" i="1"/>
              <a:t>ub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) = { </a:t>
            </a:r>
            <a:r>
              <a:rPr lang="en-US" altLang="en-US" i="1"/>
              <a:t>z</a:t>
            </a:r>
            <a:r>
              <a:rPr lang="en-US" altLang="en-US"/>
              <a:t> |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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</a:t>
            </a:r>
            <a:r>
              <a:rPr lang="en-US" altLang="en-US"/>
              <a:t> </a:t>
            </a:r>
            <a:r>
              <a:rPr lang="en-US" altLang="en-US" i="1"/>
              <a:t>z</a:t>
            </a:r>
            <a:r>
              <a:rPr lang="en-US" altLang="en-US"/>
              <a:t> }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Least upper bound </a:t>
            </a:r>
            <a:r>
              <a:rPr lang="en-US" altLang="en-US" i="1"/>
              <a:t>lub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) = </a:t>
            </a:r>
            <a:r>
              <a:rPr lang="en-US" altLang="en-US">
                <a:sym typeface="Symbol" pitchFamily="2" charset="2"/>
              </a:rPr>
              <a:t></a:t>
            </a:r>
            <a:r>
              <a:rPr lang="en-US" altLang="en-US" i="1"/>
              <a:t>ub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Lower bound, greatest lower bound defined analogously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5A83CFB-5671-5E46-BBE7-1C6ABFA25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4EC2C1A-68AF-1E40-B8D7-F5CE9747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42062E3-4E67-A145-80F0-3164D91D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51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1DC0BBE0-33D2-A84E-98CF-F3D2D7D13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the Policy Is …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CD419B4-438D-144F-8AF4-1099CE448F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Now (</a:t>
            </a:r>
            <a:r>
              <a:rPr lang="en-US" altLang="en-US" i="1"/>
              <a:t>S</a:t>
            </a:r>
            <a:r>
              <a:rPr lang="en-US" altLang="en-US" i="1" baseline="-25000"/>
              <a:t>QP</a:t>
            </a:r>
            <a:r>
              <a:rPr lang="en-US" altLang="en-US">
                <a:sym typeface="Symbol" pitchFamily="2" charset="2"/>
              </a:rPr>
              <a:t></a:t>
            </a:r>
            <a:r>
              <a:rPr lang="en-US" altLang="en-US"/>
              <a:t>, ≤</a:t>
            </a:r>
            <a:r>
              <a:rPr lang="en-US" altLang="en-US" i="1" baseline="-25000"/>
              <a:t>QP</a:t>
            </a:r>
            <a:r>
              <a:rPr lang="en-US" altLang="en-US"/>
              <a:t>) is lattice</a:t>
            </a:r>
          </a:p>
          <a:p>
            <a:r>
              <a:rPr lang="en-US" altLang="en-US"/>
              <a:t>Information flow policy on quasi-ordered set emulates that of this lattice!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8262C1-A7FE-144D-89CE-D4449136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4DCBEC9-AEC6-954D-9CB7-8A8CD353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8DF40D3-0DBE-944E-BE0B-2C957B91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2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C243F30-8AAC-124A-9908-994AA0D9A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9BF4E18-2550-2740-87BF-B24BAD366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Basics and background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Entropy</a:t>
            </a:r>
          </a:p>
          <a:p>
            <a:pPr>
              <a:lnSpc>
                <a:spcPct val="90000"/>
              </a:lnSpc>
            </a:pPr>
            <a:r>
              <a:rPr lang="en-US" altLang="en-US"/>
              <a:t>Non-lattice </a:t>
            </a:r>
            <a:r>
              <a:rPr lang="en-US" altLang="en-US" dirty="0"/>
              <a:t>flow policies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Compiler-based mechanisms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Execution-based mechanisms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Examples</a:t>
            </a:r>
          </a:p>
          <a:p>
            <a:pPr lvl="1"/>
            <a:r>
              <a:rPr lang="en-US" altLang="en-US" dirty="0"/>
              <a:t>Privacy and cell phones</a:t>
            </a:r>
          </a:p>
          <a:p>
            <a:pPr lvl="1"/>
            <a:r>
              <a:rPr lang="en-US" altLang="en-US" dirty="0"/>
              <a:t>Firewalls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38820A2-A78B-F945-93CB-63D3B0B1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7B665B-57E7-1C4E-9E36-873DE81A8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3849980-9062-2E40-A55E-AF2C8909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65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0C8F08B0-80BA-0542-B991-C24B478E8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Nontransitive Flow Policies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0D71D4A-46B4-FF40-B991-02F4BB299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Government agency information flow policy (on next slide)</a:t>
            </a:r>
          </a:p>
          <a:p>
            <a:r>
              <a:rPr lang="en-US" altLang="en-US" dirty="0"/>
              <a:t>Entities public relations officers PRO, analysts A, spymasters S</a:t>
            </a:r>
          </a:p>
          <a:p>
            <a:pPr lvl="1"/>
            <a:r>
              <a:rPr lang="en-US" altLang="en-US" i="1" dirty="0"/>
              <a:t>confine</a:t>
            </a:r>
            <a:r>
              <a:rPr lang="en-US" altLang="en-US" dirty="0"/>
              <a:t>(PRO) = [ public, analysis ]</a:t>
            </a:r>
          </a:p>
          <a:p>
            <a:pPr lvl="1"/>
            <a:r>
              <a:rPr lang="en-US" altLang="en-US" i="1" dirty="0"/>
              <a:t>confine</a:t>
            </a:r>
            <a:r>
              <a:rPr lang="en-US" altLang="en-US" dirty="0"/>
              <a:t>(A) = [ analysis, top-level ]</a:t>
            </a:r>
          </a:p>
          <a:p>
            <a:pPr lvl="1"/>
            <a:r>
              <a:rPr lang="en-US" altLang="en-US" i="1" dirty="0"/>
              <a:t>confine</a:t>
            </a:r>
            <a:r>
              <a:rPr lang="en-US" altLang="en-US" dirty="0"/>
              <a:t>(S) = [ covert, top-level ]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D124A3B-632C-9E4A-B0E2-1484E0D95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3C12CFA-D65F-E744-AEC0-6ED309349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B41A7DF-9088-A344-BD8F-AFADA335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6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E678FA3-49C9-8B45-88E3-FC2ADC94D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 Flow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9DF8F65-3CC0-9B4D-BA91-A324B641555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By confinement flow model: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 ≤ A, A ≤ PRO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PRO ≤ 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 ≤ S, S ≤ A</a:t>
            </a:r>
          </a:p>
          <a:p>
            <a:pPr>
              <a:lnSpc>
                <a:spcPct val="90000"/>
              </a:lnSpc>
            </a:pPr>
            <a:r>
              <a:rPr lang="en-US" altLang="en-US"/>
              <a:t>Data </a:t>
            </a:r>
            <a:r>
              <a:rPr lang="en-US" altLang="en-US" i="1"/>
              <a:t>cannot</a:t>
            </a:r>
            <a:r>
              <a:rPr lang="en-US" altLang="en-US"/>
              <a:t> flow to public relations officers; not transitive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 ≤ A, A ≤ PRO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 ≤ PRO is </a:t>
            </a:r>
            <a:r>
              <a:rPr lang="en-US" altLang="en-US" i="1"/>
              <a:t>false</a:t>
            </a:r>
          </a:p>
        </p:txBody>
      </p:sp>
      <p:grpSp>
        <p:nvGrpSpPr>
          <p:cNvPr id="107525" name="Group 5">
            <a:extLst>
              <a:ext uri="{FF2B5EF4-FFF2-40B4-BE49-F238E27FC236}">
                <a16:creationId xmlns:a16="http://schemas.microsoft.com/office/drawing/2014/main" id="{6C5EE1FE-B010-FF46-B3E0-D179FAB10107}"/>
              </a:ext>
            </a:extLst>
          </p:cNvPr>
          <p:cNvGrpSpPr>
            <a:grpSpLocks/>
          </p:cNvGrpSpPr>
          <p:nvPr/>
        </p:nvGrpSpPr>
        <p:grpSpPr bwMode="auto">
          <a:xfrm>
            <a:off x="6629401" y="2362200"/>
            <a:ext cx="3254375" cy="2960688"/>
            <a:chOff x="3216" y="1440"/>
            <a:chExt cx="2050" cy="1865"/>
          </a:xfrm>
        </p:grpSpPr>
        <p:sp>
          <p:nvSpPr>
            <p:cNvPr id="107526" name="Text Box 6">
              <a:extLst>
                <a:ext uri="{FF2B5EF4-FFF2-40B4-BE49-F238E27FC236}">
                  <a16:creationId xmlns:a16="http://schemas.microsoft.com/office/drawing/2014/main" id="{38BE5B4F-FCC5-7845-B61F-F178111676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440"/>
              <a:ext cx="85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top-level</a:t>
              </a:r>
            </a:p>
          </p:txBody>
        </p:sp>
        <p:sp>
          <p:nvSpPr>
            <p:cNvPr id="107527" name="Text Box 7">
              <a:extLst>
                <a:ext uri="{FF2B5EF4-FFF2-40B4-BE49-F238E27FC236}">
                  <a16:creationId xmlns:a16="http://schemas.microsoft.com/office/drawing/2014/main" id="{A30E802B-043E-BA45-8A13-111355C5B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256"/>
              <a:ext cx="85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analysis</a:t>
              </a:r>
            </a:p>
          </p:txBody>
        </p:sp>
        <p:sp>
          <p:nvSpPr>
            <p:cNvPr id="107528" name="Text Box 8">
              <a:extLst>
                <a:ext uri="{FF2B5EF4-FFF2-40B4-BE49-F238E27FC236}">
                  <a16:creationId xmlns:a16="http://schemas.microsoft.com/office/drawing/2014/main" id="{E202DF80-FAF7-9840-B4B3-851AFCB104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256"/>
              <a:ext cx="85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covert</a:t>
              </a:r>
            </a:p>
          </p:txBody>
        </p:sp>
        <p:sp>
          <p:nvSpPr>
            <p:cNvPr id="107529" name="Text Box 9">
              <a:extLst>
                <a:ext uri="{FF2B5EF4-FFF2-40B4-BE49-F238E27FC236}">
                  <a16:creationId xmlns:a16="http://schemas.microsoft.com/office/drawing/2014/main" id="{04800158-4734-464E-8172-CE97B9B0A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072"/>
              <a:ext cx="85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/>
                <a:t>public</a:t>
              </a:r>
            </a:p>
          </p:txBody>
        </p:sp>
        <p:sp>
          <p:nvSpPr>
            <p:cNvPr id="107530" name="Line 10">
              <a:extLst>
                <a:ext uri="{FF2B5EF4-FFF2-40B4-BE49-F238E27FC236}">
                  <a16:creationId xmlns:a16="http://schemas.microsoft.com/office/drawing/2014/main" id="{FC2CA12A-4C17-FA44-8F5B-CA2B4270BA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00" y="2496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1" name="Line 11">
              <a:extLst>
                <a:ext uri="{FF2B5EF4-FFF2-40B4-BE49-F238E27FC236}">
                  <a16:creationId xmlns:a16="http://schemas.microsoft.com/office/drawing/2014/main" id="{96F1785B-8120-B544-802A-676369BC9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2448"/>
              <a:ext cx="48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2" name="Line 12">
              <a:extLst>
                <a:ext uri="{FF2B5EF4-FFF2-40B4-BE49-F238E27FC236}">
                  <a16:creationId xmlns:a16="http://schemas.microsoft.com/office/drawing/2014/main" id="{992AEBFF-F08F-BD46-9F85-E870CF0C3C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172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33" name="Line 13">
              <a:extLst>
                <a:ext uri="{FF2B5EF4-FFF2-40B4-BE49-F238E27FC236}">
                  <a16:creationId xmlns:a16="http://schemas.microsoft.com/office/drawing/2014/main" id="{7312A1AF-590A-5646-8F1A-7A2A2EDF0C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" y="1680"/>
              <a:ext cx="48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992099-4C5F-CA40-88E9-9118729F7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Version 1.0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8F749-B78F-6D45-B5BB-58C55782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i="1"/>
              <a:t>Computer Security: Art and Science, 2nd Edition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DDBB7-4A88-874A-A76A-486693646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17-</a:t>
            </a:r>
            <a:fld id="{205D97EF-3E33-6C4D-921A-83C49C4ED17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53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33ABB616-8EDC-A24B-98E2-37641D7BC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Transforming Into Lattice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FDA692B6-B06D-9A40-9A0B-80298EB9E3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Rough idea: apply a special mapping to generate a subset of the power set of the set of classes</a:t>
            </a:r>
          </a:p>
          <a:p>
            <a:pPr lvl="1"/>
            <a:r>
              <a:rPr lang="en-US" altLang="en-US"/>
              <a:t>Done so this set is partially ordered</a:t>
            </a:r>
          </a:p>
          <a:p>
            <a:pPr lvl="1"/>
            <a:r>
              <a:rPr lang="en-US" altLang="en-US"/>
              <a:t>Means it can be transformed into a lattice</a:t>
            </a:r>
          </a:p>
          <a:p>
            <a:r>
              <a:rPr lang="en-US" altLang="en-US"/>
              <a:t>Can show this mapping preserves ordering relation</a:t>
            </a:r>
          </a:p>
          <a:p>
            <a:pPr lvl="1"/>
            <a:r>
              <a:rPr lang="en-US" altLang="en-US"/>
              <a:t>So it preserves non-orderings and non-transitivity of elements corresponding to those of original set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4781803-4B71-444F-83E3-A73F18DA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57F77FB-1739-264A-9EA7-C2DA0F1F3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D2AAFA2-7AFF-2843-9661-996A9286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8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E223E02-C25C-2346-A05A-82F95F637D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Dual Mapping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ECC60BB-C51A-C748-9AEB-00748436A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R </a:t>
            </a:r>
            <a:r>
              <a:rPr lang="en-US" altLang="en-US"/>
              <a:t>= (</a:t>
            </a:r>
            <a:r>
              <a:rPr lang="en-US" altLang="en-US" i="1"/>
              <a:t>SC</a:t>
            </a:r>
            <a:r>
              <a:rPr lang="en-US" altLang="en-US" i="1" baseline="-25000"/>
              <a:t>R</a:t>
            </a:r>
            <a:r>
              <a:rPr lang="en-US" altLang="en-US"/>
              <a:t>, ≤</a:t>
            </a:r>
            <a:r>
              <a:rPr lang="en-US" altLang="en-US" i="1" baseline="-25000"/>
              <a:t>R</a:t>
            </a:r>
            <a:r>
              <a:rPr lang="en-US" altLang="en-US"/>
              <a:t>, </a:t>
            </a:r>
            <a:r>
              <a:rPr lang="en-US" altLang="en-US" i="1"/>
              <a:t>join</a:t>
            </a:r>
            <a:r>
              <a:rPr lang="en-US" altLang="en-US" i="1" baseline="-25000"/>
              <a:t>R</a:t>
            </a:r>
            <a:r>
              <a:rPr lang="en-US" altLang="en-US"/>
              <a:t>) reflexive info flow policy</a:t>
            </a:r>
          </a:p>
          <a:p>
            <a:r>
              <a:rPr lang="en-US" altLang="en-US" i="1"/>
              <a:t>P</a:t>
            </a:r>
            <a:r>
              <a:rPr lang="en-US" altLang="en-US"/>
              <a:t> = (</a:t>
            </a:r>
            <a:r>
              <a:rPr lang="en-US" altLang="en-US" i="1"/>
              <a:t>S</a:t>
            </a:r>
            <a:r>
              <a:rPr lang="en-US" altLang="en-US" i="1" baseline="-25000"/>
              <a:t>P</a:t>
            </a:r>
            <a:r>
              <a:rPr lang="en-US" altLang="en-US"/>
              <a:t>, ≤</a:t>
            </a:r>
            <a:r>
              <a:rPr lang="en-US" altLang="en-US" i="1" baseline="-25000"/>
              <a:t>P</a:t>
            </a:r>
            <a:r>
              <a:rPr lang="en-US" altLang="en-US"/>
              <a:t>) ordered set</a:t>
            </a:r>
          </a:p>
          <a:p>
            <a:pPr lvl="1"/>
            <a:r>
              <a:rPr lang="en-US" altLang="en-US"/>
              <a:t>Define </a:t>
            </a:r>
            <a:r>
              <a:rPr lang="en-US" altLang="en-US" i="1"/>
              <a:t>dual mapping </a:t>
            </a:r>
            <a:r>
              <a:rPr lang="en-US" altLang="en-US"/>
              <a:t>functions </a:t>
            </a: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: </a:t>
            </a:r>
            <a:r>
              <a:rPr lang="en-US" altLang="en-US" i="1"/>
              <a:t>SC</a:t>
            </a:r>
            <a:r>
              <a:rPr lang="en-US" altLang="en-US" i="1" baseline="-25000"/>
              <a:t>R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 i="1"/>
              <a:t>S</a:t>
            </a:r>
            <a:r>
              <a:rPr lang="en-US" altLang="en-US" i="1" baseline="-25000"/>
              <a:t>P</a:t>
            </a:r>
            <a:endParaRPr lang="en-US" altLang="en-US"/>
          </a:p>
          <a:p>
            <a:pPr lvl="2"/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{ </a:t>
            </a:r>
            <a:r>
              <a:rPr lang="en-US" altLang="en-US" i="1"/>
              <a:t>x</a:t>
            </a:r>
            <a:r>
              <a:rPr lang="en-US" altLang="en-US"/>
              <a:t> }</a:t>
            </a:r>
          </a:p>
          <a:p>
            <a:pPr lvl="2"/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{ </a:t>
            </a:r>
            <a:r>
              <a:rPr lang="en-US" altLang="en-US" i="1"/>
              <a:t>y</a:t>
            </a:r>
            <a:r>
              <a:rPr lang="en-US" altLang="en-US"/>
              <a:t> | </a:t>
            </a:r>
            <a:r>
              <a:rPr lang="en-US" altLang="en-US" i="1"/>
              <a:t>y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SC</a:t>
            </a:r>
            <a:r>
              <a:rPr lang="en-US" altLang="en-US" i="1" baseline="-25000"/>
              <a:t>R </a:t>
            </a:r>
            <a:r>
              <a:rPr lang="en-US" altLang="en-US">
                <a:sym typeface="Symbol" pitchFamily="2" charset="2"/>
              </a:rPr>
              <a:t></a:t>
            </a:r>
            <a:r>
              <a:rPr lang="en-US" altLang="en-US"/>
              <a:t> </a:t>
            </a:r>
            <a:r>
              <a:rPr lang="en-US" altLang="en-US" i="1"/>
              <a:t>y</a:t>
            </a:r>
            <a:r>
              <a:rPr lang="en-US" altLang="en-US"/>
              <a:t> ≤</a:t>
            </a:r>
            <a:r>
              <a:rPr lang="en-US" altLang="en-US" i="1" baseline="-25000"/>
              <a:t>R</a:t>
            </a:r>
            <a:r>
              <a:rPr lang="en-US" altLang="en-US"/>
              <a:t> </a:t>
            </a:r>
            <a:r>
              <a:rPr lang="en-US" altLang="en-US" i="1"/>
              <a:t>x</a:t>
            </a:r>
            <a:r>
              <a:rPr lang="en-US" altLang="en-US"/>
              <a:t> }</a:t>
            </a:r>
          </a:p>
          <a:p>
            <a:pPr lvl="1"/>
            <a:r>
              <a:rPr lang="en-US" altLang="en-US" i="1"/>
              <a:t>S</a:t>
            </a:r>
            <a:r>
              <a:rPr lang="en-US" altLang="en-US" i="1" baseline="-25000"/>
              <a:t>P</a:t>
            </a:r>
            <a:r>
              <a:rPr lang="en-US" altLang="en-US"/>
              <a:t> contains subsets of </a:t>
            </a:r>
            <a:r>
              <a:rPr lang="en-US" altLang="en-US" i="1"/>
              <a:t>SC</a:t>
            </a:r>
            <a:r>
              <a:rPr lang="en-US" altLang="en-US" i="1" baseline="-25000"/>
              <a:t>R</a:t>
            </a:r>
            <a:r>
              <a:rPr lang="en-US" altLang="en-US"/>
              <a:t>; ≤</a:t>
            </a:r>
            <a:r>
              <a:rPr lang="en-US" altLang="en-US" i="1" baseline="-25000"/>
              <a:t>P</a:t>
            </a:r>
            <a:r>
              <a:rPr lang="en-US" altLang="en-US"/>
              <a:t> subset relation</a:t>
            </a:r>
          </a:p>
          <a:p>
            <a:pPr lvl="1"/>
            <a:r>
              <a:rPr lang="en-US" altLang="en-US"/>
              <a:t>Dual mapping function </a:t>
            </a:r>
            <a:r>
              <a:rPr lang="en-US" altLang="en-US" i="1"/>
              <a:t>order preserving</a:t>
            </a:r>
            <a:r>
              <a:rPr lang="en-US" altLang="en-US"/>
              <a:t> iff</a:t>
            </a:r>
          </a:p>
          <a:p>
            <a:pPr lvl="1" algn="ctr">
              <a:buFontTx/>
              <a:buNone/>
            </a:pPr>
            <a:r>
              <a:rPr lang="en-US" altLang="en-US"/>
              <a:t>(</a:t>
            </a:r>
            <a:r>
              <a:rPr lang="en-US" altLang="en-US">
                <a:sym typeface="Symbol" pitchFamily="2" charset="2"/>
              </a:rPr>
              <a:t></a:t>
            </a:r>
            <a:r>
              <a:rPr lang="en-US" altLang="en-US" i="1"/>
              <a:t>a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SC</a:t>
            </a:r>
            <a:r>
              <a:rPr lang="en-US" altLang="en-US" i="1" baseline="-25000"/>
              <a:t>R </a:t>
            </a:r>
            <a:r>
              <a:rPr lang="en-US" altLang="en-US"/>
              <a:t>)[ </a:t>
            </a:r>
            <a:r>
              <a:rPr lang="en-US" altLang="en-US" i="1"/>
              <a:t>a</a:t>
            </a:r>
            <a:r>
              <a:rPr lang="en-US" altLang="en-US"/>
              <a:t> ≤</a:t>
            </a:r>
            <a:r>
              <a:rPr lang="en-US" altLang="en-US" i="1" baseline="-25000"/>
              <a:t>R</a:t>
            </a:r>
            <a:r>
              <a:rPr lang="en-US" altLang="en-US"/>
              <a:t> </a:t>
            </a:r>
            <a:r>
              <a:rPr lang="en-US" altLang="en-US" i="1"/>
              <a:t>b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</a:t>
            </a:r>
            <a:r>
              <a:rPr lang="en-US" altLang="en-US"/>
              <a:t> </a:t>
            </a: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</a:t>
            </a:r>
            <a:r>
              <a:rPr lang="en-US" altLang="en-US" i="1"/>
              <a:t>a</a:t>
            </a:r>
            <a:r>
              <a:rPr lang="en-US" altLang="en-US"/>
              <a:t>) ≤</a:t>
            </a:r>
            <a:r>
              <a:rPr lang="en-US" altLang="en-US" i="1" baseline="-25000"/>
              <a:t>P</a:t>
            </a:r>
            <a:r>
              <a:rPr lang="en-US" altLang="en-US"/>
              <a:t> </a:t>
            </a: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</a:t>
            </a:r>
            <a:r>
              <a:rPr lang="en-US" altLang="en-US" i="1"/>
              <a:t>b</a:t>
            </a:r>
            <a:r>
              <a:rPr lang="en-US" altLang="en-US"/>
              <a:t>) ]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D31DEE4-77FB-084F-8AB4-63679AEE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EDAE089-02CF-8843-AB96-E93E68F0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CAA269D-0E60-E247-A200-BA63A2DC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389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6404AFE1-3681-154B-B292-1306D3E7D3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Theorem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E3291D92-EEEA-0840-9A9E-BA3F4ECCA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Dual mapping from reflexive information flow policy </a:t>
            </a:r>
            <a:r>
              <a:rPr lang="en-US" altLang="en-US" i="1" dirty="0"/>
              <a:t>R</a:t>
            </a:r>
            <a:r>
              <a:rPr lang="en-US" altLang="en-US" dirty="0"/>
              <a:t> to ordered set </a:t>
            </a:r>
            <a:r>
              <a:rPr lang="en-US" altLang="en-US" i="1" dirty="0"/>
              <a:t>P</a:t>
            </a:r>
            <a:r>
              <a:rPr lang="en-US" altLang="en-US" dirty="0"/>
              <a:t> order-preserving</a:t>
            </a:r>
          </a:p>
          <a:p>
            <a:pPr marL="0" indent="0">
              <a:buNone/>
            </a:pPr>
            <a:r>
              <a:rPr lang="en-US" altLang="en-US" i="1" dirty="0"/>
              <a:t>Proof sketch</a:t>
            </a:r>
            <a:r>
              <a:rPr lang="en-US" altLang="en-US" dirty="0"/>
              <a:t>: all notation as before</a:t>
            </a:r>
          </a:p>
          <a:p>
            <a:pPr marL="0" indent="0">
              <a:buNone/>
            </a:pP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) Let </a:t>
            </a:r>
            <a:r>
              <a:rPr lang="en-US" altLang="en-US" i="1" dirty="0"/>
              <a:t>a</a:t>
            </a:r>
            <a:r>
              <a:rPr lang="en-US" altLang="en-US" dirty="0"/>
              <a:t> ≤</a:t>
            </a:r>
            <a:r>
              <a:rPr lang="en-US" altLang="en-US" i="1" baseline="-25000" dirty="0"/>
              <a:t>R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. Then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),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), so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), or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≤</a:t>
            </a:r>
            <a:r>
              <a:rPr lang="en-US" altLang="en-US" i="1" baseline="-25000" dirty="0"/>
              <a:t>P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</a:t>
            </a:r>
          </a:p>
          <a:p>
            <a:pPr marL="0" indent="0">
              <a:buNone/>
            </a:pPr>
            <a:r>
              <a:rPr lang="en-US" altLang="en-US" dirty="0"/>
              <a:t>(</a:t>
            </a:r>
            <a:r>
              <a:rPr lang="en-US" altLang="en-US" dirty="0">
                <a:sym typeface="Symbol" pitchFamily="2" charset="2"/>
              </a:rPr>
              <a:t></a:t>
            </a:r>
            <a:r>
              <a:rPr lang="en-US" altLang="en-US" dirty="0"/>
              <a:t>) Let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≤</a:t>
            </a:r>
            <a:r>
              <a:rPr lang="en-US" altLang="en-US" i="1" baseline="-25000" dirty="0"/>
              <a:t>P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). Then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). But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= { </a:t>
            </a:r>
            <a:r>
              <a:rPr lang="en-US" altLang="en-US" i="1" dirty="0"/>
              <a:t>a</a:t>
            </a:r>
            <a:r>
              <a:rPr lang="en-US" altLang="en-US" dirty="0"/>
              <a:t> }, so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dirty="0"/>
              <a:t>), giving </a:t>
            </a:r>
            <a:r>
              <a:rPr lang="en-US" altLang="en-US" i="1" dirty="0"/>
              <a:t>a</a:t>
            </a:r>
            <a:r>
              <a:rPr lang="en-US" altLang="en-US" dirty="0"/>
              <a:t> ≤</a:t>
            </a:r>
            <a:r>
              <a:rPr lang="en-US" altLang="en-US" i="1" baseline="-25000" dirty="0"/>
              <a:t>R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D82FE82-D6A1-4C4E-B82E-85187AA5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5BB10AC-4378-6C44-B71B-7A4EA127D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3CA2A21-298A-B34F-AF4F-DD0975CD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96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>
            <a:extLst>
              <a:ext uri="{FF2B5EF4-FFF2-40B4-BE49-F238E27FC236}">
                <a16:creationId xmlns:a16="http://schemas.microsoft.com/office/drawing/2014/main" id="{18837E9C-19A3-6C42-B64A-D551B62E6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 Flow Requirements</a:t>
            </a:r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6E7CF061-188A-1A42-AF55-EB69453DC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Interpretation: let </a:t>
            </a:r>
            <a:r>
              <a:rPr lang="en-US" altLang="en-US" i="1" dirty="0"/>
              <a:t>confine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[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,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 ], consider class </a:t>
            </a:r>
            <a:r>
              <a:rPr lang="en-US" altLang="en-US" i="1" u="sng" dirty="0"/>
              <a:t>y</a:t>
            </a:r>
            <a:endParaRPr lang="en-US" altLang="en-US" dirty="0"/>
          </a:p>
          <a:p>
            <a:pPr lvl="1"/>
            <a:r>
              <a:rPr lang="en-US" altLang="en-US" dirty="0"/>
              <a:t>Information can flow from </a:t>
            </a:r>
            <a:r>
              <a:rPr lang="en-US" altLang="en-US" i="1" dirty="0"/>
              <a:t>x</a:t>
            </a:r>
            <a:r>
              <a:rPr lang="en-US" altLang="en-US" dirty="0"/>
              <a:t> to element of </a:t>
            </a:r>
            <a:r>
              <a:rPr lang="en-US" altLang="en-US" i="1" u="sng" dirty="0"/>
              <a:t>y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 ≤</a:t>
            </a:r>
            <a:r>
              <a:rPr lang="en-US" altLang="en-US" i="1" baseline="-25000" dirty="0"/>
              <a:t>R</a:t>
            </a:r>
            <a:r>
              <a:rPr lang="en-US" altLang="en-US" dirty="0"/>
              <a:t> </a:t>
            </a:r>
            <a:r>
              <a:rPr lang="en-US" altLang="en-US" i="1" u="sng" dirty="0"/>
              <a:t>y</a:t>
            </a:r>
            <a:r>
              <a:rPr lang="en-US" altLang="en-US" dirty="0"/>
              <a:t>, or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L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u="sng" dirty="0"/>
              <a:t>y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Information can flow from element of </a:t>
            </a:r>
            <a:r>
              <a:rPr lang="en-US" altLang="en-US" i="1" u="sng" dirty="0"/>
              <a:t>y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 y ≤</a:t>
            </a:r>
            <a:r>
              <a:rPr lang="en-US" altLang="en-US" i="1" baseline="-25000" dirty="0"/>
              <a:t>R</a:t>
            </a:r>
            <a:r>
              <a:rPr lang="en-US" altLang="en-US" dirty="0"/>
              <a:t>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, or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u="sng" dirty="0"/>
              <a:t>y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U</a:t>
            </a:r>
            <a:r>
              <a:rPr lang="en-US" altLang="en-US" dirty="0"/>
              <a:t>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876579E-1CF8-1546-960E-39105313C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FDC0A85-A9F7-B445-871A-44EAE610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1612B75-FFDD-4E4C-AA8D-193F3EC4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06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AEC0502B-AA9B-2B4F-91FA-78F2C35FD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Revisit Government Example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50300A24-DFC9-8849-BEDE-3034A4104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114800" algn="l"/>
              </a:tabLst>
            </a:pPr>
            <a:r>
              <a:rPr lang="en-US" altLang="en-US"/>
              <a:t>Information flow policy is </a:t>
            </a:r>
            <a:r>
              <a:rPr lang="en-US" altLang="en-US" i="1"/>
              <a:t>R</a:t>
            </a:r>
          </a:p>
          <a:p>
            <a:pPr>
              <a:tabLst>
                <a:tab pos="4114800" algn="l"/>
              </a:tabLst>
            </a:pPr>
            <a:r>
              <a:rPr lang="en-US" altLang="en-US"/>
              <a:t>Flow relationships among classes are:</a:t>
            </a:r>
          </a:p>
          <a:p>
            <a:pPr lvl="1">
              <a:buNone/>
              <a:tabLst>
                <a:tab pos="4114800" algn="l"/>
              </a:tabLst>
            </a:pPr>
            <a:r>
              <a:rPr lang="en-US" altLang="en-US"/>
              <a:t>public ≤</a:t>
            </a:r>
            <a:r>
              <a:rPr lang="en-US" altLang="en-US" i="1" baseline="-25000"/>
              <a:t>R</a:t>
            </a:r>
            <a:r>
              <a:rPr lang="en-US" altLang="en-US"/>
              <a:t> public</a:t>
            </a:r>
          </a:p>
          <a:p>
            <a:pPr lvl="1">
              <a:buNone/>
              <a:tabLst>
                <a:tab pos="4114800" algn="l"/>
              </a:tabLst>
            </a:pPr>
            <a:r>
              <a:rPr lang="en-US" altLang="en-US"/>
              <a:t>public ≤</a:t>
            </a:r>
            <a:r>
              <a:rPr lang="en-US" altLang="en-US" i="1" baseline="-25000"/>
              <a:t>R</a:t>
            </a:r>
            <a:r>
              <a:rPr lang="en-US" altLang="en-US"/>
              <a:t> analysis	analysis ≤</a:t>
            </a:r>
            <a:r>
              <a:rPr lang="en-US" altLang="en-US" i="1" baseline="-25000"/>
              <a:t>R</a:t>
            </a:r>
            <a:r>
              <a:rPr lang="en-US" altLang="en-US"/>
              <a:t>  analysis</a:t>
            </a:r>
          </a:p>
          <a:p>
            <a:pPr lvl="1">
              <a:buNone/>
              <a:tabLst>
                <a:tab pos="4114800" algn="l"/>
              </a:tabLst>
            </a:pPr>
            <a:r>
              <a:rPr lang="en-US" altLang="en-US"/>
              <a:t>public ≤</a:t>
            </a:r>
            <a:r>
              <a:rPr lang="en-US" altLang="en-US" i="1" baseline="-25000"/>
              <a:t>R</a:t>
            </a:r>
            <a:r>
              <a:rPr lang="en-US" altLang="en-US"/>
              <a:t>  covert	covert ≤</a:t>
            </a:r>
            <a:r>
              <a:rPr lang="en-US" altLang="en-US" i="1" baseline="-25000"/>
              <a:t>R</a:t>
            </a:r>
            <a:r>
              <a:rPr lang="en-US" altLang="en-US"/>
              <a:t>  covert</a:t>
            </a:r>
          </a:p>
          <a:p>
            <a:pPr lvl="1">
              <a:buNone/>
              <a:tabLst>
                <a:tab pos="4114800" algn="l"/>
              </a:tabLst>
            </a:pPr>
            <a:r>
              <a:rPr lang="en-US" altLang="en-US"/>
              <a:t>public ≤</a:t>
            </a:r>
            <a:r>
              <a:rPr lang="en-US" altLang="en-US" i="1" baseline="-25000"/>
              <a:t>R</a:t>
            </a:r>
            <a:r>
              <a:rPr lang="en-US" altLang="en-US"/>
              <a:t>  top-level	covert ≤</a:t>
            </a:r>
            <a:r>
              <a:rPr lang="en-US" altLang="en-US" i="1" baseline="-25000"/>
              <a:t>R</a:t>
            </a:r>
            <a:r>
              <a:rPr lang="en-US" altLang="en-US"/>
              <a:t>  top-level</a:t>
            </a:r>
          </a:p>
          <a:p>
            <a:pPr lvl="1">
              <a:buNone/>
              <a:tabLst>
                <a:tab pos="4114800" algn="l"/>
              </a:tabLst>
            </a:pPr>
            <a:r>
              <a:rPr lang="en-US" altLang="en-US"/>
              <a:t>analysis ≤</a:t>
            </a:r>
            <a:r>
              <a:rPr lang="en-US" altLang="en-US" i="1" baseline="-25000"/>
              <a:t>R</a:t>
            </a:r>
            <a:r>
              <a:rPr lang="en-US" altLang="en-US"/>
              <a:t>  top-level	top-level ≤</a:t>
            </a:r>
            <a:r>
              <a:rPr lang="en-US" altLang="en-US" i="1" baseline="-25000"/>
              <a:t>R</a:t>
            </a:r>
            <a:r>
              <a:rPr lang="en-US" altLang="en-US"/>
              <a:t>  top-level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CF2264-9DFC-7F45-9E04-D14B45E85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88C2460-77A6-AF4A-8E8E-E9BD4A702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A0A2831-E851-CB41-A81B-C8ABFC17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03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9EAAB900-CC5F-3649-9499-5C77AE1D8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Dual Mapping of </a:t>
            </a:r>
            <a:r>
              <a:rPr lang="en-US" altLang="en-US" i="1"/>
              <a:t>R</a:t>
            </a:r>
            <a:endParaRPr lang="en-US" altLang="en-US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DDC6E493-A975-5346-A7BD-3FFE903A1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Elements </a:t>
            </a: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, </a:t>
            </a: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:</a:t>
            </a:r>
          </a:p>
          <a:p>
            <a:pPr lvl="1">
              <a:buFontTx/>
              <a:buNone/>
            </a:pP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(public) = { public }</a:t>
            </a:r>
          </a:p>
          <a:p>
            <a:pPr lvl="1">
              <a:buFontTx/>
              <a:buNone/>
            </a:pP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(public = { public }</a:t>
            </a:r>
          </a:p>
          <a:p>
            <a:pPr lvl="1">
              <a:buFontTx/>
              <a:buNone/>
            </a:pP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(analysis) = { analysis }</a:t>
            </a:r>
          </a:p>
          <a:p>
            <a:pPr lvl="1">
              <a:buFontTx/>
              <a:buNone/>
            </a:pP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(analysis) = { public, analysis }</a:t>
            </a:r>
          </a:p>
          <a:p>
            <a:pPr lvl="1">
              <a:buFontTx/>
              <a:buNone/>
            </a:pP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(covert) = { covert }</a:t>
            </a:r>
          </a:p>
          <a:p>
            <a:pPr lvl="1">
              <a:buFontTx/>
              <a:buNone/>
            </a:pP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(covert) = { public, covert }</a:t>
            </a:r>
          </a:p>
          <a:p>
            <a:pPr lvl="1">
              <a:buFontTx/>
              <a:buNone/>
            </a:pPr>
            <a:r>
              <a:rPr lang="en-US" altLang="en-US" i="1"/>
              <a:t>l</a:t>
            </a:r>
            <a:r>
              <a:rPr lang="en-US" altLang="en-US" i="1" baseline="-25000"/>
              <a:t>R</a:t>
            </a:r>
            <a:r>
              <a:rPr lang="en-US" altLang="en-US"/>
              <a:t>(top-level) = { top-level }</a:t>
            </a:r>
          </a:p>
          <a:p>
            <a:pPr lvl="1">
              <a:buFontTx/>
              <a:buNone/>
            </a:pPr>
            <a:r>
              <a:rPr lang="en-US" altLang="en-US" i="1"/>
              <a:t>h</a:t>
            </a:r>
            <a:r>
              <a:rPr lang="en-US" altLang="en-US" i="1" baseline="-25000"/>
              <a:t>R</a:t>
            </a:r>
            <a:r>
              <a:rPr lang="en-US" altLang="en-US"/>
              <a:t>(top-level) = { public, analysis, covert, top-level 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918EAC7-98E1-D84F-821C-60E23345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B9721A5-B22F-3D4F-8856-E5D9B43DA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81639A0-8B29-C94C-B1DF-E1F78000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231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4FEE0B15-56B8-4449-B11F-5959E1C34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confine</a:t>
            </a:r>
            <a:endParaRPr lang="en-US" altLang="en-US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AE3DA7C-D874-4847-AE85-0E19F2E27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828800" algn="l"/>
              </a:tabLst>
            </a:pPr>
            <a:r>
              <a:rPr lang="en-US" altLang="en-US" dirty="0"/>
              <a:t>Let </a:t>
            </a:r>
            <a:r>
              <a:rPr lang="en-US" altLang="en-US" i="1" dirty="0"/>
              <a:t>p</a:t>
            </a:r>
            <a:r>
              <a:rPr lang="en-US" altLang="en-US" dirty="0"/>
              <a:t> be entity of type PRO, </a:t>
            </a:r>
            <a:r>
              <a:rPr lang="en-US" altLang="en-US" i="1" dirty="0"/>
              <a:t>a</a:t>
            </a:r>
            <a:r>
              <a:rPr lang="en-US" altLang="en-US" dirty="0"/>
              <a:t> of type A, </a:t>
            </a:r>
            <a:r>
              <a:rPr lang="en-US" altLang="en-US" i="1" dirty="0"/>
              <a:t>s</a:t>
            </a:r>
            <a:r>
              <a:rPr lang="en-US" altLang="en-US" dirty="0"/>
              <a:t> of type S</a:t>
            </a:r>
          </a:p>
          <a:p>
            <a:pPr>
              <a:tabLst>
                <a:tab pos="1828800" algn="l"/>
              </a:tabLst>
            </a:pPr>
            <a:r>
              <a:rPr lang="en-US" altLang="en-US" dirty="0"/>
              <a:t>In terms of </a:t>
            </a:r>
            <a:r>
              <a:rPr lang="en-US" altLang="en-US" i="1" dirty="0"/>
              <a:t>P</a:t>
            </a:r>
            <a:r>
              <a:rPr lang="en-US" altLang="en-US" dirty="0"/>
              <a:t> (not </a:t>
            </a:r>
            <a:r>
              <a:rPr lang="en-US" altLang="en-US" i="1" dirty="0"/>
              <a:t>R</a:t>
            </a:r>
            <a:r>
              <a:rPr lang="en-US" altLang="en-US" dirty="0"/>
              <a:t>), we get:</a:t>
            </a:r>
          </a:p>
          <a:p>
            <a:pPr lvl="1">
              <a:tabLst>
                <a:tab pos="1828800" algn="l"/>
              </a:tabLst>
            </a:pPr>
            <a:r>
              <a:rPr lang="en-US" altLang="en-US" i="1" dirty="0"/>
              <a:t>confine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dirty="0"/>
              <a:t>) = [ { public }, { public, analysis } ]</a:t>
            </a:r>
          </a:p>
          <a:p>
            <a:pPr lvl="1">
              <a:tabLst>
                <a:tab pos="1828800" algn="l"/>
              </a:tabLst>
            </a:pPr>
            <a:r>
              <a:rPr lang="en-US" altLang="en-US" i="1" dirty="0"/>
              <a:t>confine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= [ { analysis }, { public, analysis, covert, top-level } ]</a:t>
            </a:r>
          </a:p>
          <a:p>
            <a:pPr lvl="1">
              <a:tabLst>
                <a:tab pos="1828800" algn="l"/>
              </a:tabLst>
            </a:pPr>
            <a:r>
              <a:rPr lang="en-US" altLang="en-US" i="1" dirty="0"/>
              <a:t>confine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[ { covert }, { public, analysis, covert, top-level } ]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59D0072-A7E8-C342-87CC-735BDF40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6963C87-B675-9343-B28A-17656368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4FAE873-E4E4-AE40-AAD9-D12D5BCC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7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ACFC1170-84D8-364D-B325-73D8F24FB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And the Flow Relations Are …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8EF1E656-BAD0-F946-BEBC-04B08D08C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/>
              <a:t>p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as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dirty="0"/>
              <a:t>) = { public }</a:t>
            </a:r>
          </a:p>
          <a:p>
            <a:pPr lvl="1"/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a</a:t>
            </a:r>
            <a:r>
              <a:rPr lang="en-US" altLang="en-US" dirty="0"/>
              <a:t>) = { public, analysis, covert, top-level }</a:t>
            </a:r>
          </a:p>
          <a:p>
            <a:r>
              <a:rPr lang="en-US" altLang="en-US" dirty="0"/>
              <a:t>Similarly: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endParaRPr lang="en-US" altLang="en-US" dirty="0"/>
          </a:p>
          <a:p>
            <a:r>
              <a:rPr lang="en-US" altLang="en-US" dirty="0"/>
              <a:t>But </a:t>
            </a:r>
            <a:r>
              <a:rPr lang="en-US" altLang="en-US" i="1" dirty="0"/>
              <a:t>s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is</a:t>
            </a:r>
            <a:r>
              <a:rPr lang="en-US" altLang="en-US" b="1" dirty="0"/>
              <a:t> </a:t>
            </a:r>
            <a:r>
              <a:rPr lang="en-US" altLang="en-US" dirty="0"/>
              <a:t>false as 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</a:t>
            </a:r>
            <a:r>
              <a:rPr lang="en-US" altLang="en-US" dirty="0"/>
              <a:t> </a:t>
            </a:r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 err="1"/>
              <a:t>l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 = { covert }</a:t>
            </a:r>
          </a:p>
          <a:p>
            <a:pPr lvl="1"/>
            <a:r>
              <a:rPr lang="en-US" altLang="en-US" i="1" dirty="0" err="1"/>
              <a:t>h</a:t>
            </a:r>
            <a:r>
              <a:rPr lang="en-US" altLang="en-US" i="1" baseline="-25000" dirty="0" err="1"/>
              <a:t>R</a:t>
            </a:r>
            <a:r>
              <a:rPr lang="en-US" altLang="en-US" dirty="0"/>
              <a:t>(</a:t>
            </a:r>
            <a:r>
              <a:rPr lang="en-US" altLang="en-US" i="1" dirty="0"/>
              <a:t>p</a:t>
            </a:r>
            <a:r>
              <a:rPr lang="en-US" altLang="en-US" dirty="0"/>
              <a:t>) = { public, analysis 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93D0CBF-6AAC-F04A-8B85-CCE47D6E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35C0CEC-5421-904E-98AB-65C12591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77DDBDD-2256-8346-BDC4-34914A41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50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D9429FC-F869-B34C-8543-2E18937FC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Basics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F1ED97B-1D9C-4B48-BA17-E3DEBBACEA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Bell-</a:t>
            </a:r>
            <a:r>
              <a:rPr lang="en-US" altLang="en-US" dirty="0" err="1"/>
              <a:t>LaPadula</a:t>
            </a:r>
            <a:r>
              <a:rPr lang="en-US" altLang="en-US" dirty="0"/>
              <a:t> Model embodies information flow policy</a:t>
            </a:r>
          </a:p>
          <a:p>
            <a:pPr lvl="1"/>
            <a:r>
              <a:rPr lang="en-US" altLang="en-US" dirty="0"/>
              <a:t>Given compartments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/>
              <a:t>, info can flow from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endParaRPr lang="en-US" altLang="en-US" dirty="0"/>
          </a:p>
          <a:p>
            <a:r>
              <a:rPr lang="en-US" altLang="en-US" dirty="0"/>
              <a:t>So does Biba Model</a:t>
            </a:r>
          </a:p>
          <a:p>
            <a:pPr lvl="1"/>
            <a:r>
              <a:rPr lang="en-US" altLang="en-US" dirty="0"/>
              <a:t>Given compartments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dirty="0"/>
              <a:t>, info can flow from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iff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endParaRPr lang="en-US" altLang="en-US" dirty="0"/>
          </a:p>
          <a:p>
            <a:r>
              <a:rPr lang="en-US" altLang="en-US" dirty="0"/>
              <a:t>Variables 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 assigned compartments </a:t>
            </a:r>
            <a:r>
              <a:rPr lang="en-US" altLang="en-US" i="1" u="sng" dirty="0"/>
              <a:t>x</a:t>
            </a:r>
            <a:r>
              <a:rPr lang="en-US" altLang="en-US" dirty="0"/>
              <a:t>, </a:t>
            </a:r>
            <a:r>
              <a:rPr lang="en-US" altLang="en-US" i="1" u="sng" dirty="0"/>
              <a:t>y</a:t>
            </a:r>
            <a:r>
              <a:rPr lang="en-US" altLang="en-US" dirty="0"/>
              <a:t> as well as values</a:t>
            </a:r>
          </a:p>
          <a:p>
            <a:pPr lvl="1"/>
            <a:r>
              <a:rPr lang="en-US" altLang="en-US" dirty="0"/>
              <a:t>Confidentiality (Bel-</a:t>
            </a:r>
            <a:r>
              <a:rPr lang="en-US" altLang="en-US" dirty="0" err="1"/>
              <a:t>LaPadula</a:t>
            </a:r>
            <a:r>
              <a:rPr lang="en-US" altLang="en-US" dirty="0"/>
              <a:t>): if </a:t>
            </a:r>
            <a:r>
              <a:rPr lang="en-US" altLang="en-US" i="1" u="sng" dirty="0"/>
              <a:t>x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u="sng" dirty="0"/>
              <a:t>y</a:t>
            </a:r>
            <a:r>
              <a:rPr lang="en-US" altLang="en-US" dirty="0"/>
              <a:t> = B, and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, then </a:t>
            </a:r>
            <a:r>
              <a:rPr lang="en-US" altLang="en-US" i="1" dirty="0"/>
              <a:t>y</a:t>
            </a:r>
            <a:r>
              <a:rPr lang="en-US" altLang="en-US" dirty="0"/>
              <a:t> := </a:t>
            </a:r>
            <a:r>
              <a:rPr lang="en-US" altLang="en-US" i="1" dirty="0"/>
              <a:t>x</a:t>
            </a:r>
            <a:r>
              <a:rPr lang="en-US" altLang="en-US" dirty="0"/>
              <a:t> allowed but not </a:t>
            </a:r>
            <a:r>
              <a:rPr lang="en-US" altLang="en-US" i="1" dirty="0"/>
              <a:t>x</a:t>
            </a:r>
            <a:r>
              <a:rPr lang="en-US" altLang="en-US" dirty="0"/>
              <a:t> := </a:t>
            </a:r>
            <a:r>
              <a:rPr lang="en-US" altLang="en-US" i="1" dirty="0"/>
              <a:t>y</a:t>
            </a:r>
          </a:p>
          <a:p>
            <a:pPr lvl="1"/>
            <a:r>
              <a:rPr lang="en-US" altLang="en-US" dirty="0"/>
              <a:t>Integrity (Biba): if </a:t>
            </a:r>
            <a:r>
              <a:rPr lang="en-US" altLang="en-US" i="1" u="sng" dirty="0"/>
              <a:t>x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u="sng" dirty="0"/>
              <a:t>y</a:t>
            </a:r>
            <a:r>
              <a:rPr lang="en-US" altLang="en-US" dirty="0"/>
              <a:t> = B, and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i="1" dirty="0" err="1"/>
              <a:t>dom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dirty="0"/>
              <a:t>, then </a:t>
            </a:r>
            <a:r>
              <a:rPr lang="en-US" altLang="en-US" i="1" dirty="0"/>
              <a:t>x</a:t>
            </a:r>
            <a:r>
              <a:rPr lang="en-US" altLang="en-US" dirty="0"/>
              <a:t> := </a:t>
            </a:r>
            <a:r>
              <a:rPr lang="en-US" altLang="en-US" i="1" dirty="0"/>
              <a:t>y</a:t>
            </a:r>
            <a:r>
              <a:rPr lang="en-US" altLang="en-US" dirty="0"/>
              <a:t> allowed but not </a:t>
            </a:r>
            <a:r>
              <a:rPr lang="en-US" altLang="en-US" i="1" dirty="0"/>
              <a:t>y</a:t>
            </a:r>
            <a:r>
              <a:rPr lang="en-US" altLang="en-US" dirty="0"/>
              <a:t> := </a:t>
            </a:r>
            <a:r>
              <a:rPr lang="en-US" altLang="en-US" i="1" dirty="0"/>
              <a:t>x</a:t>
            </a:r>
          </a:p>
          <a:p>
            <a:r>
              <a:rPr lang="en-US" altLang="en-US" dirty="0"/>
              <a:t>From here on, the focus is on confidentiality (Bell-</a:t>
            </a:r>
            <a:r>
              <a:rPr lang="en-US" altLang="en-US" dirty="0" err="1"/>
              <a:t>LaPadula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Discuss integrity later</a:t>
            </a:r>
          </a:p>
          <a:p>
            <a:pPr lvl="1"/>
            <a:endParaRPr lang="en-US" altLang="en-US" i="1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1AB53DD-F7FF-124A-B75E-8FD1E9B1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EFD47D9-3F95-244B-8151-59340BBFE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C4BDECC-92D0-5E4F-AEC2-5E9ACCAE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199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174ADE99-4FD0-B548-9334-DD868F6ED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16365B73-54E1-4C43-B7C4-59145E632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(</a:t>
            </a:r>
            <a:r>
              <a:rPr lang="en-US" altLang="en-US" i="1"/>
              <a:t>S</a:t>
            </a:r>
            <a:r>
              <a:rPr lang="en-US" altLang="en-US" i="1" baseline="-25000"/>
              <a:t>P</a:t>
            </a:r>
            <a:r>
              <a:rPr lang="en-US" altLang="en-US"/>
              <a:t>, ≤</a:t>
            </a:r>
            <a:r>
              <a:rPr lang="en-US" altLang="en-US" i="1" baseline="-25000"/>
              <a:t>P</a:t>
            </a:r>
            <a:r>
              <a:rPr lang="en-US" altLang="en-US"/>
              <a:t>) is a lattice, so it can be analyzed like a lattice policy</a:t>
            </a:r>
          </a:p>
          <a:p>
            <a:r>
              <a:rPr lang="en-US" altLang="en-US"/>
              <a:t>Dual mapping preserves ordering, hence non-ordering and non-transitivity, of original policy</a:t>
            </a:r>
          </a:p>
          <a:p>
            <a:pPr lvl="1"/>
            <a:r>
              <a:rPr lang="en-US" altLang="en-US"/>
              <a:t>So results of analysis of (</a:t>
            </a:r>
            <a:r>
              <a:rPr lang="en-US" altLang="en-US" i="1"/>
              <a:t>S</a:t>
            </a:r>
            <a:r>
              <a:rPr lang="en-US" altLang="en-US" i="1" baseline="-25000"/>
              <a:t>P</a:t>
            </a:r>
            <a:r>
              <a:rPr lang="en-US" altLang="en-US"/>
              <a:t>, ≤</a:t>
            </a:r>
            <a:r>
              <a:rPr lang="en-US" altLang="en-US" i="1" baseline="-25000"/>
              <a:t>P</a:t>
            </a:r>
            <a:r>
              <a:rPr lang="en-US" altLang="en-US"/>
              <a:t>) can be mapped back into (</a:t>
            </a:r>
            <a:r>
              <a:rPr lang="en-US" altLang="en-US" i="1"/>
              <a:t>SC</a:t>
            </a:r>
            <a:r>
              <a:rPr lang="en-US" altLang="en-US" i="1" baseline="-25000"/>
              <a:t>R</a:t>
            </a:r>
            <a:r>
              <a:rPr lang="en-US" altLang="en-US"/>
              <a:t>, ≤</a:t>
            </a:r>
            <a:r>
              <a:rPr lang="en-US" altLang="en-US" i="1" baseline="-25000"/>
              <a:t>R</a:t>
            </a:r>
            <a:r>
              <a:rPr lang="en-US" altLang="en-US"/>
              <a:t>, </a:t>
            </a:r>
            <a:r>
              <a:rPr lang="en-US" altLang="en-US" i="1"/>
              <a:t>join</a:t>
            </a:r>
            <a:r>
              <a:rPr lang="en-US" altLang="en-US" i="1" baseline="-25000"/>
              <a:t>R</a:t>
            </a:r>
            <a:r>
              <a:rPr lang="en-US" altLang="en-US"/>
              <a:t>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ACD612B-4272-5D42-BC49-FC6E25394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F918857-392C-3E49-BB2B-E782EBCE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23AC264-2439-1143-994D-DFF8D73F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37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F1F45A98-5449-9047-9F77-9FE9503C2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Compiler-Based Mechanisms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2DD0DF36-9CF5-A14C-A121-E930AE2E0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Detect unauthorized information flows in a program during compilation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Analysis not precise, but secure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a flow </a:t>
            </a:r>
            <a:r>
              <a:rPr lang="en-US" altLang="en-US" i="1" dirty="0"/>
              <a:t>could</a:t>
            </a:r>
            <a:r>
              <a:rPr lang="en-US" altLang="en-US" dirty="0"/>
              <a:t> violate policy (but may not), it is unauthorized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 unauthorized path along which information could flow remains undetected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Set of statements </a:t>
            </a:r>
            <a:r>
              <a:rPr lang="en-US" altLang="en-US" i="1" dirty="0"/>
              <a:t>certified</a:t>
            </a:r>
            <a:r>
              <a:rPr lang="en-US" altLang="en-US" dirty="0"/>
              <a:t> with respect to information flow policy if flows in set of statements do not violate that policy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87DDB72-575B-DC4D-94CC-103DE160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E9F9733-CEC3-4B45-8AFF-5CEDE2F3E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018D03-D4A2-114F-921B-EB7F865E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481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A41FE6AF-AE85-CA49-8FFE-D876DB95A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36EA70B5-1F5A-EE4A-84F7-B13D06400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latin typeface="Courier" pitchFamily="2" charset="0"/>
              </a:rPr>
              <a:t>if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dirty="0">
                <a:latin typeface="Courier" pitchFamily="2" charset="0"/>
              </a:rPr>
              <a:t> = 1 </a:t>
            </a:r>
            <a:r>
              <a:rPr lang="en-US" altLang="en-US" b="1" dirty="0">
                <a:latin typeface="Courier" pitchFamily="2" charset="0"/>
              </a:rPr>
              <a:t>then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y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a</a:t>
            </a:r>
            <a:r>
              <a:rPr lang="en-US" altLang="en-US" dirty="0">
                <a:latin typeface="Courier" pitchFamily="2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b="1" dirty="0">
                <a:latin typeface="Courier" pitchFamily="2" charset="0"/>
              </a:rPr>
              <a:t>else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y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b</a:t>
            </a:r>
            <a:r>
              <a:rPr lang="en-US" altLang="en-US" dirty="0">
                <a:latin typeface="Courier" pitchFamily="2" charset="0"/>
              </a:rPr>
              <a:t>;</a:t>
            </a:r>
            <a:endParaRPr lang="en-US" altLang="en-US" sz="2400" dirty="0">
              <a:latin typeface="Courier" pitchFamily="2" charset="0"/>
            </a:endParaRPr>
          </a:p>
          <a:p>
            <a:r>
              <a:rPr lang="en-US" altLang="en-US" dirty="0"/>
              <a:t>Information flows from </a:t>
            </a:r>
            <a:r>
              <a:rPr lang="en-US" altLang="en-US" i="1" dirty="0"/>
              <a:t>x</a:t>
            </a:r>
            <a:r>
              <a:rPr lang="en-US" altLang="en-US" dirty="0"/>
              <a:t> and </a:t>
            </a:r>
            <a:r>
              <a:rPr lang="en-US" altLang="en-US" i="1" dirty="0"/>
              <a:t>a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r>
              <a:rPr lang="en-US" altLang="en-US" dirty="0"/>
              <a:t>, or from </a:t>
            </a:r>
            <a:r>
              <a:rPr lang="en-US" altLang="en-US" i="1" dirty="0"/>
              <a:t>x</a:t>
            </a:r>
            <a:r>
              <a:rPr lang="en-US" altLang="en-US" dirty="0"/>
              <a:t> and </a:t>
            </a:r>
            <a:r>
              <a:rPr lang="en-US" altLang="en-US" i="1" dirty="0"/>
              <a:t>b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endParaRPr lang="en-US" altLang="en-US" dirty="0"/>
          </a:p>
          <a:p>
            <a:r>
              <a:rPr lang="en-US" altLang="en-US" dirty="0"/>
              <a:t>Certified only if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 and </a:t>
            </a:r>
            <a:r>
              <a:rPr lang="en-US" altLang="en-US" i="1" u="sng" dirty="0"/>
              <a:t>a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 and </a:t>
            </a:r>
            <a:r>
              <a:rPr lang="en-US" altLang="en-US" i="1" u="sng" dirty="0"/>
              <a:t>b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Note flows for </a:t>
            </a:r>
            <a:r>
              <a:rPr lang="en-US" altLang="en-US" i="1" dirty="0"/>
              <a:t>both</a:t>
            </a:r>
            <a:r>
              <a:rPr lang="en-US" altLang="en-US" dirty="0"/>
              <a:t> branches must be true unless compiler can determine that one branch will </a:t>
            </a:r>
            <a:r>
              <a:rPr lang="en-US" altLang="en-US" i="1" dirty="0"/>
              <a:t>never</a:t>
            </a:r>
            <a:r>
              <a:rPr lang="en-US" altLang="en-US" dirty="0"/>
              <a:t> be taken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2FAFE6B-9356-BB41-A3C4-5BD1B9E5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A7D6BA8-853D-3C44-9097-4C6A94548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167211F-EDB6-5B4E-9D90-822DF0DE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76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33A9B779-0835-754D-B419-6ED090705A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Declarations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5B0D6AB4-9B23-444B-9A9A-11488FDC9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Notation:</a:t>
            </a:r>
          </a:p>
          <a:p>
            <a:pPr lvl="1" algn="ctr">
              <a:buFontTx/>
              <a:buNone/>
            </a:pPr>
            <a:r>
              <a:rPr lang="en-US" altLang="en-US" i="1">
                <a:latin typeface="Courier" pitchFamily="2" charset="0"/>
              </a:rPr>
              <a:t>x</a:t>
            </a:r>
            <a:r>
              <a:rPr lang="en-US" altLang="en-US">
                <a:latin typeface="Courier" pitchFamily="2" charset="0"/>
              </a:rPr>
              <a:t>: </a:t>
            </a:r>
            <a:r>
              <a:rPr lang="en-US" altLang="en-US" b="1">
                <a:latin typeface="Courier" pitchFamily="2" charset="0"/>
              </a:rPr>
              <a:t>int</a:t>
            </a:r>
            <a:r>
              <a:rPr lang="en-US" altLang="en-US">
                <a:latin typeface="Courier" pitchFamily="2" charset="0"/>
              </a:rPr>
              <a:t> </a:t>
            </a:r>
            <a:r>
              <a:rPr lang="en-US" altLang="en-US" b="1">
                <a:latin typeface="Courier" pitchFamily="2" charset="0"/>
              </a:rPr>
              <a:t>class</a:t>
            </a:r>
            <a:r>
              <a:rPr lang="en-US" altLang="en-US">
                <a:latin typeface="Courier" pitchFamily="2" charset="0"/>
              </a:rPr>
              <a:t> { A, B }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 	means </a:t>
            </a:r>
            <a:r>
              <a:rPr lang="en-US" altLang="en-US" i="1"/>
              <a:t>x</a:t>
            </a:r>
            <a:r>
              <a:rPr lang="en-US" altLang="en-US"/>
              <a:t> is an integer variable with security class at least </a:t>
            </a:r>
            <a:r>
              <a:rPr lang="en-US" altLang="en-US" i="1"/>
              <a:t>lub</a:t>
            </a:r>
            <a:r>
              <a:rPr lang="en-US" altLang="en-US"/>
              <a:t>{ A, B }, so </a:t>
            </a:r>
            <a:r>
              <a:rPr lang="en-US" altLang="en-US" i="1"/>
              <a:t>lub</a:t>
            </a:r>
            <a:r>
              <a:rPr lang="en-US" altLang="en-US"/>
              <a:t>{ A, B } ≤ </a:t>
            </a:r>
            <a:r>
              <a:rPr lang="en-US" altLang="en-US" i="1" u="sng"/>
              <a:t>x</a:t>
            </a:r>
          </a:p>
          <a:p>
            <a:r>
              <a:rPr lang="en-US" altLang="en-US"/>
              <a:t>Distinguished classes </a:t>
            </a:r>
            <a:r>
              <a:rPr lang="en-US" altLang="en-US" i="1"/>
              <a:t>Low</a:t>
            </a:r>
            <a:r>
              <a:rPr lang="en-US" altLang="en-US"/>
              <a:t>, </a:t>
            </a:r>
            <a:r>
              <a:rPr lang="en-US" altLang="en-US" i="1"/>
              <a:t>High</a:t>
            </a:r>
          </a:p>
          <a:p>
            <a:pPr lvl="1"/>
            <a:r>
              <a:rPr lang="en-US" altLang="en-US"/>
              <a:t>Constants are always </a:t>
            </a:r>
            <a:r>
              <a:rPr lang="en-US" altLang="en-US" i="1"/>
              <a:t>Low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D7CED15-57B5-A446-A9BD-10F913028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2F42CA9-1055-0945-99DF-49F2D592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AF83F39-9E92-7A4B-9B6A-1A216AF25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93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9CFE0106-52FF-DE43-9192-C6DA778CA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Input Parameters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8AA9D293-3A64-D642-A1E7-4A011D803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Parameters through which data passed into procedure</a:t>
            </a:r>
          </a:p>
          <a:p>
            <a:r>
              <a:rPr lang="en-US" altLang="en-US"/>
              <a:t>Class of parameter is class of actual argument</a:t>
            </a:r>
          </a:p>
          <a:p>
            <a:pPr algn="ctr">
              <a:buFontTx/>
              <a:buNone/>
            </a:pPr>
            <a:r>
              <a:rPr lang="en-US" altLang="en-US" sz="2400" i="1">
                <a:latin typeface="Courier" pitchFamily="2" charset="0"/>
              </a:rPr>
              <a:t>i</a:t>
            </a:r>
            <a:r>
              <a:rPr lang="en-US" altLang="en-US" sz="2400" i="1" baseline="-25000">
                <a:latin typeface="Courier" pitchFamily="2" charset="0"/>
              </a:rPr>
              <a:t>p</a:t>
            </a:r>
            <a:r>
              <a:rPr lang="en-US" altLang="en-US" sz="2400">
                <a:latin typeface="Courier" pitchFamily="2" charset="0"/>
              </a:rPr>
              <a:t>: </a:t>
            </a:r>
            <a:r>
              <a:rPr lang="en-US" altLang="en-US" sz="2400" b="1" i="1">
                <a:latin typeface="Courier" pitchFamily="2" charset="0"/>
              </a:rPr>
              <a:t>type</a:t>
            </a:r>
            <a:r>
              <a:rPr lang="en-US" altLang="en-US" sz="2400" b="1">
                <a:latin typeface="Courier" pitchFamily="2" charset="0"/>
              </a:rPr>
              <a:t> class</a:t>
            </a:r>
            <a:r>
              <a:rPr lang="en-US" altLang="en-US" sz="2400">
                <a:latin typeface="Courier" pitchFamily="2" charset="0"/>
              </a:rPr>
              <a:t> { i</a:t>
            </a:r>
            <a:r>
              <a:rPr lang="en-US" altLang="en-US" sz="2400" baseline="-25000">
                <a:latin typeface="Courier" pitchFamily="2" charset="0"/>
              </a:rPr>
              <a:t>p</a:t>
            </a:r>
            <a:r>
              <a:rPr lang="en-US" altLang="en-US" sz="2400">
                <a:latin typeface="Courier" pitchFamily="2" charset="0"/>
              </a:rPr>
              <a:t> }</a:t>
            </a: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ABBA6B4-7F88-634A-8D6E-B07BA894D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2A78083-C86A-7849-BAC6-A0B332796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C16B4E1-8891-754A-AAE4-513981BEF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744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B60E5679-E5C8-B744-BDA6-F9F7C7D97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Output Parameters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B9557A57-17D8-CB48-91BD-17622CB4FC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Parameters through which data passed out of procedure</a:t>
            </a:r>
          </a:p>
          <a:p>
            <a:pPr lvl="1"/>
            <a:r>
              <a:rPr lang="en-US" altLang="en-US"/>
              <a:t>If data passed in, called input/output parameter</a:t>
            </a:r>
          </a:p>
          <a:p>
            <a:r>
              <a:rPr lang="en-US" altLang="en-US"/>
              <a:t>As information can flow from input parameters to output parameters, class must include this:</a:t>
            </a:r>
          </a:p>
          <a:p>
            <a:pPr algn="ctr">
              <a:buFontTx/>
              <a:buNone/>
            </a:pPr>
            <a:r>
              <a:rPr lang="en-US" altLang="en-US" i="1">
                <a:latin typeface="Courier" pitchFamily="2" charset="0"/>
              </a:rPr>
              <a:t>o</a:t>
            </a:r>
            <a:r>
              <a:rPr lang="en-US" altLang="en-US" i="1" baseline="-25000">
                <a:latin typeface="Courier" pitchFamily="2" charset="0"/>
              </a:rPr>
              <a:t>p</a:t>
            </a:r>
            <a:r>
              <a:rPr lang="en-US" altLang="en-US">
                <a:latin typeface="Courier" pitchFamily="2" charset="0"/>
              </a:rPr>
              <a:t>: </a:t>
            </a:r>
            <a:r>
              <a:rPr lang="en-US" altLang="en-US" b="1" i="1">
                <a:latin typeface="Courier" pitchFamily="2" charset="0"/>
              </a:rPr>
              <a:t>type</a:t>
            </a:r>
            <a:r>
              <a:rPr lang="en-US" altLang="en-US">
                <a:latin typeface="Courier" pitchFamily="2" charset="0"/>
              </a:rPr>
              <a:t> </a:t>
            </a:r>
            <a:r>
              <a:rPr lang="en-US" altLang="en-US" b="1">
                <a:latin typeface="Courier" pitchFamily="2" charset="0"/>
              </a:rPr>
              <a:t>class</a:t>
            </a:r>
            <a:r>
              <a:rPr lang="en-US" altLang="en-US">
                <a:latin typeface="Courier" pitchFamily="2" charset="0"/>
              </a:rPr>
              <a:t> { </a:t>
            </a:r>
            <a:r>
              <a:rPr lang="en-US" altLang="en-US" i="1">
                <a:latin typeface="Courier" pitchFamily="2" charset="0"/>
              </a:rPr>
              <a:t>r</a:t>
            </a:r>
            <a:r>
              <a:rPr lang="en-US" altLang="en-US" baseline="-25000">
                <a:latin typeface="Courier" pitchFamily="2" charset="0"/>
              </a:rPr>
              <a:t>1</a:t>
            </a:r>
            <a:r>
              <a:rPr lang="en-US" altLang="en-US">
                <a:latin typeface="Courier" pitchFamily="2" charset="0"/>
              </a:rPr>
              <a:t>, …, </a:t>
            </a:r>
            <a:r>
              <a:rPr lang="en-US" altLang="en-US" i="1">
                <a:latin typeface="Courier" pitchFamily="2" charset="0"/>
              </a:rPr>
              <a:t>r</a:t>
            </a:r>
            <a:r>
              <a:rPr lang="en-US" altLang="en-US" i="1" baseline="-25000">
                <a:latin typeface="Courier" pitchFamily="2" charset="0"/>
              </a:rPr>
              <a:t>n</a:t>
            </a:r>
            <a:r>
              <a:rPr lang="en-US" altLang="en-US">
                <a:latin typeface="Courier" pitchFamily="2" charset="0"/>
              </a:rPr>
              <a:t> }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	where </a:t>
            </a:r>
            <a:r>
              <a:rPr lang="en-US" altLang="en-US" i="1"/>
              <a:t>r</a:t>
            </a:r>
            <a:r>
              <a:rPr lang="en-US" altLang="en-US" i="1" baseline="-25000"/>
              <a:t>i</a:t>
            </a:r>
            <a:r>
              <a:rPr lang="en-US" altLang="en-US"/>
              <a:t> is class of </a:t>
            </a:r>
            <a:r>
              <a:rPr lang="en-US" altLang="en-US" i="1"/>
              <a:t>i</a:t>
            </a:r>
            <a:r>
              <a:rPr lang="en-US" altLang="en-US"/>
              <a:t>th input or input/output argument 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5047610-13EC-D549-9487-81CBF55FA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71FB019-81E6-7549-8B3A-BF22789B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848D909-F800-CB4E-9F88-317B4EE9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400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25156D91-73A9-0947-807C-1EC8F4DFE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10DE81A8-0A57-5645-BAE9-8400A07D6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>
                <a:latin typeface="Courier" pitchFamily="2" charset="0"/>
              </a:rPr>
              <a:t>proc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sum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dirty="0">
                <a:latin typeface="Courier" pitchFamily="2" charset="0"/>
              </a:rPr>
              <a:t>: </a:t>
            </a:r>
            <a:r>
              <a:rPr lang="en-US" altLang="en-US" b="1" dirty="0" err="1">
                <a:latin typeface="Courier" pitchFamily="2" charset="0"/>
              </a:rPr>
              <a:t>int</a:t>
            </a:r>
            <a:r>
              <a:rPr lang="en-US" altLang="en-US" b="1" dirty="0">
                <a:latin typeface="Courier" pitchFamily="2" charset="0"/>
              </a:rPr>
              <a:t> class</a:t>
            </a:r>
            <a:r>
              <a:rPr lang="en-US" altLang="en-US" dirty="0">
                <a:latin typeface="Courier" pitchFamily="2" charset="0"/>
              </a:rPr>
              <a:t> { A };</a:t>
            </a:r>
          </a:p>
          <a:p>
            <a:pPr>
              <a:buFontTx/>
              <a:buNone/>
            </a:pPr>
            <a:r>
              <a:rPr lang="en-US" altLang="en-US" dirty="0">
                <a:latin typeface="Courier" pitchFamily="2" charset="0"/>
              </a:rPr>
              <a:t>		</a:t>
            </a:r>
            <a:r>
              <a:rPr lang="en-US" altLang="en-US" b="1" dirty="0" err="1">
                <a:latin typeface="Courier" pitchFamily="2" charset="0"/>
              </a:rPr>
              <a:t>var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out</a:t>
            </a:r>
            <a:r>
              <a:rPr lang="en-US" altLang="en-US" dirty="0">
                <a:latin typeface="Courier" pitchFamily="2" charset="0"/>
              </a:rPr>
              <a:t>: </a:t>
            </a:r>
            <a:r>
              <a:rPr lang="en-US" altLang="en-US" b="1" dirty="0" err="1">
                <a:latin typeface="Courier" pitchFamily="2" charset="0"/>
              </a:rPr>
              <a:t>int</a:t>
            </a:r>
            <a:r>
              <a:rPr lang="en-US" altLang="en-US" b="1" dirty="0">
                <a:latin typeface="Courier" pitchFamily="2" charset="0"/>
              </a:rPr>
              <a:t> class</a:t>
            </a:r>
            <a:r>
              <a:rPr lang="en-US" altLang="en-US" dirty="0">
                <a:latin typeface="Courier" pitchFamily="2" charset="0"/>
              </a:rPr>
              <a:t> { A, B });</a:t>
            </a:r>
          </a:p>
          <a:p>
            <a:pPr>
              <a:buFontTx/>
              <a:buNone/>
            </a:pPr>
            <a:r>
              <a:rPr lang="en-US" altLang="en-US" b="1" dirty="0">
                <a:latin typeface="Courier" pitchFamily="2" charset="0"/>
              </a:rPr>
              <a:t>begin</a:t>
            </a:r>
            <a:endParaRPr lang="en-US" altLang="en-US" dirty="0">
              <a:latin typeface="Courier" pitchFamily="2" charset="0"/>
            </a:endParaRPr>
          </a:p>
          <a:p>
            <a:pPr>
              <a:buFontTx/>
              <a:buNone/>
            </a:pPr>
            <a:r>
              <a:rPr lang="en-US" altLang="en-US" dirty="0">
                <a:latin typeface="Courier" pitchFamily="2" charset="0"/>
              </a:rPr>
              <a:t>		</a:t>
            </a:r>
            <a:r>
              <a:rPr lang="en-US" altLang="en-US" i="1" dirty="0">
                <a:latin typeface="Courier" pitchFamily="2" charset="0"/>
              </a:rPr>
              <a:t>out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out</a:t>
            </a:r>
            <a:r>
              <a:rPr lang="en-US" altLang="en-US" dirty="0">
                <a:latin typeface="Courier" pitchFamily="2" charset="0"/>
              </a:rPr>
              <a:t> + 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dirty="0">
                <a:latin typeface="Courier" pitchFamily="2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b="1" dirty="0">
                <a:latin typeface="Courier" pitchFamily="2" charset="0"/>
              </a:rPr>
              <a:t>end</a:t>
            </a:r>
            <a:r>
              <a:rPr lang="en-US" altLang="en-US" dirty="0">
                <a:latin typeface="Courier" pitchFamily="2" charset="0"/>
              </a:rPr>
              <a:t>;</a:t>
            </a:r>
          </a:p>
          <a:p>
            <a:r>
              <a:rPr lang="en-US" altLang="en-US" dirty="0"/>
              <a:t>Require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out</a:t>
            </a:r>
            <a:r>
              <a:rPr lang="en-US" altLang="en-US" dirty="0"/>
              <a:t> and </a:t>
            </a:r>
            <a:r>
              <a:rPr lang="en-US" altLang="en-US" i="1" u="sng" dirty="0"/>
              <a:t>out</a:t>
            </a:r>
            <a:r>
              <a:rPr lang="en-US" altLang="en-US" dirty="0"/>
              <a:t> ≤ </a:t>
            </a:r>
            <a:r>
              <a:rPr lang="en-US" altLang="en-US" i="1" u="sng" dirty="0"/>
              <a:t>out</a:t>
            </a:r>
            <a:r>
              <a:rPr lang="en-US" altLang="en-US" dirty="0"/>
              <a:t> </a:t>
            </a:r>
            <a:endParaRPr lang="en-US" altLang="en-US" i="1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7A5FB8F-6F6A-4248-B1CD-D9F66A86B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DF0EF6E-5CF3-1240-A200-FE28410EB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D6E0CE8-5227-9643-8207-735F94D8A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9172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5839928C-5120-3540-B9A2-2F0DFB759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Array Elements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C27FC2E4-3755-1D41-A470-9DDCA53F0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Information flowing out:</a:t>
            </a:r>
          </a:p>
          <a:p>
            <a:pPr algn="ctr">
              <a:buFontTx/>
              <a:buNone/>
            </a:pPr>
            <a:r>
              <a:rPr lang="en-US" altLang="en-US">
                <a:latin typeface="Courier" pitchFamily="2" charset="0"/>
              </a:rPr>
              <a:t>… := </a:t>
            </a:r>
            <a:r>
              <a:rPr lang="en-US" altLang="en-US" i="1">
                <a:latin typeface="Courier" pitchFamily="2" charset="0"/>
              </a:rPr>
              <a:t>a</a:t>
            </a:r>
            <a:r>
              <a:rPr lang="en-US" altLang="en-US">
                <a:latin typeface="Courier" pitchFamily="2" charset="0"/>
              </a:rPr>
              <a:t>[</a:t>
            </a:r>
            <a:r>
              <a:rPr lang="en-US" altLang="en-US" i="1">
                <a:latin typeface="Courier" pitchFamily="2" charset="0"/>
              </a:rPr>
              <a:t>i</a:t>
            </a:r>
            <a:r>
              <a:rPr lang="en-US" altLang="en-US">
                <a:latin typeface="Courier" pitchFamily="2" charset="0"/>
              </a:rPr>
              <a:t>]</a:t>
            </a:r>
          </a:p>
          <a:p>
            <a:pPr>
              <a:buFontTx/>
              <a:buNone/>
            </a:pPr>
            <a:r>
              <a:rPr lang="en-US" altLang="en-US"/>
              <a:t>	Value of 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a</a:t>
            </a:r>
            <a:r>
              <a:rPr lang="en-US" altLang="en-US"/>
              <a:t>[</a:t>
            </a:r>
            <a:r>
              <a:rPr lang="en-US" altLang="en-US" i="1"/>
              <a:t>i</a:t>
            </a:r>
            <a:r>
              <a:rPr lang="en-US" altLang="en-US"/>
              <a:t>] both affect result, so class is lub{ </a:t>
            </a:r>
            <a:r>
              <a:rPr lang="en-US" altLang="en-US" i="1" u="sng"/>
              <a:t>a</a:t>
            </a:r>
            <a:r>
              <a:rPr lang="en-US" altLang="en-US" u="sng"/>
              <a:t>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 }</a:t>
            </a:r>
          </a:p>
          <a:p>
            <a:r>
              <a:rPr lang="en-US" altLang="en-US"/>
              <a:t>Information flowing in:</a:t>
            </a:r>
          </a:p>
          <a:p>
            <a:pPr algn="ctr">
              <a:buFontTx/>
              <a:buNone/>
            </a:pPr>
            <a:r>
              <a:rPr lang="en-US" altLang="en-US" i="1">
                <a:latin typeface="Courier" pitchFamily="2" charset="0"/>
              </a:rPr>
              <a:t>a</a:t>
            </a:r>
            <a:r>
              <a:rPr lang="en-US" altLang="en-US">
                <a:latin typeface="Courier" pitchFamily="2" charset="0"/>
              </a:rPr>
              <a:t>[</a:t>
            </a:r>
            <a:r>
              <a:rPr lang="en-US" altLang="en-US" i="1">
                <a:latin typeface="Courier" pitchFamily="2" charset="0"/>
              </a:rPr>
              <a:t>i</a:t>
            </a:r>
            <a:r>
              <a:rPr lang="en-US" altLang="en-US">
                <a:latin typeface="Courier" pitchFamily="2" charset="0"/>
              </a:rPr>
              <a:t>] := …</a:t>
            </a:r>
            <a:endParaRPr lang="en-US" altLang="en-US"/>
          </a:p>
          <a:p>
            <a:r>
              <a:rPr lang="en-US" altLang="en-US"/>
              <a:t>Only value of </a:t>
            </a:r>
            <a:r>
              <a:rPr lang="en-US" altLang="en-US" i="1"/>
              <a:t>a</a:t>
            </a:r>
            <a:r>
              <a:rPr lang="en-US" altLang="en-US"/>
              <a:t>[</a:t>
            </a:r>
            <a:r>
              <a:rPr lang="en-US" altLang="en-US" i="1"/>
              <a:t>i</a:t>
            </a:r>
            <a:r>
              <a:rPr lang="en-US" altLang="en-US"/>
              <a:t>] affected, so class is </a:t>
            </a:r>
            <a:r>
              <a:rPr lang="en-US" altLang="en-US" i="1" u="sng"/>
              <a:t>a</a:t>
            </a:r>
            <a:r>
              <a:rPr lang="en-US" altLang="en-US" u="sng"/>
              <a:t>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 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829510A-D5A8-7245-9E8B-61DFF5BCD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FA595E6-2FE3-8049-BE7E-CCEEC70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0DE055F-3390-E346-B16D-5C6A44FAE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07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62F7D279-8A2A-AA4F-A16E-250A3CA8B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Assignment Statements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A96A5E67-E128-8B4A-B8DA-EF68DE393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i="1" dirty="0"/>
              <a:t>x</a:t>
            </a:r>
            <a:r>
              <a:rPr lang="en-US" altLang="en-US" dirty="0"/>
              <a:t> := </a:t>
            </a:r>
            <a:r>
              <a:rPr lang="en-US" altLang="en-US" i="1" dirty="0"/>
              <a:t>y</a:t>
            </a:r>
            <a:r>
              <a:rPr lang="en-US" altLang="en-US" dirty="0"/>
              <a:t> + </a:t>
            </a:r>
            <a:r>
              <a:rPr lang="en-US" altLang="en-US" i="1" dirty="0"/>
              <a:t>z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Information flows from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r>
              <a:rPr lang="en-US" altLang="en-US" dirty="0"/>
              <a:t>, so this requires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y</a:t>
            </a:r>
            <a:r>
              <a:rPr lang="en-US" altLang="en-US" dirty="0"/>
              <a:t>, </a:t>
            </a:r>
            <a:r>
              <a:rPr lang="en-US" altLang="en-US" i="1" u="sng" dirty="0"/>
              <a:t>z</a:t>
            </a:r>
            <a:r>
              <a:rPr lang="en-US" altLang="en-US" dirty="0"/>
              <a:t> } ≤ </a:t>
            </a:r>
            <a:r>
              <a:rPr lang="en-US" altLang="en-US" i="1" u="sng" dirty="0"/>
              <a:t>x</a:t>
            </a:r>
          </a:p>
          <a:p>
            <a:pPr>
              <a:buFontTx/>
              <a:buNone/>
            </a:pPr>
            <a:r>
              <a:rPr lang="en-US" altLang="en-US" dirty="0"/>
              <a:t>More generally:</a:t>
            </a:r>
          </a:p>
          <a:p>
            <a:pPr>
              <a:buFontTx/>
              <a:buNone/>
            </a:pPr>
            <a:r>
              <a:rPr lang="en-US" altLang="en-US" i="1" dirty="0">
                <a:latin typeface="Courier" pitchFamily="2" charset="0"/>
              </a:rPr>
              <a:t>y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f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baseline="-25000" dirty="0">
                <a:latin typeface="Courier" pitchFamily="2" charset="0"/>
              </a:rPr>
              <a:t>1</a:t>
            </a:r>
            <a:r>
              <a:rPr lang="en-US" altLang="en-US" dirty="0">
                <a:latin typeface="Courier" pitchFamily="2" charset="0"/>
              </a:rPr>
              <a:t>, …, </a:t>
            </a:r>
            <a:r>
              <a:rPr lang="en-US" altLang="en-US" i="1" dirty="0" err="1">
                <a:latin typeface="Courier" pitchFamily="2" charset="0"/>
              </a:rPr>
              <a:t>x</a:t>
            </a:r>
            <a:r>
              <a:rPr lang="en-US" altLang="en-US" i="1" baseline="-25000" dirty="0" err="1">
                <a:latin typeface="Courier" pitchFamily="2" charset="0"/>
              </a:rPr>
              <a:t>n</a:t>
            </a:r>
            <a:r>
              <a:rPr lang="en-US" altLang="en-US" dirty="0">
                <a:latin typeface="Courier" pitchFamily="2" charset="0"/>
              </a:rPr>
              <a:t>)</a:t>
            </a:r>
            <a:endParaRPr lang="en-US" altLang="en-US" dirty="0"/>
          </a:p>
          <a:p>
            <a:r>
              <a:rPr lang="en-US" altLang="en-US" dirty="0"/>
              <a:t>the relation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} ≤ </a:t>
            </a:r>
            <a:r>
              <a:rPr lang="en-US" altLang="en-US" i="1" u="sng" dirty="0"/>
              <a:t>y</a:t>
            </a:r>
            <a:r>
              <a:rPr lang="en-US" altLang="en-US" dirty="0"/>
              <a:t> must hold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1FB1F79-B120-7D42-AECD-CDDEF33E1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AD5C590-06A2-AB4F-BD6C-2BC0E339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A935EF-AA93-1847-A19A-F70F6116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383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72B8B8BE-78FE-7E4D-80F2-F683BAF40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Compound Statements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583099BF-54E7-D648-8B47-3525EB395A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i="1"/>
              <a:t>x</a:t>
            </a:r>
            <a:r>
              <a:rPr lang="en-US" altLang="en-US"/>
              <a:t> := </a:t>
            </a:r>
            <a:r>
              <a:rPr lang="en-US" altLang="en-US" i="1"/>
              <a:t>y</a:t>
            </a:r>
            <a:r>
              <a:rPr lang="en-US" altLang="en-US"/>
              <a:t> + </a:t>
            </a:r>
            <a:r>
              <a:rPr lang="en-US" altLang="en-US" i="1"/>
              <a:t>z</a:t>
            </a:r>
            <a:r>
              <a:rPr lang="en-US" altLang="en-US"/>
              <a:t>; </a:t>
            </a:r>
            <a:r>
              <a:rPr lang="en-US" altLang="en-US" i="1"/>
              <a:t>a</a:t>
            </a:r>
            <a:r>
              <a:rPr lang="en-US" altLang="en-US"/>
              <a:t> := </a:t>
            </a:r>
            <a:r>
              <a:rPr lang="en-US" altLang="en-US" i="1"/>
              <a:t>b</a:t>
            </a:r>
            <a:r>
              <a:rPr lang="en-US" altLang="en-US"/>
              <a:t> * </a:t>
            </a:r>
            <a:r>
              <a:rPr lang="en-US" altLang="en-US" i="1"/>
              <a:t>c</a:t>
            </a:r>
            <a:r>
              <a:rPr lang="en-US" altLang="en-US"/>
              <a:t> – </a:t>
            </a:r>
            <a:r>
              <a:rPr lang="en-US" altLang="en-US" i="1"/>
              <a:t>x</a:t>
            </a:r>
            <a:r>
              <a:rPr lang="en-US" altLang="en-US"/>
              <a:t>;</a:t>
            </a:r>
          </a:p>
          <a:p>
            <a:r>
              <a:rPr lang="en-US" altLang="en-US"/>
              <a:t>First statement: lub{ </a:t>
            </a:r>
            <a:r>
              <a:rPr lang="en-US" altLang="en-US" i="1" u="sng"/>
              <a:t>y</a:t>
            </a:r>
            <a:r>
              <a:rPr lang="en-US" altLang="en-US"/>
              <a:t>, </a:t>
            </a:r>
            <a:r>
              <a:rPr lang="en-US" altLang="en-US" i="1" u="sng"/>
              <a:t>z</a:t>
            </a:r>
            <a:r>
              <a:rPr lang="en-US" altLang="en-US"/>
              <a:t> } ≤ </a:t>
            </a:r>
            <a:r>
              <a:rPr lang="en-US" altLang="en-US" i="1" u="sng"/>
              <a:t>x</a:t>
            </a:r>
          </a:p>
          <a:p>
            <a:r>
              <a:rPr lang="en-US" altLang="en-US"/>
              <a:t>Second statement: lub{ </a:t>
            </a:r>
            <a:r>
              <a:rPr lang="en-US" altLang="en-US" i="1" u="sng"/>
              <a:t>b</a:t>
            </a:r>
            <a:r>
              <a:rPr lang="en-US" altLang="en-US"/>
              <a:t>, </a:t>
            </a:r>
            <a:r>
              <a:rPr lang="en-US" altLang="en-US" i="1" u="sng"/>
              <a:t>c</a:t>
            </a:r>
            <a:r>
              <a:rPr lang="en-US" altLang="en-US"/>
              <a:t>, </a:t>
            </a:r>
            <a:r>
              <a:rPr lang="en-US" altLang="en-US" i="1" u="sng"/>
              <a:t>x</a:t>
            </a:r>
            <a:r>
              <a:rPr lang="en-US" altLang="en-US"/>
              <a:t> } ≤ </a:t>
            </a:r>
            <a:r>
              <a:rPr lang="en-US" altLang="en-US" i="1" u="sng"/>
              <a:t>a</a:t>
            </a:r>
          </a:p>
          <a:p>
            <a:r>
              <a:rPr lang="en-US" altLang="en-US"/>
              <a:t>So, both must hold (i.e., be secure)</a:t>
            </a:r>
            <a:endParaRPr lang="en-US" altLang="en-US" i="1" u="sng"/>
          </a:p>
          <a:p>
            <a:pPr>
              <a:buFontTx/>
              <a:buNone/>
            </a:pPr>
            <a:r>
              <a:rPr lang="en-US" altLang="en-US"/>
              <a:t>More generally:</a:t>
            </a:r>
          </a:p>
          <a:p>
            <a:pPr>
              <a:buFontTx/>
              <a:buNone/>
            </a:pPr>
            <a:r>
              <a:rPr lang="en-US" altLang="en-US" i="1">
                <a:latin typeface="Courier" pitchFamily="2" charset="0"/>
              </a:rPr>
              <a:t>S</a:t>
            </a:r>
            <a:r>
              <a:rPr lang="en-US" altLang="en-US" i="1" baseline="-25000">
                <a:latin typeface="Courier" pitchFamily="2" charset="0"/>
              </a:rPr>
              <a:t>1</a:t>
            </a:r>
            <a:r>
              <a:rPr lang="en-US" altLang="en-US" i="1">
                <a:latin typeface="Courier" pitchFamily="2" charset="0"/>
              </a:rPr>
              <a:t>; … S</a:t>
            </a:r>
            <a:r>
              <a:rPr lang="en-US" altLang="en-US" i="1" baseline="-25000">
                <a:latin typeface="Courier" pitchFamily="2" charset="0"/>
              </a:rPr>
              <a:t>n</a:t>
            </a:r>
            <a:r>
              <a:rPr lang="en-US" altLang="en-US" i="1">
                <a:latin typeface="Courier" pitchFamily="2" charset="0"/>
              </a:rPr>
              <a:t>;</a:t>
            </a:r>
            <a:endParaRPr lang="en-US" altLang="en-US"/>
          </a:p>
          <a:p>
            <a:r>
              <a:rPr lang="en-US" altLang="en-US"/>
              <a:t>Each individual </a:t>
            </a:r>
            <a:r>
              <a:rPr lang="en-US" altLang="en-US" i="1"/>
              <a:t>S</a:t>
            </a:r>
            <a:r>
              <a:rPr lang="en-US" altLang="en-US" i="1" baseline="-25000"/>
              <a:t>i</a:t>
            </a:r>
            <a:r>
              <a:rPr lang="en-US" altLang="en-US"/>
              <a:t> must be secure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FC9CC7E-2204-354D-BF04-EC6DC439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5773C9-E60D-2C46-A1B4-B029EEE4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5191C51-B69E-AB46-A3E9-A516088F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306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DC49F23-E8F2-2C4A-84BC-50DF8F92D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Entropy and Information Flow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0A96712-8E8D-B748-8F31-D0BBA4D22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Idea: info flows from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r>
              <a:rPr lang="en-US" altLang="en-US" dirty="0"/>
              <a:t> as a result of a sequence of commands </a:t>
            </a:r>
            <a:r>
              <a:rPr lang="en-US" altLang="en-US" i="1" dirty="0"/>
              <a:t>c</a:t>
            </a:r>
            <a:r>
              <a:rPr lang="en-US" altLang="en-US" dirty="0"/>
              <a:t> if you can deduce information about </a:t>
            </a:r>
            <a:r>
              <a:rPr lang="en-US" altLang="en-US" i="1" dirty="0"/>
              <a:t>x</a:t>
            </a:r>
            <a:r>
              <a:rPr lang="en-US" altLang="en-US" dirty="0"/>
              <a:t> before </a:t>
            </a:r>
            <a:r>
              <a:rPr lang="en-US" altLang="en-US" i="1" dirty="0"/>
              <a:t>c</a:t>
            </a:r>
            <a:r>
              <a:rPr lang="en-US" altLang="en-US" dirty="0"/>
              <a:t> from the value in </a:t>
            </a:r>
            <a:r>
              <a:rPr lang="en-US" altLang="en-US" i="1" dirty="0"/>
              <a:t>y</a:t>
            </a:r>
            <a:r>
              <a:rPr lang="en-US" altLang="en-US" dirty="0"/>
              <a:t> after </a:t>
            </a:r>
            <a:r>
              <a:rPr lang="en-US" altLang="en-US" i="1" dirty="0"/>
              <a:t>c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Formally: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dirty="0"/>
              <a:t> time before execution of </a:t>
            </a:r>
            <a:r>
              <a:rPr lang="en-US" altLang="en-US" i="1" dirty="0"/>
              <a:t>c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dirty="0"/>
              <a:t> time after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&lt;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If no </a:t>
            </a:r>
            <a:r>
              <a:rPr lang="en-US" altLang="en-US" i="1" dirty="0"/>
              <a:t>y</a:t>
            </a:r>
            <a:r>
              <a:rPr lang="en-US" altLang="en-US" dirty="0"/>
              <a:t> at time </a:t>
            </a:r>
            <a:r>
              <a:rPr lang="en-US" altLang="en-US" i="1" dirty="0"/>
              <a:t>s</a:t>
            </a:r>
            <a:r>
              <a:rPr lang="en-US" altLang="en-US" dirty="0"/>
              <a:t>, then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&lt;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F6A28F9-9CD0-F64D-969D-406A240B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B2B10D5-1103-EC4A-A296-98D8A860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F6C66B1-53CC-A44E-AA35-4951D21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30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CFB6867-DA2C-8640-B899-6E424EA82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Conditional Statements</a:t>
            </a: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4A97F2BC-A536-2540-9799-2B1A9764F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if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+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&lt;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then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b</a:t>
            </a:r>
            <a:r>
              <a:rPr lang="en-US" altLang="en-US" sz="2400" dirty="0">
                <a:latin typeface="Courier" pitchFamily="2" charset="0"/>
              </a:rPr>
              <a:t> else </a:t>
            </a:r>
            <a:r>
              <a:rPr lang="en-US" altLang="en-US" sz="2400" i="1" dirty="0">
                <a:latin typeface="Courier" pitchFamily="2" charset="0"/>
              </a:rPr>
              <a:t>d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b</a:t>
            </a:r>
            <a:r>
              <a:rPr lang="en-US" altLang="en-US" sz="2400" dirty="0">
                <a:latin typeface="Courier" pitchFamily="2" charset="0"/>
              </a:rPr>
              <a:t> * </a:t>
            </a:r>
            <a:r>
              <a:rPr lang="en-US" altLang="en-US" sz="2400" i="1" dirty="0">
                <a:latin typeface="Courier" pitchFamily="2" charset="0"/>
              </a:rPr>
              <a:t>c</a:t>
            </a:r>
            <a:r>
              <a:rPr lang="en-US" altLang="en-US" sz="2400" dirty="0">
                <a:latin typeface="Courier" pitchFamily="2" charset="0"/>
              </a:rPr>
              <a:t> –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; end</a:t>
            </a:r>
          </a:p>
          <a:p>
            <a:r>
              <a:rPr lang="en-US" altLang="en-US" dirty="0"/>
              <a:t>Statement executed reveals information about 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, so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dirty="0"/>
              <a:t>, </a:t>
            </a:r>
            <a:r>
              <a:rPr lang="en-US" altLang="en-US" i="1" u="sng" dirty="0"/>
              <a:t>y</a:t>
            </a:r>
            <a:r>
              <a:rPr lang="en-US" altLang="en-US" dirty="0"/>
              <a:t>, </a:t>
            </a:r>
            <a:r>
              <a:rPr lang="en-US" altLang="en-US" i="1" u="sng" dirty="0"/>
              <a:t>z</a:t>
            </a:r>
            <a:r>
              <a:rPr lang="en-US" altLang="en-US" dirty="0"/>
              <a:t> } ≤ </a:t>
            </a:r>
            <a:r>
              <a:rPr lang="en-US" altLang="en-US" dirty="0" err="1"/>
              <a:t>glb</a:t>
            </a:r>
            <a:r>
              <a:rPr lang="en-US" altLang="en-US" dirty="0"/>
              <a:t>{ </a:t>
            </a:r>
            <a:r>
              <a:rPr lang="en-US" altLang="en-US" i="1" u="sng" dirty="0"/>
              <a:t>a</a:t>
            </a:r>
            <a:r>
              <a:rPr lang="en-US" altLang="en-US" dirty="0"/>
              <a:t>, </a:t>
            </a:r>
            <a:r>
              <a:rPr lang="en-US" altLang="en-US" i="1" u="sng" dirty="0"/>
              <a:t>d</a:t>
            </a:r>
            <a:r>
              <a:rPr lang="en-US" altLang="en-US" dirty="0"/>
              <a:t> }</a:t>
            </a:r>
            <a:endParaRPr lang="en-US" altLang="en-US" i="1" u="sng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More generally: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if </a:t>
            </a:r>
            <a:r>
              <a:rPr lang="en-US" altLang="en-US" sz="2400" i="1" dirty="0">
                <a:latin typeface="Courier" pitchFamily="2" charset="0"/>
              </a:rPr>
              <a:t>f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baseline="-25000" dirty="0">
                <a:latin typeface="Courier" pitchFamily="2" charset="0"/>
              </a:rPr>
              <a:t>1</a:t>
            </a:r>
            <a:r>
              <a:rPr lang="en-US" altLang="en-US" sz="2400" i="1" dirty="0">
                <a:latin typeface="Courier" pitchFamily="2" charset="0"/>
              </a:rPr>
              <a:t>, …, </a:t>
            </a:r>
            <a:r>
              <a:rPr lang="en-US" altLang="en-US" sz="2400" i="1" dirty="0" err="1">
                <a:latin typeface="Courier" pitchFamily="2" charset="0"/>
              </a:rPr>
              <a:t>x</a:t>
            </a:r>
            <a:r>
              <a:rPr lang="en-US" altLang="en-US" sz="2400" i="1" baseline="-25000" dirty="0" err="1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) then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1</a:t>
            </a:r>
            <a:r>
              <a:rPr lang="en-US" altLang="en-US" sz="2400" dirty="0">
                <a:latin typeface="Courier" pitchFamily="2" charset="0"/>
              </a:rPr>
              <a:t> else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2</a:t>
            </a:r>
            <a:r>
              <a:rPr lang="en-US" altLang="en-US" sz="2400" dirty="0">
                <a:latin typeface="Courier" pitchFamily="2" charset="0"/>
              </a:rPr>
              <a:t>; end</a:t>
            </a:r>
          </a:p>
          <a:p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must be secure</a:t>
            </a:r>
          </a:p>
          <a:p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} ≤ </a:t>
            </a:r>
            <a:r>
              <a:rPr lang="en-US" altLang="en-US" dirty="0" err="1"/>
              <a:t>glb</a:t>
            </a:r>
            <a:r>
              <a:rPr lang="en-US" altLang="en-US" dirty="0"/>
              <a:t>{</a:t>
            </a:r>
            <a:r>
              <a:rPr lang="en-US" altLang="en-US" i="1" u="sng" dirty="0"/>
              <a:t>y</a:t>
            </a:r>
            <a:r>
              <a:rPr lang="en-US" altLang="en-US" dirty="0"/>
              <a:t> | </a:t>
            </a:r>
            <a:r>
              <a:rPr lang="en-US" altLang="en-US" i="1" dirty="0"/>
              <a:t>y</a:t>
            </a:r>
            <a:r>
              <a:rPr lang="en-US" altLang="en-US" dirty="0"/>
              <a:t> target of assignment in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D25383-63E2-9040-9CF9-196D7776B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12A381-FCFC-3540-935F-BC25ECE3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EB1F014-D2AC-E64B-8690-FA5E22871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50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C52332AD-7177-FF4E-B251-93A5C934F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Iterative Statements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D646302F-5E6D-A749-A0C1-8C2092D70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while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&lt; </a:t>
            </a:r>
            <a:r>
              <a:rPr lang="en-US" altLang="en-US" sz="2400" i="1" dirty="0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 do begin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dirty="0">
                <a:latin typeface="Courier" pitchFamily="2" charset="0"/>
              </a:rPr>
              <a:t>[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] := </a:t>
            </a:r>
            <a:r>
              <a:rPr lang="en-US" altLang="en-US" sz="2400" i="1" dirty="0">
                <a:latin typeface="Courier" pitchFamily="2" charset="0"/>
              </a:rPr>
              <a:t>b</a:t>
            </a:r>
            <a:r>
              <a:rPr lang="en-US" altLang="en-US" sz="2400" dirty="0">
                <a:latin typeface="Courier" pitchFamily="2" charset="0"/>
              </a:rPr>
              <a:t>[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];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+ 1; end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Same ideas as for “if”, but must terminate</a:t>
            </a:r>
            <a:endParaRPr lang="en-US" altLang="en-US" i="1" u="sng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More generally: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while</a:t>
            </a:r>
            <a:r>
              <a:rPr lang="en-US" altLang="en-US" sz="2400" i="1" dirty="0">
                <a:latin typeface="Courier" pitchFamily="2" charset="0"/>
              </a:rPr>
              <a:t> f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baseline="-25000" dirty="0">
                <a:latin typeface="Courier" pitchFamily="2" charset="0"/>
              </a:rPr>
              <a:t>1</a:t>
            </a:r>
            <a:r>
              <a:rPr lang="en-US" altLang="en-US" sz="2400" dirty="0">
                <a:latin typeface="Courier" pitchFamily="2" charset="0"/>
              </a:rPr>
              <a:t>, …, </a:t>
            </a:r>
            <a:r>
              <a:rPr lang="en-US" altLang="en-US" sz="2400" i="1" dirty="0" err="1">
                <a:latin typeface="Courier" pitchFamily="2" charset="0"/>
              </a:rPr>
              <a:t>x</a:t>
            </a:r>
            <a:r>
              <a:rPr lang="en-US" altLang="en-US" sz="2400" i="1" baseline="-25000" dirty="0" err="1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) do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dirty="0">
                <a:latin typeface="Courier" pitchFamily="2" charset="0"/>
              </a:rPr>
              <a:t>;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Loop must terminate;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dirty="0"/>
              <a:t> must be secure</a:t>
            </a:r>
          </a:p>
          <a:p>
            <a:pPr>
              <a:lnSpc>
                <a:spcPct val="90000"/>
              </a:lnSpc>
            </a:pP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} ≤ </a:t>
            </a:r>
            <a:r>
              <a:rPr lang="en-US" altLang="en-US" dirty="0" err="1"/>
              <a:t>glb</a:t>
            </a:r>
            <a:r>
              <a:rPr lang="en-US" altLang="en-US" dirty="0"/>
              <a:t>{</a:t>
            </a:r>
            <a:r>
              <a:rPr lang="en-US" altLang="en-US" i="1" u="sng" dirty="0"/>
              <a:t>y</a:t>
            </a:r>
            <a:r>
              <a:rPr lang="en-US" altLang="en-US" dirty="0"/>
              <a:t> | </a:t>
            </a:r>
            <a:r>
              <a:rPr lang="en-US" altLang="en-US" i="1" dirty="0"/>
              <a:t>y</a:t>
            </a:r>
            <a:r>
              <a:rPr lang="en-US" altLang="en-US" dirty="0"/>
              <a:t> target of assignment in </a:t>
            </a:r>
            <a:r>
              <a:rPr lang="en-US" altLang="en-US" i="1" dirty="0"/>
              <a:t>S</a:t>
            </a:r>
            <a:r>
              <a:rPr lang="en-US" altLang="en-US" dirty="0"/>
              <a:t> 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90AF1B0-AC87-4E40-93E1-18E730D4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B2B563-1B27-084A-83B5-2366A223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E77B16E-3DBB-FF41-B5C0-E9C010DF7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062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>
            <a:extLst>
              <a:ext uri="{FF2B5EF4-FFF2-40B4-BE49-F238E27FC236}">
                <a16:creationId xmlns:a16="http://schemas.microsoft.com/office/drawing/2014/main" id="{C4C9C195-B377-D94D-A5F7-E6422CCE0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Goto Statements</a:t>
            </a:r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7E5D0DC3-95D4-EE48-9EF9-96E496399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No assignments</a:t>
            </a:r>
          </a:p>
          <a:p>
            <a:pPr lvl="1"/>
            <a:r>
              <a:rPr lang="en-US" altLang="en-US" dirty="0"/>
              <a:t>Hence no explicit flows</a:t>
            </a:r>
          </a:p>
          <a:p>
            <a:r>
              <a:rPr lang="en-US" altLang="en-US" dirty="0"/>
              <a:t>Need to detect implicit flows</a:t>
            </a:r>
          </a:p>
          <a:p>
            <a:r>
              <a:rPr lang="en-US" altLang="en-US" i="1" dirty="0"/>
              <a:t>Basic block</a:t>
            </a:r>
            <a:r>
              <a:rPr lang="en-US" altLang="en-US" dirty="0"/>
              <a:t> is sequence of statements that have one entry point and one exit point</a:t>
            </a:r>
          </a:p>
          <a:p>
            <a:pPr lvl="1"/>
            <a:r>
              <a:rPr lang="en-US" altLang="en-US" dirty="0"/>
              <a:t>Control in block </a:t>
            </a:r>
            <a:r>
              <a:rPr lang="en-US" altLang="en-US" i="1" dirty="0"/>
              <a:t>always</a:t>
            </a:r>
            <a:r>
              <a:rPr lang="en-US" altLang="en-US" dirty="0"/>
              <a:t> flows from entry point to exit point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A838ED0-CBE2-9B40-A528-314995FD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F920EE8-8A55-044D-BA98-5611E0AB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4A9DEF3-3218-624D-8517-C4789488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74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CCA7F95B-B916-DB4F-B383-D4DC2AD072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Program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E0D29A79-37DA-F141-A83F-A9BE234D0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16867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" pitchFamily="2" charset="0"/>
              </a:rPr>
              <a:t>proc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tm</a:t>
            </a:r>
            <a:r>
              <a:rPr lang="en-US" altLang="en-US" sz="2000" dirty="0">
                <a:latin typeface="Courier" pitchFamily="2" charset="0"/>
              </a:rPr>
              <a:t>(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: </a:t>
            </a:r>
            <a:r>
              <a:rPr lang="en-US" altLang="en-US" sz="2000" b="1" dirty="0">
                <a:latin typeface="Courier" pitchFamily="2" charset="0"/>
              </a:rPr>
              <a:t>array</a:t>
            </a:r>
            <a:r>
              <a:rPr lang="en-US" altLang="en-US" sz="2000" dirty="0">
                <a:latin typeface="Courier" pitchFamily="2" charset="0"/>
              </a:rPr>
              <a:t>[1..10][1..10] of </a:t>
            </a:r>
            <a:r>
              <a:rPr lang="en-US" altLang="en-US" sz="2000" b="1" dirty="0">
                <a:latin typeface="Courier" pitchFamily="2" charset="0"/>
              </a:rPr>
              <a:t>integer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class</a:t>
            </a:r>
            <a:r>
              <a:rPr lang="en-US" altLang="en-US" sz="2000" dirty="0">
                <a:latin typeface="Courier" pitchFamily="2" charset="0"/>
              </a:rPr>
              <a:t> {x};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    			</a:t>
            </a:r>
            <a:r>
              <a:rPr lang="en-US" altLang="en-US" sz="2000" b="1" dirty="0" err="1">
                <a:latin typeface="Courier" pitchFamily="2" charset="0"/>
              </a:rPr>
              <a:t>var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y</a:t>
            </a:r>
            <a:r>
              <a:rPr lang="en-US" altLang="en-US" sz="2000" dirty="0">
                <a:latin typeface="Courier" pitchFamily="2" charset="0"/>
              </a:rPr>
              <a:t>: </a:t>
            </a:r>
            <a:r>
              <a:rPr lang="en-US" altLang="en-US" sz="2000" b="1" dirty="0">
                <a:latin typeface="Courier" pitchFamily="2" charset="0"/>
              </a:rPr>
              <a:t>array</a:t>
            </a:r>
            <a:r>
              <a:rPr lang="en-US" altLang="en-US" sz="2000" dirty="0">
                <a:latin typeface="Courier" pitchFamily="2" charset="0"/>
              </a:rPr>
              <a:t>[1..10][1..10] of </a:t>
            </a:r>
            <a:r>
              <a:rPr lang="en-US" altLang="en-US" sz="2000" b="1" dirty="0">
                <a:latin typeface="Courier" pitchFamily="2" charset="0"/>
              </a:rPr>
              <a:t>integer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class</a:t>
            </a:r>
            <a:r>
              <a:rPr lang="en-US" altLang="en-US" sz="2000" dirty="0">
                <a:latin typeface="Courier" pitchFamily="2" charset="0"/>
              </a:rPr>
              <a:t> {y});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 err="1">
                <a:latin typeface="Courier" pitchFamily="2" charset="0"/>
              </a:rPr>
              <a:t>var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: </a:t>
            </a:r>
            <a:r>
              <a:rPr lang="en-US" altLang="en-US" sz="2000" b="1" dirty="0">
                <a:latin typeface="Courier" pitchFamily="2" charset="0"/>
              </a:rPr>
              <a:t>integer class</a:t>
            </a:r>
            <a:r>
              <a:rPr lang="en-US" altLang="en-US" sz="2000" dirty="0">
                <a:latin typeface="Courier" pitchFamily="2" charset="0"/>
              </a:rPr>
              <a:t> {</a:t>
            </a:r>
            <a:r>
              <a:rPr lang="en-US" altLang="en-US" sz="2000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" pitchFamily="2" charset="0"/>
              </a:rPr>
              <a:t>begin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1</a:t>
            </a:r>
            <a:r>
              <a:rPr lang="en-US" altLang="en-US" sz="2000" dirty="0">
                <a:latin typeface="Courier" pitchFamily="2" charset="0"/>
              </a:rPr>
              <a:t> 	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 :=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2</a:t>
            </a:r>
            <a:r>
              <a:rPr lang="en-US" altLang="en-US" sz="2000" dirty="0">
                <a:latin typeface="Courier" pitchFamily="2" charset="0"/>
              </a:rPr>
              <a:t> L2:	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 &gt; 10 </a:t>
            </a:r>
            <a:r>
              <a:rPr lang="en-US" altLang="en-US" sz="2000" b="1" dirty="0" err="1">
                <a:latin typeface="Courier" pitchFamily="2" charset="0"/>
              </a:rPr>
              <a:t>goto</a:t>
            </a:r>
            <a:r>
              <a:rPr lang="en-US" altLang="en-US" sz="2000" dirty="0">
                <a:latin typeface="Courier" pitchFamily="2" charset="0"/>
              </a:rPr>
              <a:t> L7;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3</a:t>
            </a:r>
            <a:r>
              <a:rPr lang="en-US" altLang="en-US" sz="2000" dirty="0">
                <a:latin typeface="Courier" pitchFamily="2" charset="0"/>
              </a:rPr>
              <a:t> 	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 :=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4</a:t>
            </a:r>
            <a:r>
              <a:rPr lang="en-US" altLang="en-US" sz="2000" dirty="0">
                <a:latin typeface="Courier" pitchFamily="2" charset="0"/>
              </a:rPr>
              <a:t> L4:	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 &gt; 10 </a:t>
            </a:r>
            <a:r>
              <a:rPr lang="en-US" altLang="en-US" sz="2000" b="1" dirty="0">
                <a:latin typeface="Courier" pitchFamily="2" charset="0"/>
              </a:rPr>
              <a:t>then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 err="1">
                <a:latin typeface="Courier" pitchFamily="2" charset="0"/>
              </a:rPr>
              <a:t>goto</a:t>
            </a:r>
            <a:r>
              <a:rPr lang="en-US" altLang="en-US" sz="2000" dirty="0">
                <a:latin typeface="Courier" pitchFamily="2" charset="0"/>
              </a:rPr>
              <a:t> L6;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5</a:t>
            </a:r>
            <a:r>
              <a:rPr lang="en-US" altLang="en-US" sz="2000" dirty="0">
                <a:latin typeface="Courier" pitchFamily="2" charset="0"/>
              </a:rPr>
              <a:t>		</a:t>
            </a:r>
            <a:r>
              <a:rPr lang="en-US" altLang="en-US" sz="2000" i="1" dirty="0">
                <a:latin typeface="Courier" pitchFamily="2" charset="0"/>
              </a:rPr>
              <a:t>y</a:t>
            </a:r>
            <a:r>
              <a:rPr lang="en-US" altLang="en-US" sz="2000" dirty="0">
                <a:latin typeface="Courier" pitchFamily="2" charset="0"/>
              </a:rPr>
              <a:t>[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][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] := 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[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][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]; 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 := </a:t>
            </a:r>
            <a:r>
              <a:rPr lang="en-US" altLang="en-US" sz="2000" i="1" dirty="0">
                <a:latin typeface="Courier" pitchFamily="2" charset="0"/>
              </a:rPr>
              <a:t>j</a:t>
            </a:r>
            <a:r>
              <a:rPr lang="en-US" altLang="en-US" sz="2000" dirty="0">
                <a:latin typeface="Courier" pitchFamily="2" charset="0"/>
              </a:rPr>
              <a:t> + 1; </a:t>
            </a:r>
            <a:r>
              <a:rPr lang="en-US" altLang="en-US" sz="2000" b="1" dirty="0" err="1">
                <a:latin typeface="Courier" pitchFamily="2" charset="0"/>
              </a:rPr>
              <a:t>goto</a:t>
            </a:r>
            <a:r>
              <a:rPr lang="en-US" altLang="en-US" sz="2000" dirty="0">
                <a:latin typeface="Courier" pitchFamily="2" charset="0"/>
              </a:rPr>
              <a:t> L4;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6</a:t>
            </a:r>
            <a:r>
              <a:rPr lang="en-US" altLang="en-US" sz="2000" dirty="0">
                <a:latin typeface="Courier" pitchFamily="2" charset="0"/>
              </a:rPr>
              <a:t> L6:	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 := 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dirty="0">
                <a:latin typeface="Courier" pitchFamily="2" charset="0"/>
              </a:rPr>
              <a:t> + 1; </a:t>
            </a:r>
            <a:r>
              <a:rPr lang="en-US" altLang="en-US" sz="2000" b="1" dirty="0" err="1">
                <a:latin typeface="Courier" pitchFamily="2" charset="0"/>
              </a:rPr>
              <a:t>goto</a:t>
            </a:r>
            <a:r>
              <a:rPr lang="en-US" altLang="en-US" sz="2000" dirty="0">
                <a:latin typeface="Courier" pitchFamily="2" charset="0"/>
              </a:rPr>
              <a:t> L2;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i="1" dirty="0"/>
              <a:t>b</a:t>
            </a:r>
            <a:r>
              <a:rPr lang="en-US" altLang="en-US" sz="2000" baseline="-25000" dirty="0"/>
              <a:t>7</a:t>
            </a:r>
            <a:r>
              <a:rPr lang="en-US" altLang="en-US" sz="2000" dirty="0">
                <a:latin typeface="Courier" pitchFamily="2" charset="0"/>
              </a:rPr>
              <a:t> L7: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" pitchFamily="2" charset="0"/>
              </a:rPr>
              <a:t>end</a:t>
            </a:r>
            <a:r>
              <a:rPr lang="en-US" altLang="en-US" sz="2000" dirty="0">
                <a:latin typeface="Courier" pitchFamily="2" charset="0"/>
              </a:rPr>
              <a:t>;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633A029-E240-664E-924A-6A40E8228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8F0AD7C-F697-624D-9DDF-6974BEC5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520840B-F408-9D43-BC8E-A7B0582BC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852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BA561419-7652-344F-BB7E-5B825C988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Flow of Control</a:t>
            </a:r>
          </a:p>
        </p:txBody>
      </p:sp>
      <p:sp>
        <p:nvSpPr>
          <p:cNvPr id="141316" name="Oval 4">
            <a:extLst>
              <a:ext uri="{FF2B5EF4-FFF2-40B4-BE49-F238E27FC236}">
                <a16:creationId xmlns:a16="http://schemas.microsoft.com/office/drawing/2014/main" id="{E3DBBC0B-5B81-564D-AD70-95CF2CC85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2792" y="1682792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17" name="Text Box 5">
            <a:extLst>
              <a:ext uri="{FF2B5EF4-FFF2-40B4-BE49-F238E27FC236}">
                <a16:creationId xmlns:a16="http://schemas.microsoft.com/office/drawing/2014/main" id="{FC713466-8867-F54F-A026-06D1950BE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470" y="1666524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 dirty="0"/>
              <a:t>b</a:t>
            </a:r>
            <a:r>
              <a:rPr lang="en-US" altLang="en-US" sz="2800" baseline="-25000" dirty="0"/>
              <a:t>1</a:t>
            </a:r>
            <a:endParaRPr lang="en-US" altLang="en-US" sz="2800" dirty="0"/>
          </a:p>
        </p:txBody>
      </p:sp>
      <p:sp>
        <p:nvSpPr>
          <p:cNvPr id="141318" name="Oval 6">
            <a:extLst>
              <a:ext uri="{FF2B5EF4-FFF2-40B4-BE49-F238E27FC236}">
                <a16:creationId xmlns:a16="http://schemas.microsoft.com/office/drawing/2014/main" id="{19AFB89E-BE9F-4B47-9D4C-D85B09551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1715409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19" name="Text Box 7">
            <a:extLst>
              <a:ext uri="{FF2B5EF4-FFF2-40B4-BE49-F238E27FC236}">
                <a16:creationId xmlns:a16="http://schemas.microsoft.com/office/drawing/2014/main" id="{9EFA3D30-E400-6F43-A0FC-016DFF56B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4879" y="1707121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 dirty="0"/>
              <a:t>b</a:t>
            </a:r>
            <a:r>
              <a:rPr lang="en-US" altLang="en-US" sz="2800" baseline="-25000" dirty="0"/>
              <a:t>2</a:t>
            </a:r>
            <a:endParaRPr lang="en-US" altLang="en-US" sz="2800" dirty="0"/>
          </a:p>
        </p:txBody>
      </p:sp>
      <p:sp>
        <p:nvSpPr>
          <p:cNvPr id="141320" name="Oval 8">
            <a:extLst>
              <a:ext uri="{FF2B5EF4-FFF2-40B4-BE49-F238E27FC236}">
                <a16:creationId xmlns:a16="http://schemas.microsoft.com/office/drawing/2014/main" id="{0F21B6E5-7773-C545-8E5E-2105457EE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675" y="1715409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21" name="Text Box 9">
            <a:extLst>
              <a:ext uri="{FF2B5EF4-FFF2-40B4-BE49-F238E27FC236}">
                <a16:creationId xmlns:a16="http://schemas.microsoft.com/office/drawing/2014/main" id="{11C587CC-35AE-6A46-97A5-CF93601B0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99534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/>
              <a:t>b</a:t>
            </a:r>
            <a:r>
              <a:rPr lang="en-US" altLang="en-US" sz="2800" baseline="-25000"/>
              <a:t>7</a:t>
            </a:r>
            <a:endParaRPr lang="en-US" altLang="en-US" sz="2800"/>
          </a:p>
        </p:txBody>
      </p:sp>
      <p:sp>
        <p:nvSpPr>
          <p:cNvPr id="141322" name="Oval 10">
            <a:extLst>
              <a:ext uri="{FF2B5EF4-FFF2-40B4-BE49-F238E27FC236}">
                <a16:creationId xmlns:a16="http://schemas.microsoft.com/office/drawing/2014/main" id="{9536A7BD-C7B5-E54F-B9EF-DC4360A51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2782209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23" name="Text Box 11">
            <a:extLst>
              <a:ext uri="{FF2B5EF4-FFF2-40B4-BE49-F238E27FC236}">
                <a16:creationId xmlns:a16="http://schemas.microsoft.com/office/drawing/2014/main" id="{03DD91CC-FEC3-0846-9B6C-69B4A7E78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766334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/>
              <a:t>b</a:t>
            </a:r>
            <a:r>
              <a:rPr lang="en-US" altLang="en-US" sz="2800" baseline="-25000"/>
              <a:t>6</a:t>
            </a:r>
            <a:endParaRPr lang="en-US" altLang="en-US" sz="2800"/>
          </a:p>
        </p:txBody>
      </p:sp>
      <p:sp>
        <p:nvSpPr>
          <p:cNvPr id="141324" name="Oval 12">
            <a:extLst>
              <a:ext uri="{FF2B5EF4-FFF2-40B4-BE49-F238E27FC236}">
                <a16:creationId xmlns:a16="http://schemas.microsoft.com/office/drawing/2014/main" id="{64A91987-D1FB-1047-9B65-9FA5BEFF7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883" y="2761244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25" name="Text Box 13">
            <a:extLst>
              <a:ext uri="{FF2B5EF4-FFF2-40B4-BE49-F238E27FC236}">
                <a16:creationId xmlns:a16="http://schemas.microsoft.com/office/drawing/2014/main" id="{B3DA1915-5819-EF44-83E6-0144E676F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039" y="2752075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 dirty="0"/>
              <a:t>b</a:t>
            </a:r>
            <a:r>
              <a:rPr lang="en-US" altLang="en-US" sz="2800" baseline="-25000" dirty="0"/>
              <a:t>3</a:t>
            </a:r>
            <a:endParaRPr lang="en-US" altLang="en-US" sz="2800" dirty="0"/>
          </a:p>
        </p:txBody>
      </p:sp>
      <p:sp>
        <p:nvSpPr>
          <p:cNvPr id="141326" name="Oval 14">
            <a:extLst>
              <a:ext uri="{FF2B5EF4-FFF2-40B4-BE49-F238E27FC236}">
                <a16:creationId xmlns:a16="http://schemas.microsoft.com/office/drawing/2014/main" id="{A6B8E3AE-4BB9-C14C-9309-61DFD7F82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275" y="3772809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27" name="Text Box 15">
            <a:extLst>
              <a:ext uri="{FF2B5EF4-FFF2-40B4-BE49-F238E27FC236}">
                <a16:creationId xmlns:a16="http://schemas.microsoft.com/office/drawing/2014/main" id="{4A6B7328-BD8E-CB4B-9492-47F7BBA97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756934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/>
              <a:t>b</a:t>
            </a:r>
            <a:r>
              <a:rPr lang="en-US" altLang="en-US" sz="2800" baseline="-25000"/>
              <a:t>4</a:t>
            </a:r>
            <a:endParaRPr lang="en-US" altLang="en-US" sz="2800"/>
          </a:p>
        </p:txBody>
      </p:sp>
      <p:sp>
        <p:nvSpPr>
          <p:cNvPr id="141328" name="Oval 16">
            <a:extLst>
              <a:ext uri="{FF2B5EF4-FFF2-40B4-BE49-F238E27FC236}">
                <a16:creationId xmlns:a16="http://schemas.microsoft.com/office/drawing/2014/main" id="{832E4C59-01BB-8441-A38B-3FB86546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275" y="5068209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29" name="Text Box 17">
            <a:extLst>
              <a:ext uri="{FF2B5EF4-FFF2-40B4-BE49-F238E27FC236}">
                <a16:creationId xmlns:a16="http://schemas.microsoft.com/office/drawing/2014/main" id="{6EC6A3C3-22FB-2C48-9973-B5707AFDF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052334"/>
            <a:ext cx="4908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i="1"/>
              <a:t>b</a:t>
            </a:r>
            <a:r>
              <a:rPr lang="en-US" altLang="en-US" sz="2800" baseline="-25000"/>
              <a:t>5</a:t>
            </a:r>
            <a:endParaRPr lang="en-US" altLang="en-US" sz="2800"/>
          </a:p>
        </p:txBody>
      </p:sp>
      <p:sp>
        <p:nvSpPr>
          <p:cNvPr id="141330" name="Line 18">
            <a:extLst>
              <a:ext uri="{FF2B5EF4-FFF2-40B4-BE49-F238E27FC236}">
                <a16:creationId xmlns:a16="http://schemas.microsoft.com/office/drawing/2014/main" id="{974D7F75-60DC-C54C-8DCC-38F7BACCC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928134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31" name="Line 19">
            <a:extLst>
              <a:ext uri="{FF2B5EF4-FFF2-40B4-BE49-F238E27FC236}">
                <a16:creationId xmlns:a16="http://schemas.microsoft.com/office/drawing/2014/main" id="{79EB8B66-15E0-A14C-8FF3-127364BEB0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1928134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32" name="Text Box 20">
            <a:extLst>
              <a:ext uri="{FF2B5EF4-FFF2-40B4-BE49-F238E27FC236}">
                <a16:creationId xmlns:a16="http://schemas.microsoft.com/office/drawing/2014/main" id="{192DCC52-1675-C448-BD8C-E0E8140C6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1974954"/>
            <a:ext cx="1142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 dirty="0" err="1"/>
              <a:t>i</a:t>
            </a:r>
            <a:r>
              <a:rPr lang="en-US" altLang="en-US" sz="2800" dirty="0"/>
              <a:t> &gt; </a:t>
            </a:r>
            <a:r>
              <a:rPr lang="en-US" altLang="en-US" sz="2800" i="1" dirty="0"/>
              <a:t>n</a:t>
            </a:r>
            <a:endParaRPr lang="en-US" altLang="en-US" sz="2800" dirty="0"/>
          </a:p>
        </p:txBody>
      </p:sp>
      <p:sp>
        <p:nvSpPr>
          <p:cNvPr id="141333" name="Line 21">
            <a:extLst>
              <a:ext uri="{FF2B5EF4-FFF2-40B4-BE49-F238E27FC236}">
                <a16:creationId xmlns:a16="http://schemas.microsoft.com/office/drawing/2014/main" id="{3A125399-1140-DA47-BE8B-496FF777ED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156733"/>
            <a:ext cx="1113158" cy="6916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34" name="Text Box 22">
            <a:extLst>
              <a:ext uri="{FF2B5EF4-FFF2-40B4-BE49-F238E27FC236}">
                <a16:creationId xmlns:a16="http://schemas.microsoft.com/office/drawing/2014/main" id="{C7E18CF2-46D3-EA43-A881-B344D5852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6782" y="1484090"/>
            <a:ext cx="822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 dirty="0" err="1"/>
              <a:t>i</a:t>
            </a:r>
            <a:r>
              <a:rPr lang="en-US" altLang="en-US" sz="2800" dirty="0"/>
              <a:t> ≤ </a:t>
            </a:r>
            <a:r>
              <a:rPr lang="en-US" altLang="en-US" sz="2800" i="1" dirty="0"/>
              <a:t>n</a:t>
            </a:r>
            <a:endParaRPr lang="en-US" altLang="en-US" sz="2800" dirty="0"/>
          </a:p>
        </p:txBody>
      </p:sp>
      <p:sp>
        <p:nvSpPr>
          <p:cNvPr id="141335" name="Line 23">
            <a:extLst>
              <a:ext uri="{FF2B5EF4-FFF2-40B4-BE49-F238E27FC236}">
                <a16:creationId xmlns:a16="http://schemas.microsoft.com/office/drawing/2014/main" id="{A6261E35-A114-B949-8361-E1AA6B438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242331"/>
            <a:ext cx="1158875" cy="6756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36" name="Line 24">
            <a:extLst>
              <a:ext uri="{FF2B5EF4-FFF2-40B4-BE49-F238E27FC236}">
                <a16:creationId xmlns:a16="http://schemas.microsoft.com/office/drawing/2014/main" id="{B414280B-9738-8E4A-B299-51B716717E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126444"/>
            <a:ext cx="1186279" cy="7160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141337" name="Text Box 25">
            <a:extLst>
              <a:ext uri="{FF2B5EF4-FFF2-40B4-BE49-F238E27FC236}">
                <a16:creationId xmlns:a16="http://schemas.microsoft.com/office/drawing/2014/main" id="{512E0F6D-F10B-9846-8A10-C05BC6977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3406224"/>
            <a:ext cx="1006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 dirty="0"/>
              <a:t>j </a:t>
            </a:r>
            <a:r>
              <a:rPr lang="en-US" altLang="en-US" sz="2800" dirty="0"/>
              <a:t>&gt; </a:t>
            </a:r>
            <a:r>
              <a:rPr lang="en-US" altLang="en-US" sz="2800" i="1" dirty="0"/>
              <a:t>n</a:t>
            </a:r>
            <a:endParaRPr lang="en-US" altLang="en-US" sz="2800" dirty="0"/>
          </a:p>
        </p:txBody>
      </p:sp>
      <p:sp>
        <p:nvSpPr>
          <p:cNvPr id="141344" name="Text Box 32">
            <a:extLst>
              <a:ext uri="{FF2B5EF4-FFF2-40B4-BE49-F238E27FC236}">
                <a16:creationId xmlns:a16="http://schemas.microsoft.com/office/drawing/2014/main" id="{7E95D5B5-AE10-F646-8458-11BA6A9F5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690" y="4408413"/>
            <a:ext cx="9588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1" dirty="0"/>
              <a:t>j </a:t>
            </a:r>
            <a:r>
              <a:rPr lang="en-US" altLang="en-US" sz="2800" dirty="0"/>
              <a:t>≤ </a:t>
            </a:r>
            <a:r>
              <a:rPr lang="en-US" altLang="en-US" sz="2800" i="1" dirty="0"/>
              <a:t>n</a:t>
            </a:r>
            <a:endParaRPr lang="en-US" altLang="en-US" sz="2800" dirty="0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A4CB495F-1F38-5248-9F9D-9D775D3FBC06}"/>
              </a:ext>
            </a:extLst>
          </p:cNvPr>
          <p:cNvSpPr/>
          <p:nvPr/>
        </p:nvSpPr>
        <p:spPr>
          <a:xfrm>
            <a:off x="5089525" y="4050496"/>
            <a:ext cx="1186165" cy="1239054"/>
          </a:xfrm>
          <a:prstGeom prst="arc">
            <a:avLst>
              <a:gd name="adj1" fmla="val 16200000"/>
              <a:gd name="adj2" fmla="val 83501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59B19311-39BA-3141-9594-B87E5BDD41F5}"/>
              </a:ext>
            </a:extLst>
          </p:cNvPr>
          <p:cNvSpPr/>
          <p:nvPr/>
        </p:nvSpPr>
        <p:spPr>
          <a:xfrm rot="5400000">
            <a:off x="5004783" y="4127600"/>
            <a:ext cx="1367063" cy="1174750"/>
          </a:xfrm>
          <a:prstGeom prst="arc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ine 26">
            <a:extLst>
              <a:ext uri="{FF2B5EF4-FFF2-40B4-BE49-F238E27FC236}">
                <a16:creationId xmlns:a16="http://schemas.microsoft.com/office/drawing/2014/main" id="{99E2F806-C2C3-8B4B-8525-B7A86BC13E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4675" y="3206347"/>
            <a:ext cx="1097283" cy="733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B876D7CF-E766-D044-AC22-0D03AAB43438}"/>
              </a:ext>
            </a:extLst>
          </p:cNvPr>
          <p:cNvSpPr/>
          <p:nvPr/>
        </p:nvSpPr>
        <p:spPr>
          <a:xfrm rot="10965291">
            <a:off x="4416970" y="4052961"/>
            <a:ext cx="1392812" cy="1312833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>
            <a:extLst>
              <a:ext uri="{FF2B5EF4-FFF2-40B4-BE49-F238E27FC236}">
                <a16:creationId xmlns:a16="http://schemas.microsoft.com/office/drawing/2014/main" id="{F156E440-E6CA-7344-8ABE-99155C7EBD8F}"/>
              </a:ext>
            </a:extLst>
          </p:cNvPr>
          <p:cNvSpPr/>
          <p:nvPr/>
        </p:nvSpPr>
        <p:spPr>
          <a:xfrm rot="15882590">
            <a:off x="4467916" y="4001482"/>
            <a:ext cx="1194742" cy="1296821"/>
          </a:xfrm>
          <a:prstGeom prst="arc">
            <a:avLst>
              <a:gd name="adj1" fmla="val 16200000"/>
              <a:gd name="adj2" fmla="val 835014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6921BD67-A171-9F47-B65F-9D9EA645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5FACE58-BA62-1148-9804-BC5039991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E5CB56-AF32-DD41-9E6C-5800FB62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7450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495EB2B7-6F33-8047-82F8-16A813C14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IFDs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6A1A3152-0D60-0A47-9E8F-CAB6132B6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Idea: when two paths out of basic block, implicit flow occurs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Because information says </a:t>
            </a:r>
            <a:r>
              <a:rPr lang="en-US" altLang="en-US" i="1"/>
              <a:t>which</a:t>
            </a:r>
            <a:r>
              <a:rPr lang="en-US" altLang="en-US"/>
              <a:t> path to take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When paths converge, either: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Implicit flow becomes irrelevant; or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Implicit flow becomes explicit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Immediate forward dominator</a:t>
            </a:r>
            <a:r>
              <a:rPr lang="en-US" altLang="en-US"/>
              <a:t> of basic block </a:t>
            </a:r>
            <a:r>
              <a:rPr lang="en-US" altLang="en-US" i="1"/>
              <a:t>b</a:t>
            </a:r>
            <a:r>
              <a:rPr lang="en-US" altLang="en-US"/>
              <a:t> (written IFD(</a:t>
            </a:r>
            <a:r>
              <a:rPr lang="en-US" altLang="en-US" i="1"/>
              <a:t>b</a:t>
            </a:r>
            <a:r>
              <a:rPr lang="en-US" altLang="en-US"/>
              <a:t>)) is first basic block lying on all paths of execution passing through </a:t>
            </a:r>
            <a:r>
              <a:rPr lang="en-US" altLang="en-US" i="1"/>
              <a:t>b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E5F06E3-E68B-EF40-B455-DE02FF0E7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5370A43-4A93-6D43-A935-CB1FFCDD9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3DC164A-8B3A-394A-91C5-81DB50A2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21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7CF709ED-A5DE-D244-8034-EAA5EDD382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IFD Example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43162D5A-E3C1-F44B-8CBD-9D9D54F7E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 previous procedure:</a:t>
            </a:r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2	</a:t>
            </a:r>
            <a:r>
              <a:rPr lang="en-US" altLang="en-US" dirty="0"/>
              <a:t>one path</a:t>
            </a:r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7	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7</a:t>
            </a:r>
            <a:r>
              <a:rPr lang="en-US" altLang="en-US" dirty="0"/>
              <a:t> or 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3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6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2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7</a:t>
            </a:r>
            <a:endParaRPr lang="en-US" altLang="en-US" dirty="0"/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3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4	</a:t>
            </a:r>
            <a:r>
              <a:rPr lang="en-US" altLang="en-US" dirty="0"/>
              <a:t>one path</a:t>
            </a:r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6	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6</a:t>
            </a:r>
            <a:r>
              <a:rPr lang="en-US" altLang="en-US" dirty="0"/>
              <a:t> or 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5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i="1" dirty="0"/>
              <a:t>b</a:t>
            </a:r>
            <a:r>
              <a:rPr lang="en-US" altLang="en-US" baseline="-25000" dirty="0"/>
              <a:t>6</a:t>
            </a:r>
            <a:endParaRPr lang="en-US" altLang="en-US" dirty="0"/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5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4	</a:t>
            </a:r>
            <a:r>
              <a:rPr lang="en-US" altLang="en-US" dirty="0"/>
              <a:t>one path</a:t>
            </a:r>
          </a:p>
          <a:p>
            <a:pPr lvl="1"/>
            <a:r>
              <a:rPr lang="en-US" altLang="en-US" dirty="0"/>
              <a:t>IFD(</a:t>
            </a:r>
            <a:r>
              <a:rPr lang="en-US" altLang="en-US" i="1" dirty="0"/>
              <a:t>b</a:t>
            </a:r>
            <a:r>
              <a:rPr lang="en-US" altLang="en-US" baseline="-25000" dirty="0"/>
              <a:t>6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2	</a:t>
            </a:r>
            <a:r>
              <a:rPr lang="en-US" altLang="en-US" dirty="0"/>
              <a:t>one path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C540F18-8A08-754D-BB4C-734E479D1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9EC5331-BD32-234E-8605-CFE00DFB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A3CDB3A-CB67-604E-B32D-B7704085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451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ABA48427-F4A5-3345-9AD0-AC5EBBF00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Requirements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D8DB82BA-41F1-4347-80BF-7C6FAD2D46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B</a:t>
            </a:r>
            <a:r>
              <a:rPr lang="en-US" altLang="en-US" i="1" baseline="-25000" dirty="0"/>
              <a:t>i</a:t>
            </a:r>
            <a:r>
              <a:rPr lang="en-US" altLang="en-US" dirty="0"/>
              <a:t> is set of basic blocks along an execution path from </a:t>
            </a:r>
            <a:r>
              <a:rPr lang="en-US" altLang="en-US" i="1" dirty="0"/>
              <a:t>b</a:t>
            </a:r>
            <a:r>
              <a:rPr lang="en-US" altLang="en-US" i="1" baseline="-25000" dirty="0"/>
              <a:t>i</a:t>
            </a:r>
            <a:r>
              <a:rPr lang="en-US" altLang="en-US" dirty="0"/>
              <a:t> to IFD(</a:t>
            </a:r>
            <a:r>
              <a:rPr lang="en-US" altLang="en-US" i="1" dirty="0"/>
              <a:t>b</a:t>
            </a:r>
            <a:r>
              <a:rPr lang="en-US" altLang="en-US" i="1" baseline="-25000" dirty="0"/>
              <a:t>i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Analogous to statements in conditional statement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in</a:t>
            </a:r>
            <a:r>
              <a:rPr lang="en-US" altLang="en-US" dirty="0"/>
              <a:t> variables in expression selecting which execution path containing basic blocks in </a:t>
            </a:r>
            <a:r>
              <a:rPr lang="en-US" altLang="en-US" i="1" dirty="0"/>
              <a:t>B</a:t>
            </a:r>
            <a:r>
              <a:rPr lang="en-US" altLang="en-US" i="1" baseline="-25000" dirty="0"/>
              <a:t>i</a:t>
            </a:r>
            <a:r>
              <a:rPr lang="en-US" altLang="en-US" dirty="0"/>
              <a:t> used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Analogous to conditional expression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Requirements for secure: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statements in each basic blocks are secure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i="1" baseline="-25000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in</a:t>
            </a:r>
            <a:r>
              <a:rPr lang="en-US" altLang="en-US" i="1" baseline="-25000" dirty="0"/>
              <a:t> </a:t>
            </a:r>
            <a:r>
              <a:rPr lang="en-US" altLang="en-US" dirty="0"/>
              <a:t>} ≤ </a:t>
            </a:r>
            <a:r>
              <a:rPr lang="en-US" altLang="en-US" dirty="0" err="1"/>
              <a:t>glb</a:t>
            </a:r>
            <a:r>
              <a:rPr lang="en-US" altLang="en-US" dirty="0"/>
              <a:t>{ </a:t>
            </a:r>
            <a:r>
              <a:rPr lang="en-US" altLang="en-US" i="1" u="sng" dirty="0"/>
              <a:t>y</a:t>
            </a:r>
            <a:r>
              <a:rPr lang="en-US" altLang="en-US" dirty="0"/>
              <a:t> | </a:t>
            </a:r>
            <a:r>
              <a:rPr lang="en-US" altLang="en-US" i="1" dirty="0"/>
              <a:t>y</a:t>
            </a:r>
            <a:r>
              <a:rPr lang="en-US" altLang="en-US" dirty="0"/>
              <a:t> target of assignment in </a:t>
            </a:r>
            <a:r>
              <a:rPr lang="en-US" altLang="en-US" i="1" dirty="0"/>
              <a:t>B</a:t>
            </a:r>
            <a:r>
              <a:rPr lang="en-US" altLang="en-US" i="1" baseline="-25000" dirty="0"/>
              <a:t>i</a:t>
            </a:r>
            <a:r>
              <a:rPr lang="en-US" altLang="en-US" dirty="0"/>
              <a:t> }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0AC821B-6C6B-F84F-8F88-9546AE18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813C2C4-516D-064A-8E0E-FED2A50BE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6ACF4AF-F039-A440-85CD-08D0CDA3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951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31421A91-BFDA-8843-81EF-6AA06B375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Requirements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3393D55F-4569-A54F-AA22-AC3771489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Within each basic block:</a:t>
            </a:r>
          </a:p>
          <a:p>
            <a:pPr lvl="1">
              <a:buFontTx/>
              <a:buNone/>
            </a:pPr>
            <a:r>
              <a:rPr lang="en-US" altLang="en-US" i="1"/>
              <a:t>b</a:t>
            </a:r>
            <a:r>
              <a:rPr lang="en-US" altLang="en-US" baseline="-25000"/>
              <a:t>1</a:t>
            </a:r>
            <a:r>
              <a:rPr lang="en-US" altLang="en-US"/>
              <a:t>: </a:t>
            </a:r>
            <a:r>
              <a:rPr lang="en-US" altLang="en-US" i="1"/>
              <a:t>Low</a:t>
            </a:r>
            <a:r>
              <a:rPr lang="en-US" altLang="en-US"/>
              <a:t> ≤ </a:t>
            </a:r>
            <a:r>
              <a:rPr lang="en-US" altLang="en-US" i="1" u="sng"/>
              <a:t>i</a:t>
            </a:r>
            <a:r>
              <a:rPr lang="en-US" altLang="en-US"/>
              <a:t>		</a:t>
            </a:r>
            <a:r>
              <a:rPr lang="en-US" altLang="en-US" i="1"/>
              <a:t>b</a:t>
            </a:r>
            <a:r>
              <a:rPr lang="en-US" altLang="en-US" baseline="-25000"/>
              <a:t>3</a:t>
            </a:r>
            <a:r>
              <a:rPr lang="en-US" altLang="en-US"/>
              <a:t>: </a:t>
            </a:r>
            <a:r>
              <a:rPr lang="en-US" altLang="en-US" i="1"/>
              <a:t>Low</a:t>
            </a:r>
            <a:r>
              <a:rPr lang="en-US" altLang="en-US"/>
              <a:t> ≤ </a:t>
            </a:r>
            <a:r>
              <a:rPr lang="en-US" altLang="en-US" i="1" u="sng"/>
              <a:t>j</a:t>
            </a:r>
            <a:r>
              <a:rPr lang="en-US" altLang="en-US"/>
              <a:t>	 </a:t>
            </a:r>
            <a:r>
              <a:rPr lang="en-US" altLang="en-US" i="1"/>
              <a:t>b</a:t>
            </a:r>
            <a:r>
              <a:rPr lang="en-US" altLang="en-US" baseline="-25000"/>
              <a:t>6</a:t>
            </a:r>
            <a:r>
              <a:rPr lang="en-US" altLang="en-US"/>
              <a:t>: lub{ </a:t>
            </a:r>
            <a:r>
              <a:rPr lang="en-US" altLang="en-US" i="1"/>
              <a:t>Low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 } ≤ </a:t>
            </a:r>
            <a:r>
              <a:rPr lang="en-US" altLang="en-US" i="1" u="sng"/>
              <a:t>i</a:t>
            </a:r>
            <a:endParaRPr lang="en-US" altLang="en-US"/>
          </a:p>
          <a:p>
            <a:pPr lvl="1">
              <a:buFontTx/>
              <a:buNone/>
            </a:pPr>
            <a:r>
              <a:rPr lang="en-US" altLang="en-US" i="1"/>
              <a:t>b</a:t>
            </a:r>
            <a:r>
              <a:rPr lang="en-US" altLang="en-US" baseline="-25000"/>
              <a:t>5</a:t>
            </a:r>
            <a:r>
              <a:rPr lang="en-US" altLang="en-US"/>
              <a:t>: lub{ </a:t>
            </a:r>
            <a:r>
              <a:rPr lang="en-US" altLang="en-US" i="1" u="sng"/>
              <a:t>x</a:t>
            </a:r>
            <a:r>
              <a:rPr lang="en-US" altLang="en-US" u="sng"/>
              <a:t>[</a:t>
            </a:r>
            <a:r>
              <a:rPr lang="en-US" altLang="en-US" i="1" u="sng"/>
              <a:t>i</a:t>
            </a:r>
            <a:r>
              <a:rPr lang="en-US" altLang="en-US" u="sng"/>
              <a:t>][</a:t>
            </a:r>
            <a:r>
              <a:rPr lang="en-US" altLang="en-US" i="1" u="sng"/>
              <a:t>j</a:t>
            </a:r>
            <a:r>
              <a:rPr lang="en-US" altLang="en-US" u="sng"/>
              <a:t>]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, </a:t>
            </a:r>
            <a:r>
              <a:rPr lang="en-US" altLang="en-US" i="1" u="sng"/>
              <a:t>j</a:t>
            </a:r>
            <a:r>
              <a:rPr lang="en-US" altLang="en-US"/>
              <a:t> } ≤ </a:t>
            </a:r>
            <a:r>
              <a:rPr lang="en-US" altLang="en-US" i="1" u="sng"/>
              <a:t>y</a:t>
            </a:r>
            <a:r>
              <a:rPr lang="en-US" altLang="en-US" u="sng"/>
              <a:t>[</a:t>
            </a:r>
            <a:r>
              <a:rPr lang="en-US" altLang="en-US" i="1" u="sng"/>
              <a:t>j</a:t>
            </a:r>
            <a:r>
              <a:rPr lang="en-US" altLang="en-US" u="sng"/>
              <a:t>][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 }; lub{ </a:t>
            </a:r>
            <a:r>
              <a:rPr lang="en-US" altLang="en-US" i="1"/>
              <a:t>Low</a:t>
            </a:r>
            <a:r>
              <a:rPr lang="en-US" altLang="en-US"/>
              <a:t>, </a:t>
            </a:r>
            <a:r>
              <a:rPr lang="en-US" altLang="en-US" i="1" u="sng"/>
              <a:t>j</a:t>
            </a:r>
            <a:r>
              <a:rPr lang="en-US" altLang="en-US"/>
              <a:t> } ≤ </a:t>
            </a:r>
            <a:r>
              <a:rPr lang="en-US" altLang="en-US" i="1" u="sng"/>
              <a:t>j</a:t>
            </a:r>
            <a:endParaRPr lang="en-US" altLang="en-US"/>
          </a:p>
          <a:p>
            <a:pPr lvl="1"/>
            <a:r>
              <a:rPr lang="en-US" altLang="en-US"/>
              <a:t>Combining, lub{ </a:t>
            </a:r>
            <a:r>
              <a:rPr lang="en-US" altLang="en-US" i="1" u="sng"/>
              <a:t>x</a:t>
            </a:r>
            <a:r>
              <a:rPr lang="en-US" altLang="en-US" u="sng"/>
              <a:t>[</a:t>
            </a:r>
            <a:r>
              <a:rPr lang="en-US" altLang="en-US" i="1" u="sng"/>
              <a:t>i</a:t>
            </a:r>
            <a:r>
              <a:rPr lang="en-US" altLang="en-US" u="sng"/>
              <a:t>][</a:t>
            </a:r>
            <a:r>
              <a:rPr lang="en-US" altLang="en-US" i="1" u="sng"/>
              <a:t>j</a:t>
            </a:r>
            <a:r>
              <a:rPr lang="en-US" altLang="en-US" u="sng"/>
              <a:t>]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, </a:t>
            </a:r>
            <a:r>
              <a:rPr lang="en-US" altLang="en-US" i="1" u="sng"/>
              <a:t>j</a:t>
            </a:r>
            <a:r>
              <a:rPr lang="en-US" altLang="en-US"/>
              <a:t> } ≤ </a:t>
            </a:r>
            <a:r>
              <a:rPr lang="en-US" altLang="en-US" i="1" u="sng"/>
              <a:t>y</a:t>
            </a:r>
            <a:r>
              <a:rPr lang="en-US" altLang="en-US" u="sng"/>
              <a:t>[</a:t>
            </a:r>
            <a:r>
              <a:rPr lang="en-US" altLang="en-US" i="1" u="sng"/>
              <a:t>j</a:t>
            </a:r>
            <a:r>
              <a:rPr lang="en-US" altLang="en-US" u="sng"/>
              <a:t>][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 }</a:t>
            </a:r>
          </a:p>
          <a:p>
            <a:pPr lvl="1"/>
            <a:r>
              <a:rPr lang="en-US" altLang="en-US"/>
              <a:t>From declarations, true when lub{ </a:t>
            </a:r>
            <a:r>
              <a:rPr lang="en-US" altLang="en-US" i="1" u="sng"/>
              <a:t>x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 } ≤ </a:t>
            </a:r>
            <a:r>
              <a:rPr lang="en-US" altLang="en-US" i="1" u="sng"/>
              <a:t>y</a:t>
            </a:r>
            <a:endParaRPr lang="en-US" altLang="en-US"/>
          </a:p>
          <a:p>
            <a:r>
              <a:rPr lang="en-US" altLang="en-US" i="1"/>
              <a:t>B</a:t>
            </a:r>
            <a:r>
              <a:rPr lang="en-US" altLang="en-US" baseline="-25000"/>
              <a:t>2</a:t>
            </a:r>
            <a:r>
              <a:rPr lang="en-US" altLang="en-US"/>
              <a:t> = {</a:t>
            </a:r>
            <a:r>
              <a:rPr lang="en-US" altLang="en-US" i="1"/>
              <a:t>b</a:t>
            </a:r>
            <a:r>
              <a:rPr lang="en-US" altLang="en-US" baseline="-25000"/>
              <a:t>3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 baseline="-25000"/>
              <a:t>4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 baseline="-25000"/>
              <a:t>5</a:t>
            </a:r>
            <a:r>
              <a:rPr lang="en-US" altLang="en-US"/>
              <a:t>, </a:t>
            </a:r>
            <a:r>
              <a:rPr lang="en-US" altLang="en-US" i="1"/>
              <a:t>b</a:t>
            </a:r>
            <a:r>
              <a:rPr lang="en-US" altLang="en-US" baseline="-25000"/>
              <a:t>6</a:t>
            </a:r>
            <a:r>
              <a:rPr lang="en-US" altLang="en-US"/>
              <a:t>}</a:t>
            </a:r>
          </a:p>
          <a:p>
            <a:pPr lvl="1"/>
            <a:r>
              <a:rPr lang="en-US" altLang="en-US"/>
              <a:t>Assignments to </a:t>
            </a:r>
            <a:r>
              <a:rPr lang="en-US" altLang="en-US" i="1"/>
              <a:t>i</a:t>
            </a:r>
            <a:r>
              <a:rPr lang="en-US" altLang="en-US"/>
              <a:t>, </a:t>
            </a:r>
            <a:r>
              <a:rPr lang="en-US" altLang="en-US" i="1"/>
              <a:t>j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[</a:t>
            </a:r>
            <a:r>
              <a:rPr lang="en-US" altLang="en-US" i="1"/>
              <a:t>j</a:t>
            </a:r>
            <a:r>
              <a:rPr lang="en-US" altLang="en-US"/>
              <a:t>][</a:t>
            </a:r>
            <a:r>
              <a:rPr lang="en-US" altLang="en-US" i="1"/>
              <a:t>i</a:t>
            </a:r>
            <a:r>
              <a:rPr lang="en-US" altLang="en-US"/>
              <a:t>]; conditional is </a:t>
            </a:r>
            <a:r>
              <a:rPr lang="en-US" altLang="en-US" i="1"/>
              <a:t>i</a:t>
            </a:r>
            <a:r>
              <a:rPr lang="en-US" altLang="en-US"/>
              <a:t> ≤ 10</a:t>
            </a:r>
          </a:p>
          <a:p>
            <a:pPr lvl="1"/>
            <a:r>
              <a:rPr lang="en-US" altLang="en-US"/>
              <a:t>Requires </a:t>
            </a:r>
            <a:r>
              <a:rPr lang="en-US" altLang="en-US" i="1" u="sng"/>
              <a:t>i</a:t>
            </a:r>
            <a:r>
              <a:rPr lang="en-US" altLang="en-US"/>
              <a:t> ≤ glb{ </a:t>
            </a:r>
            <a:r>
              <a:rPr lang="en-US" altLang="en-US" i="1" u="sng"/>
              <a:t>i</a:t>
            </a:r>
            <a:r>
              <a:rPr lang="en-US" altLang="en-US"/>
              <a:t>, </a:t>
            </a:r>
            <a:r>
              <a:rPr lang="en-US" altLang="en-US" i="1" u="sng"/>
              <a:t>j</a:t>
            </a:r>
            <a:r>
              <a:rPr lang="en-US" altLang="en-US"/>
              <a:t>, </a:t>
            </a:r>
            <a:r>
              <a:rPr lang="en-US" altLang="en-US" i="1" u="sng"/>
              <a:t>y</a:t>
            </a:r>
            <a:r>
              <a:rPr lang="en-US" altLang="en-US" u="sng"/>
              <a:t>[</a:t>
            </a:r>
            <a:r>
              <a:rPr lang="en-US" altLang="en-US" i="1" u="sng"/>
              <a:t>j</a:t>
            </a:r>
            <a:r>
              <a:rPr lang="en-US" altLang="en-US" u="sng"/>
              <a:t>][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 }</a:t>
            </a:r>
          </a:p>
          <a:p>
            <a:pPr lvl="1"/>
            <a:r>
              <a:rPr lang="en-US" altLang="en-US"/>
              <a:t>From declarations, true when </a:t>
            </a:r>
            <a:r>
              <a:rPr lang="en-US" altLang="en-US" i="1" u="sng"/>
              <a:t>i</a:t>
            </a:r>
            <a:r>
              <a:rPr lang="en-US" altLang="en-US"/>
              <a:t> ≤ </a:t>
            </a:r>
            <a:r>
              <a:rPr lang="en-US" altLang="en-US" i="1" u="sng"/>
              <a:t>y</a:t>
            </a: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255767A-D2B9-BF4A-A13C-17ECF9C3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AFD6E47-630F-6E43-92F9-1A2008FA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CC75CBC-17D0-2E42-AD62-D5AEFF94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4374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829F8460-D087-C740-8503-34CEA2B0E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(continued)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01E61F94-9D05-4B44-9BCF-7E99B3C25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B</a:t>
            </a:r>
            <a:r>
              <a:rPr lang="en-US" altLang="en-US" baseline="-25000"/>
              <a:t>4</a:t>
            </a:r>
            <a:r>
              <a:rPr lang="en-US" altLang="en-US"/>
              <a:t> = { </a:t>
            </a:r>
            <a:r>
              <a:rPr lang="en-US" altLang="en-US" i="1"/>
              <a:t>b</a:t>
            </a:r>
            <a:r>
              <a:rPr lang="en-US" altLang="en-US" baseline="-25000"/>
              <a:t>5</a:t>
            </a:r>
            <a:r>
              <a:rPr lang="en-US" altLang="en-US"/>
              <a:t> }</a:t>
            </a:r>
          </a:p>
          <a:p>
            <a:pPr lvl="1"/>
            <a:r>
              <a:rPr lang="en-US" altLang="en-US"/>
              <a:t>Assignments to </a:t>
            </a:r>
            <a:r>
              <a:rPr lang="en-US" altLang="en-US" i="1"/>
              <a:t>j</a:t>
            </a:r>
            <a:r>
              <a:rPr lang="en-US" altLang="en-US"/>
              <a:t>, </a:t>
            </a:r>
            <a:r>
              <a:rPr lang="en-US" altLang="en-US" i="1"/>
              <a:t>y</a:t>
            </a:r>
            <a:r>
              <a:rPr lang="en-US" altLang="en-US"/>
              <a:t>[</a:t>
            </a:r>
            <a:r>
              <a:rPr lang="en-US" altLang="en-US" i="1"/>
              <a:t>j</a:t>
            </a:r>
            <a:r>
              <a:rPr lang="en-US" altLang="en-US"/>
              <a:t>][</a:t>
            </a:r>
            <a:r>
              <a:rPr lang="en-US" altLang="en-US" i="1"/>
              <a:t>i</a:t>
            </a:r>
            <a:r>
              <a:rPr lang="en-US" altLang="en-US"/>
              <a:t>]; conditional is </a:t>
            </a:r>
            <a:r>
              <a:rPr lang="en-US" altLang="en-US" i="1"/>
              <a:t>j</a:t>
            </a:r>
            <a:r>
              <a:rPr lang="en-US" altLang="en-US"/>
              <a:t> ≤ 10</a:t>
            </a:r>
          </a:p>
          <a:p>
            <a:pPr lvl="1"/>
            <a:r>
              <a:rPr lang="en-US" altLang="en-US"/>
              <a:t>Requires </a:t>
            </a:r>
            <a:r>
              <a:rPr lang="en-US" altLang="en-US" i="1" u="sng"/>
              <a:t>j</a:t>
            </a:r>
            <a:r>
              <a:rPr lang="en-US" altLang="en-US"/>
              <a:t> ≤ glb{ </a:t>
            </a:r>
            <a:r>
              <a:rPr lang="en-US" altLang="en-US" i="1" u="sng"/>
              <a:t>j</a:t>
            </a:r>
            <a:r>
              <a:rPr lang="en-US" altLang="en-US"/>
              <a:t>, </a:t>
            </a:r>
            <a:r>
              <a:rPr lang="en-US" altLang="en-US" i="1" u="sng"/>
              <a:t>y</a:t>
            </a:r>
            <a:r>
              <a:rPr lang="en-US" altLang="en-US" u="sng"/>
              <a:t>[</a:t>
            </a:r>
            <a:r>
              <a:rPr lang="en-US" altLang="en-US" i="1" u="sng"/>
              <a:t>j</a:t>
            </a:r>
            <a:r>
              <a:rPr lang="en-US" altLang="en-US" u="sng"/>
              <a:t>][</a:t>
            </a:r>
            <a:r>
              <a:rPr lang="en-US" altLang="en-US" i="1" u="sng"/>
              <a:t>i</a:t>
            </a:r>
            <a:r>
              <a:rPr lang="en-US" altLang="en-US" u="sng"/>
              <a:t>]</a:t>
            </a:r>
            <a:r>
              <a:rPr lang="en-US" altLang="en-US"/>
              <a:t> }</a:t>
            </a:r>
          </a:p>
          <a:p>
            <a:pPr lvl="1"/>
            <a:r>
              <a:rPr lang="en-US" altLang="en-US"/>
              <a:t>From declarations, means </a:t>
            </a:r>
            <a:r>
              <a:rPr lang="en-US" altLang="en-US" i="1" u="sng"/>
              <a:t>i</a:t>
            </a:r>
            <a:r>
              <a:rPr lang="en-US" altLang="en-US"/>
              <a:t> ≤ </a:t>
            </a:r>
            <a:r>
              <a:rPr lang="en-US" altLang="en-US" i="1" u="sng"/>
              <a:t>y</a:t>
            </a:r>
            <a:endParaRPr lang="en-US" altLang="en-US"/>
          </a:p>
          <a:p>
            <a:r>
              <a:rPr lang="en-US" altLang="en-US"/>
              <a:t>Result:</a:t>
            </a:r>
          </a:p>
          <a:p>
            <a:pPr lvl="1"/>
            <a:r>
              <a:rPr lang="en-US" altLang="en-US"/>
              <a:t>Combine lub{ </a:t>
            </a:r>
            <a:r>
              <a:rPr lang="en-US" altLang="en-US" i="1" u="sng"/>
              <a:t>x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 } ≤ </a:t>
            </a:r>
            <a:r>
              <a:rPr lang="en-US" altLang="en-US" i="1" u="sng"/>
              <a:t>y</a:t>
            </a:r>
            <a:r>
              <a:rPr lang="en-US" altLang="en-US"/>
              <a:t>; </a:t>
            </a:r>
            <a:r>
              <a:rPr lang="en-US" altLang="en-US" i="1" u="sng"/>
              <a:t>i</a:t>
            </a:r>
            <a:r>
              <a:rPr lang="en-US" altLang="en-US"/>
              <a:t> ≤ </a:t>
            </a:r>
            <a:r>
              <a:rPr lang="en-US" altLang="en-US" i="1" u="sng"/>
              <a:t>y</a:t>
            </a:r>
            <a:r>
              <a:rPr lang="en-US" altLang="en-US"/>
              <a:t>; </a:t>
            </a:r>
            <a:r>
              <a:rPr lang="en-US" altLang="en-US" i="1" u="sng"/>
              <a:t>i</a:t>
            </a:r>
            <a:r>
              <a:rPr lang="en-US" altLang="en-US"/>
              <a:t> ≤ </a:t>
            </a:r>
            <a:r>
              <a:rPr lang="en-US" altLang="en-US" i="1" u="sng"/>
              <a:t>y</a:t>
            </a:r>
            <a:endParaRPr lang="en-US" altLang="en-US"/>
          </a:p>
          <a:p>
            <a:pPr lvl="1"/>
            <a:r>
              <a:rPr lang="en-US" altLang="en-US"/>
              <a:t>Requirement is lub{ </a:t>
            </a:r>
            <a:r>
              <a:rPr lang="en-US" altLang="en-US" i="1" u="sng"/>
              <a:t>x</a:t>
            </a:r>
            <a:r>
              <a:rPr lang="en-US" altLang="en-US"/>
              <a:t>, </a:t>
            </a:r>
            <a:r>
              <a:rPr lang="en-US" altLang="en-US" i="1" u="sng"/>
              <a:t>i</a:t>
            </a:r>
            <a:r>
              <a:rPr lang="en-US" altLang="en-US"/>
              <a:t> } ≤ </a:t>
            </a:r>
            <a:r>
              <a:rPr lang="en-US" altLang="en-US" i="1" u="sng"/>
              <a:t>y</a:t>
            </a: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0909E41-AC1B-5A4C-842B-0CF052322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17673CE-51EC-BE4B-B12E-F2715B92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9BD6220-DECD-9640-99B4-B62113BC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74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7044E321-BFD3-5E44-853E-A2F7FB4406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1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FC150B63-5E03-9647-A491-1C627FBAEF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Command is </a:t>
            </a:r>
            <a:r>
              <a:rPr lang="en-US" altLang="en-US" i="1" dirty="0"/>
              <a:t>x</a:t>
            </a:r>
            <a:r>
              <a:rPr lang="en-US" altLang="en-US" dirty="0"/>
              <a:t> := </a:t>
            </a:r>
            <a:r>
              <a:rPr lang="en-US" altLang="en-US" i="1" dirty="0"/>
              <a:t>y</a:t>
            </a:r>
            <a:r>
              <a:rPr lang="en-US" altLang="en-US" dirty="0"/>
              <a:t> + </a:t>
            </a:r>
            <a:r>
              <a:rPr lang="en-US" altLang="en-US" i="1" dirty="0"/>
              <a:t>z</a:t>
            </a:r>
            <a:r>
              <a:rPr lang="en-US" altLang="en-US" dirty="0"/>
              <a:t>; where:</a:t>
            </a:r>
          </a:p>
          <a:p>
            <a:pPr lvl="1"/>
            <a:r>
              <a:rPr lang="en-US" altLang="en-US" dirty="0"/>
              <a:t>0 ≤ </a:t>
            </a:r>
            <a:r>
              <a:rPr lang="en-US" altLang="en-US" i="1" dirty="0"/>
              <a:t>y</a:t>
            </a:r>
            <a:r>
              <a:rPr lang="en-US" altLang="en-US" dirty="0"/>
              <a:t> ≤ 7, equal probability</a:t>
            </a:r>
          </a:p>
          <a:p>
            <a:pPr lvl="1"/>
            <a:r>
              <a:rPr lang="en-US" altLang="en-US" i="1" dirty="0"/>
              <a:t>z</a:t>
            </a:r>
            <a:r>
              <a:rPr lang="en-US" altLang="en-US" dirty="0"/>
              <a:t> = 1 with prob. 1/2, </a:t>
            </a:r>
            <a:r>
              <a:rPr lang="en-US" altLang="en-US" i="1" dirty="0"/>
              <a:t>z</a:t>
            </a:r>
            <a:r>
              <a:rPr lang="en-US" altLang="en-US" dirty="0"/>
              <a:t> = 2 or 3 with prob. 1/4 each</a:t>
            </a:r>
          </a:p>
          <a:p>
            <a:r>
              <a:rPr lang="en-US" altLang="en-US" i="1" dirty="0"/>
              <a:t>s</a:t>
            </a:r>
            <a:r>
              <a:rPr lang="en-US" altLang="en-US" dirty="0"/>
              <a:t> state before command executed; </a:t>
            </a:r>
            <a:r>
              <a:rPr lang="en-US" altLang="en-US" i="1" dirty="0"/>
              <a:t>t</a:t>
            </a:r>
            <a:r>
              <a:rPr lang="en-US" altLang="en-US" dirty="0"/>
              <a:t>, after; so</a:t>
            </a:r>
          </a:p>
          <a:p>
            <a:pPr lvl="1"/>
            <a:r>
              <a:rPr lang="en-US" altLang="en-US" dirty="0"/>
              <a:t>H(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 = H(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= –8(1/8) </a:t>
            </a:r>
            <a:r>
              <a:rPr lang="en-US" altLang="en-US" dirty="0" err="1"/>
              <a:t>lg</a:t>
            </a:r>
            <a:r>
              <a:rPr lang="en-US" altLang="en-US" dirty="0"/>
              <a:t> (1/8) = 3</a:t>
            </a:r>
          </a:p>
          <a:p>
            <a:pPr lvl="1"/>
            <a:r>
              <a:rPr lang="en-US" altLang="en-US" dirty="0"/>
              <a:t>H(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 = H(</a:t>
            </a:r>
            <a:r>
              <a:rPr lang="en-US" altLang="en-US" i="1" dirty="0" err="1"/>
              <a:t>z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= –(1/2) </a:t>
            </a:r>
            <a:r>
              <a:rPr lang="en-US" altLang="en-US" dirty="0" err="1"/>
              <a:t>lg</a:t>
            </a:r>
            <a:r>
              <a:rPr lang="en-US" altLang="en-US" dirty="0"/>
              <a:t> (1/2) –2(1/4) </a:t>
            </a:r>
            <a:r>
              <a:rPr lang="en-US" altLang="en-US" dirty="0" err="1"/>
              <a:t>lg</a:t>
            </a:r>
            <a:r>
              <a:rPr lang="en-US" altLang="en-US" dirty="0"/>
              <a:t> (1/4) = 1.5</a:t>
            </a:r>
          </a:p>
          <a:p>
            <a:r>
              <a:rPr lang="en-US" altLang="en-US" dirty="0"/>
              <a:t>If you know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,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can have at most 3 values, so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= –3(1/3) </a:t>
            </a:r>
            <a:r>
              <a:rPr lang="en-US" altLang="en-US" dirty="0" err="1"/>
              <a:t>lg</a:t>
            </a:r>
            <a:r>
              <a:rPr lang="en-US" altLang="en-US" dirty="0"/>
              <a:t> (1/3) = </a:t>
            </a:r>
            <a:r>
              <a:rPr lang="en-US" altLang="en-US" dirty="0" err="1"/>
              <a:t>lg</a:t>
            </a:r>
            <a:r>
              <a:rPr lang="en-US" altLang="en-US" dirty="0"/>
              <a:t> 3 ≈ 1.58</a:t>
            </a:r>
          </a:p>
          <a:p>
            <a:pPr lvl="1"/>
            <a:r>
              <a:rPr lang="en-US" altLang="en-US" dirty="0"/>
              <a:t>Thus, information flows from </a:t>
            </a:r>
            <a:r>
              <a:rPr lang="en-US" altLang="en-US" i="1" dirty="0"/>
              <a:t>y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DE977DD-4BC0-5243-B4A0-54DB02007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69BB572-FFBD-8D46-9D62-3F26AC5EB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3A3429B-1A83-B44B-9D0B-582AB34C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6942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E90EF5CC-E1D9-EA42-AF14-9FD45BF99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Procedure Calls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5ADEAF20-7D5F-074E-88DC-3CD9F3C1F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i="1" dirty="0">
                <a:latin typeface="Courier" pitchFamily="2" charset="0"/>
              </a:rPr>
              <a:t>tm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a</a:t>
            </a:r>
            <a:r>
              <a:rPr lang="en-US" altLang="en-US" dirty="0">
                <a:latin typeface="Courier" pitchFamily="2" charset="0"/>
              </a:rPr>
              <a:t>, </a:t>
            </a:r>
            <a:r>
              <a:rPr lang="en-US" altLang="en-US" i="1" dirty="0">
                <a:latin typeface="Courier" pitchFamily="2" charset="0"/>
              </a:rPr>
              <a:t>b</a:t>
            </a:r>
            <a:r>
              <a:rPr lang="en-US" altLang="en-US" dirty="0">
                <a:latin typeface="Courier" pitchFamily="2" charset="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From previous slides, to be secure,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dirty="0"/>
              <a:t>, </a:t>
            </a:r>
            <a:r>
              <a:rPr lang="en-US" altLang="en-US" i="1" u="sng" dirty="0" err="1"/>
              <a:t>i</a:t>
            </a:r>
            <a:r>
              <a:rPr lang="en-US" altLang="en-US" dirty="0"/>
              <a:t> } ≤ </a:t>
            </a:r>
            <a:r>
              <a:rPr lang="en-US" altLang="en-US" i="1" u="sng" dirty="0"/>
              <a:t>y</a:t>
            </a:r>
            <a:r>
              <a:rPr lang="en-US" altLang="en-US" dirty="0"/>
              <a:t> must hold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 call, </a:t>
            </a:r>
            <a:r>
              <a:rPr lang="en-US" altLang="en-US" i="1" dirty="0"/>
              <a:t>x</a:t>
            </a:r>
            <a:r>
              <a:rPr lang="en-US" altLang="en-US" dirty="0"/>
              <a:t> corresponds to </a:t>
            </a:r>
            <a:r>
              <a:rPr lang="en-US" altLang="en-US" i="1" dirty="0"/>
              <a:t>a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 to </a:t>
            </a:r>
            <a:r>
              <a:rPr lang="en-US" altLang="en-US" i="1" dirty="0"/>
              <a:t>b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Means that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a</a:t>
            </a:r>
            <a:r>
              <a:rPr lang="en-US" altLang="en-US" dirty="0"/>
              <a:t>, </a:t>
            </a:r>
            <a:r>
              <a:rPr lang="en-US" altLang="en-US" i="1" u="sng" dirty="0" err="1"/>
              <a:t>i</a:t>
            </a:r>
            <a:r>
              <a:rPr lang="en-US" altLang="en-US" dirty="0"/>
              <a:t> } ≤ </a:t>
            </a:r>
            <a:r>
              <a:rPr lang="en-US" altLang="en-US" i="1" u="sng" dirty="0"/>
              <a:t>b</a:t>
            </a:r>
            <a:r>
              <a:rPr lang="en-US" altLang="en-US" dirty="0"/>
              <a:t>, or </a:t>
            </a:r>
            <a:r>
              <a:rPr lang="en-US" altLang="en-US" i="1" u="sng" dirty="0"/>
              <a:t>a</a:t>
            </a:r>
            <a:r>
              <a:rPr lang="en-US" altLang="en-US" dirty="0"/>
              <a:t> ≤ </a:t>
            </a:r>
            <a:r>
              <a:rPr lang="en-US" altLang="en-US" i="1" u="sng" dirty="0"/>
              <a:t>b</a:t>
            </a:r>
            <a:r>
              <a:rPr lang="en-US" altLang="en-US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More generally: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 dirty="0">
                <a:latin typeface="Courier" pitchFamily="2" charset="0"/>
              </a:rPr>
              <a:t>proc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 err="1">
                <a:latin typeface="Courier" pitchFamily="2" charset="0"/>
              </a:rPr>
              <a:t>pn</a:t>
            </a:r>
            <a:r>
              <a:rPr lang="en-US" altLang="en-US" sz="2000" dirty="0">
                <a:latin typeface="Courier" pitchFamily="2" charset="0"/>
              </a:rPr>
              <a:t>(</a:t>
            </a:r>
            <a:r>
              <a:rPr lang="en-US" altLang="en-US" sz="2000" i="1" dirty="0">
                <a:latin typeface="Courier" pitchFamily="2" charset="0"/>
              </a:rPr>
              <a:t>i</a:t>
            </a:r>
            <a:r>
              <a:rPr lang="en-US" altLang="en-US" sz="2000" baseline="-25000" dirty="0">
                <a:latin typeface="Courier" pitchFamily="2" charset="0"/>
              </a:rPr>
              <a:t>1</a:t>
            </a:r>
            <a:r>
              <a:rPr lang="en-US" altLang="en-US" sz="2000" dirty="0">
                <a:latin typeface="Courier" pitchFamily="2" charset="0"/>
              </a:rPr>
              <a:t>, …, </a:t>
            </a:r>
            <a:r>
              <a:rPr lang="en-US" altLang="en-US" sz="2000" i="1" dirty="0" err="1">
                <a:latin typeface="Courier" pitchFamily="2" charset="0"/>
              </a:rPr>
              <a:t>i</a:t>
            </a:r>
            <a:r>
              <a:rPr lang="en-US" altLang="en-US" sz="2000" i="1" baseline="-25000" dirty="0" err="1">
                <a:latin typeface="Courier" pitchFamily="2" charset="0"/>
              </a:rPr>
              <a:t>m</a:t>
            </a:r>
            <a:r>
              <a:rPr lang="en-US" altLang="en-US" sz="2000" dirty="0">
                <a:latin typeface="Courier" pitchFamily="2" charset="0"/>
              </a:rPr>
              <a:t>: </a:t>
            </a:r>
            <a:r>
              <a:rPr lang="en-US" altLang="en-US" sz="2000" b="1" dirty="0" err="1">
                <a:latin typeface="Courier" pitchFamily="2" charset="0"/>
              </a:rPr>
              <a:t>int</a:t>
            </a:r>
            <a:r>
              <a:rPr lang="en-US" altLang="en-US" sz="2000" dirty="0">
                <a:latin typeface="Courier" pitchFamily="2" charset="0"/>
              </a:rPr>
              <a:t>; </a:t>
            </a:r>
            <a:r>
              <a:rPr lang="en-US" altLang="en-US" sz="2000" b="1" dirty="0" err="1">
                <a:latin typeface="Courier" pitchFamily="2" charset="0"/>
              </a:rPr>
              <a:t>var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o</a:t>
            </a:r>
            <a:r>
              <a:rPr lang="en-US" altLang="en-US" sz="2000" baseline="-25000" dirty="0">
                <a:latin typeface="Courier" pitchFamily="2" charset="0"/>
              </a:rPr>
              <a:t>1</a:t>
            </a:r>
            <a:r>
              <a:rPr lang="en-US" altLang="en-US" sz="2000" dirty="0">
                <a:latin typeface="Courier" pitchFamily="2" charset="0"/>
              </a:rPr>
              <a:t>, …, </a:t>
            </a:r>
            <a:r>
              <a:rPr lang="en-US" altLang="en-US" sz="2000" i="1" dirty="0">
                <a:latin typeface="Courier" pitchFamily="2" charset="0"/>
              </a:rPr>
              <a:t>o</a:t>
            </a:r>
            <a:r>
              <a:rPr lang="en-US" altLang="en-US" sz="2000" i="1" baseline="-25000" dirty="0">
                <a:latin typeface="Courier" pitchFamily="2" charset="0"/>
              </a:rPr>
              <a:t>n</a:t>
            </a:r>
            <a:r>
              <a:rPr lang="en-US" altLang="en-US" sz="2000" dirty="0">
                <a:latin typeface="Courier" pitchFamily="2" charset="0"/>
              </a:rPr>
              <a:t>: </a:t>
            </a:r>
            <a:r>
              <a:rPr lang="en-US" altLang="en-US" sz="2000" b="1" dirty="0" err="1">
                <a:latin typeface="Courier" pitchFamily="2" charset="0"/>
              </a:rPr>
              <a:t>int</a:t>
            </a:r>
            <a:r>
              <a:rPr lang="en-US" altLang="en-US" sz="2000" dirty="0">
                <a:latin typeface="Courier" pitchFamily="2" charset="0"/>
              </a:rPr>
              <a:t>); </a:t>
            </a:r>
            <a:r>
              <a:rPr lang="en-US" altLang="en-US" sz="2000" b="1" dirty="0">
                <a:latin typeface="Courier" pitchFamily="2" charset="0"/>
              </a:rPr>
              <a:t>begin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S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end</a:t>
            </a:r>
            <a:r>
              <a:rPr lang="en-US" altLang="en-US" sz="2000" dirty="0">
                <a:latin typeface="Courier" pitchFamily="2" charset="0"/>
              </a:rPr>
              <a:t>;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dirty="0"/>
              <a:t> must be secure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For all </a:t>
            </a:r>
            <a:r>
              <a:rPr lang="en-US" altLang="en-US" i="1" dirty="0"/>
              <a:t>j</a:t>
            </a:r>
            <a:r>
              <a:rPr lang="en-US" altLang="en-US" dirty="0"/>
              <a:t> and </a:t>
            </a:r>
            <a:r>
              <a:rPr lang="en-US" altLang="en-US" i="1" dirty="0"/>
              <a:t>k</a:t>
            </a:r>
            <a:r>
              <a:rPr lang="en-US" altLang="en-US" dirty="0"/>
              <a:t>, if </a:t>
            </a:r>
            <a:r>
              <a:rPr lang="en-US" altLang="en-US" i="1" u="sng" dirty="0" err="1"/>
              <a:t>i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≤ </a:t>
            </a:r>
            <a:r>
              <a:rPr lang="en-US" altLang="en-US" i="1" u="sng" dirty="0"/>
              <a:t>o</a:t>
            </a:r>
            <a:r>
              <a:rPr lang="en-US" altLang="en-US" i="1" baseline="-25000" dirty="0"/>
              <a:t>k</a:t>
            </a:r>
            <a:r>
              <a:rPr lang="en-US" altLang="en-US" dirty="0"/>
              <a:t>, then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≤ </a:t>
            </a:r>
            <a:r>
              <a:rPr lang="en-US" altLang="en-US" i="1" u="sng" dirty="0" err="1"/>
              <a:t>y</a:t>
            </a:r>
            <a:r>
              <a:rPr lang="en-US" altLang="en-US" i="1" baseline="-25000" dirty="0" err="1"/>
              <a:t>k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For all </a:t>
            </a:r>
            <a:r>
              <a:rPr lang="en-US" altLang="en-US" i="1" dirty="0"/>
              <a:t>j</a:t>
            </a:r>
            <a:r>
              <a:rPr lang="en-US" altLang="en-US" dirty="0"/>
              <a:t> and </a:t>
            </a:r>
            <a:r>
              <a:rPr lang="en-US" altLang="en-US" i="1" dirty="0"/>
              <a:t>k</a:t>
            </a:r>
            <a:r>
              <a:rPr lang="en-US" altLang="en-US" dirty="0"/>
              <a:t>, if </a:t>
            </a:r>
            <a:r>
              <a:rPr lang="en-US" altLang="en-US" i="1" u="sng" dirty="0" err="1"/>
              <a:t>o</a:t>
            </a:r>
            <a:r>
              <a:rPr lang="en-US" altLang="en-US" i="1" baseline="-25000" dirty="0" err="1"/>
              <a:t>j</a:t>
            </a:r>
            <a:r>
              <a:rPr lang="en-US" altLang="en-US" i="1" baseline="-25000" dirty="0"/>
              <a:t> </a:t>
            </a:r>
            <a:r>
              <a:rPr lang="en-US" altLang="en-US" dirty="0"/>
              <a:t>≤ </a:t>
            </a:r>
            <a:r>
              <a:rPr lang="en-US" altLang="en-US" i="1" u="sng" dirty="0"/>
              <a:t>o</a:t>
            </a:r>
            <a:r>
              <a:rPr lang="en-US" altLang="en-US" i="1" baseline="-25000" dirty="0"/>
              <a:t>k</a:t>
            </a:r>
            <a:r>
              <a:rPr lang="en-US" altLang="en-US" dirty="0"/>
              <a:t>, then  </a:t>
            </a:r>
            <a:r>
              <a:rPr lang="en-US" altLang="en-US" i="1" u="sng" dirty="0" err="1"/>
              <a:t>y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≤ </a:t>
            </a:r>
            <a:r>
              <a:rPr lang="en-US" altLang="en-US" i="1" u="sng" dirty="0" err="1"/>
              <a:t>y</a:t>
            </a:r>
            <a:r>
              <a:rPr lang="en-US" altLang="en-US" i="1" baseline="-25000" dirty="0" err="1"/>
              <a:t>k</a:t>
            </a:r>
            <a:endParaRPr lang="en-US" altLang="en-US" i="1" baseline="-25000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239A01D-76EB-4A48-A47F-50E1C018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EC6F62C-1C0C-1E42-97CF-BD5A50CE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2752BDD-9F74-AE44-9564-62CBC45B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1035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D4FB2512-4BC5-BF4E-9494-6637A408B3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79B4DBBD-F76D-6E44-88B6-4021989B3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400" b="1" dirty="0">
                <a:latin typeface="Courier" pitchFamily="2" charset="0"/>
              </a:rPr>
              <a:t>proc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copy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: </a:t>
            </a:r>
            <a:r>
              <a:rPr lang="en-US" altLang="en-US" sz="2400" b="1" dirty="0">
                <a:latin typeface="Courier" pitchFamily="2" charset="0"/>
              </a:rPr>
              <a:t>integer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class</a:t>
            </a:r>
            <a:r>
              <a:rPr lang="en-US" altLang="en-US" sz="2400" dirty="0">
                <a:latin typeface="Courier" pitchFamily="2" charset="0"/>
              </a:rPr>
              <a:t> { x };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400" b="1" dirty="0">
                <a:latin typeface="Courier" pitchFamily="2" charset="0"/>
              </a:rPr>
              <a:t> 					</a:t>
            </a:r>
            <a:r>
              <a:rPr lang="en-US" altLang="en-US" sz="2400" b="1" dirty="0" err="1">
                <a:latin typeface="Courier" pitchFamily="2" charset="0"/>
              </a:rPr>
              <a:t>var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: </a:t>
            </a:r>
            <a:r>
              <a:rPr lang="en-US" altLang="en-US" sz="2400" b="1" dirty="0">
                <a:latin typeface="Courier" pitchFamily="2" charset="0"/>
              </a:rPr>
              <a:t>integer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class</a:t>
            </a:r>
            <a:r>
              <a:rPr lang="en-US" altLang="en-US" sz="2400" dirty="0">
                <a:latin typeface="Courier" pitchFamily="2" charset="0"/>
              </a:rPr>
              <a:t> Low);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 err="1">
                <a:latin typeface="Courier" pitchFamily="2" charset="0"/>
              </a:rPr>
              <a:t>var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sum</a:t>
            </a:r>
            <a:r>
              <a:rPr lang="en-US" altLang="en-US" sz="2400" dirty="0">
                <a:latin typeface="Courier" pitchFamily="2" charset="0"/>
              </a:rPr>
              <a:t>: </a:t>
            </a:r>
            <a:r>
              <a:rPr lang="en-US" altLang="en-US" sz="2400" b="1" dirty="0">
                <a:latin typeface="Courier" pitchFamily="2" charset="0"/>
              </a:rPr>
              <a:t>integer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class</a:t>
            </a:r>
            <a:r>
              <a:rPr lang="en-US" altLang="en-US" sz="2400" dirty="0">
                <a:latin typeface="Courier" pitchFamily="2" charset="0"/>
              </a:rPr>
              <a:t> { x };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: </a:t>
            </a:r>
            <a:r>
              <a:rPr lang="en-US" altLang="en-US" sz="2400" b="1" dirty="0" err="1">
                <a:latin typeface="Courier" pitchFamily="2" charset="0"/>
              </a:rPr>
              <a:t>int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class</a:t>
            </a:r>
            <a:r>
              <a:rPr lang="en-US" altLang="en-US" sz="2400" dirty="0">
                <a:latin typeface="Courier" pitchFamily="2" charset="0"/>
              </a:rPr>
              <a:t> Low;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begin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sum</a:t>
            </a:r>
            <a:r>
              <a:rPr lang="en-US" altLang="en-US" sz="2400" dirty="0">
                <a:latin typeface="Courier" pitchFamily="2" charset="0"/>
              </a:rPr>
              <a:t> := 0;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</a:t>
            </a:r>
            <a:r>
              <a:rPr lang="en-US" altLang="en-US" sz="2400" b="1" dirty="0">
                <a:latin typeface="Courier" pitchFamily="2" charset="0"/>
              </a:rPr>
              <a:t>while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do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begin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     </a:t>
            </a:r>
            <a:r>
              <a:rPr lang="en-US" altLang="en-US" sz="2400" i="1" dirty="0">
                <a:latin typeface="Courier" pitchFamily="2" charset="0"/>
              </a:rPr>
              <a:t>sum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sum</a:t>
            </a:r>
            <a:r>
              <a:rPr lang="en-US" altLang="en-US" sz="2400" dirty="0">
                <a:latin typeface="Courier" pitchFamily="2" charset="0"/>
              </a:rPr>
              <a:t> +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    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+ 1;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</a:t>
            </a:r>
            <a:r>
              <a:rPr lang="en-US" altLang="en-US" sz="2400" b="1" dirty="0">
                <a:latin typeface="Courier" pitchFamily="2" charset="0"/>
              </a:rPr>
              <a:t>end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end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B47A345-12FC-C045-A521-6D557ECF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9029596-A33B-744D-B168-BE8BD2AA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4D838AC-BCBD-5244-84D9-5DE68A463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114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F3C55F92-D3E2-FA4C-A61F-B65817FAB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 (</a:t>
            </a:r>
            <a:r>
              <a:rPr lang="en-US" altLang="en-US" i="1"/>
              <a:t>cont</a:t>
            </a:r>
            <a:r>
              <a:rPr lang="en-US" altLang="en-US"/>
              <a:t>)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AC1926E3-E15B-404E-9CA4-C65EFA972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When sum overflows, integer overflow trap</a:t>
            </a:r>
          </a:p>
          <a:p>
            <a:pPr lvl="1"/>
            <a:r>
              <a:rPr lang="en-US" altLang="en-US" dirty="0"/>
              <a:t>Procedure exits</a:t>
            </a:r>
          </a:p>
          <a:p>
            <a:pPr lvl="1"/>
            <a:r>
              <a:rPr lang="en-US" altLang="en-US" dirty="0"/>
              <a:t>Value of </a:t>
            </a:r>
            <a:r>
              <a:rPr lang="en-US" altLang="en-US" i="1" dirty="0"/>
              <a:t>x</a:t>
            </a:r>
            <a:r>
              <a:rPr lang="en-US" altLang="en-US" dirty="0"/>
              <a:t> is MAXINT/</a:t>
            </a:r>
            <a:r>
              <a:rPr lang="en-US" altLang="en-US" i="1" dirty="0"/>
              <a:t>y</a:t>
            </a:r>
            <a:endParaRPr lang="en-US" altLang="en-US" dirty="0"/>
          </a:p>
          <a:p>
            <a:pPr lvl="1"/>
            <a:r>
              <a:rPr lang="en-US" altLang="en-US" dirty="0"/>
              <a:t>Information flows from </a:t>
            </a:r>
            <a:r>
              <a:rPr lang="en-US" altLang="en-US" i="1" dirty="0"/>
              <a:t>y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r>
              <a:rPr lang="en-US" altLang="en-US" dirty="0"/>
              <a:t>, but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 never checked</a:t>
            </a:r>
          </a:p>
          <a:p>
            <a:r>
              <a:rPr lang="en-US" altLang="en-US" dirty="0"/>
              <a:t>Need to handle exceptions explicitly</a:t>
            </a:r>
          </a:p>
          <a:p>
            <a:pPr lvl="1"/>
            <a:r>
              <a:rPr lang="en-US" altLang="en-US" dirty="0"/>
              <a:t>Idea: on integer overflow, terminate loop</a:t>
            </a:r>
          </a:p>
          <a:p>
            <a:pPr lvl="1" algn="ctr">
              <a:buFontTx/>
              <a:buNone/>
            </a:pPr>
            <a:r>
              <a:rPr lang="en-US" altLang="en-US" b="1" dirty="0">
                <a:latin typeface="Courier" pitchFamily="2" charset="0"/>
              </a:rPr>
              <a:t>on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b="1" dirty="0" err="1">
                <a:latin typeface="Courier" pitchFamily="2" charset="0"/>
              </a:rPr>
              <a:t>integer_overflow_exception</a:t>
            </a:r>
            <a:r>
              <a:rPr lang="en-US" altLang="en-US" b="1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sum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b="1" dirty="0">
                <a:latin typeface="Courier" pitchFamily="2" charset="0"/>
              </a:rPr>
              <a:t>do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z</a:t>
            </a:r>
            <a:r>
              <a:rPr lang="en-US" altLang="en-US" dirty="0">
                <a:latin typeface="Courier" pitchFamily="2" charset="0"/>
              </a:rPr>
              <a:t> := 1;</a:t>
            </a:r>
          </a:p>
          <a:p>
            <a:pPr lvl="1"/>
            <a:r>
              <a:rPr lang="en-US" altLang="en-US" dirty="0"/>
              <a:t>Now information flows from </a:t>
            </a:r>
            <a:r>
              <a:rPr lang="en-US" altLang="en-US" i="1" dirty="0"/>
              <a:t>sum</a:t>
            </a:r>
            <a:r>
              <a:rPr lang="en-US" altLang="en-US" dirty="0"/>
              <a:t> to </a:t>
            </a:r>
            <a:r>
              <a:rPr lang="en-US" altLang="en-US" i="1" dirty="0"/>
              <a:t>z</a:t>
            </a:r>
            <a:r>
              <a:rPr lang="en-US" altLang="en-US" dirty="0"/>
              <a:t>, meaning </a:t>
            </a:r>
            <a:r>
              <a:rPr lang="en-US" altLang="en-US" i="1" u="sng" dirty="0"/>
              <a:t>sum</a:t>
            </a:r>
            <a:r>
              <a:rPr lang="en-US" altLang="en-US" dirty="0"/>
              <a:t> ≤ </a:t>
            </a:r>
            <a:r>
              <a:rPr lang="en-US" altLang="en-US" i="1" u="sng" dirty="0"/>
              <a:t>z</a:t>
            </a:r>
            <a:endParaRPr lang="en-US" altLang="en-US" dirty="0"/>
          </a:p>
          <a:p>
            <a:pPr lvl="1"/>
            <a:r>
              <a:rPr lang="en-US" altLang="en-US" dirty="0"/>
              <a:t>This is false (</a:t>
            </a:r>
            <a:r>
              <a:rPr lang="en-US" altLang="en-US" i="1" u="sng" dirty="0"/>
              <a:t>sum</a:t>
            </a:r>
            <a:r>
              <a:rPr lang="en-US" altLang="en-US" dirty="0"/>
              <a:t> = { x } dominates </a:t>
            </a:r>
            <a:r>
              <a:rPr lang="en-US" altLang="en-US" i="1" u="sng" dirty="0"/>
              <a:t>z</a:t>
            </a:r>
            <a:r>
              <a:rPr lang="en-US" altLang="en-US" dirty="0"/>
              <a:t> = Low)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7C26240-3098-3A4E-9DBD-80D7E23C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1FBA485-045F-DF41-95BC-2CF47108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D4AE3F7-E363-3C41-9612-7DA92741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937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B1080324-7425-6744-BC52-352543A54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Infinite Loops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5D88EC4E-7819-BE40-A2F6-255191E06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proc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copy</a:t>
            </a:r>
            <a:r>
              <a:rPr lang="en-US" altLang="en-US" sz="2600" dirty="0">
                <a:latin typeface="Courier" pitchFamily="2" charset="0"/>
              </a:rPr>
              <a:t>(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: </a:t>
            </a:r>
            <a:r>
              <a:rPr lang="en-US" altLang="en-US" sz="2600" b="1" dirty="0">
                <a:latin typeface="Courier" pitchFamily="2" charset="0"/>
              </a:rPr>
              <a:t>integer</a:t>
            </a:r>
            <a:r>
              <a:rPr lang="en-US" altLang="en-US" sz="2600" dirty="0">
                <a:latin typeface="Courier" pitchFamily="2" charset="0"/>
              </a:rPr>
              <a:t> 0..1 </a:t>
            </a:r>
            <a:r>
              <a:rPr lang="en-US" altLang="en-US" sz="2600" b="1" dirty="0">
                <a:latin typeface="Courier" pitchFamily="2" charset="0"/>
              </a:rPr>
              <a:t>class</a:t>
            </a:r>
            <a:r>
              <a:rPr lang="en-US" altLang="en-US" sz="2600" dirty="0">
                <a:latin typeface="Courier" pitchFamily="2" charset="0"/>
              </a:rPr>
              <a:t> { x };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                </a:t>
            </a:r>
            <a:r>
              <a:rPr lang="en-US" altLang="en-US" sz="2600" b="1" dirty="0" err="1">
                <a:latin typeface="Courier" pitchFamily="2" charset="0"/>
              </a:rPr>
              <a:t>var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: </a:t>
            </a:r>
            <a:r>
              <a:rPr lang="en-US" altLang="en-US" sz="2600" b="1" dirty="0">
                <a:latin typeface="Courier" pitchFamily="2" charset="0"/>
              </a:rPr>
              <a:t>integer</a:t>
            </a:r>
            <a:r>
              <a:rPr lang="en-US" altLang="en-US" sz="2600" dirty="0">
                <a:latin typeface="Courier" pitchFamily="2" charset="0"/>
              </a:rPr>
              <a:t> 0..1 </a:t>
            </a:r>
            <a:r>
              <a:rPr lang="en-US" altLang="en-US" sz="2600" b="1" dirty="0">
                <a:latin typeface="Courier" pitchFamily="2" charset="0"/>
              </a:rPr>
              <a:t>class</a:t>
            </a:r>
            <a:r>
              <a:rPr lang="en-US" altLang="en-US" sz="2600" dirty="0">
                <a:latin typeface="Courier" pitchFamily="2" charset="0"/>
              </a:rPr>
              <a:t> Low);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begin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    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 :=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     </a:t>
            </a:r>
            <a:r>
              <a:rPr lang="en-US" altLang="en-US" sz="2600" b="1" dirty="0">
                <a:latin typeface="Courier" pitchFamily="2" charset="0"/>
              </a:rPr>
              <a:t>while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 = 0 </a:t>
            </a:r>
            <a:r>
              <a:rPr lang="en-US" altLang="en-US" sz="2600" b="1" dirty="0">
                <a:latin typeface="Courier" pitchFamily="2" charset="0"/>
              </a:rPr>
              <a:t>do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          (* </a:t>
            </a:r>
            <a:r>
              <a:rPr lang="en-US" altLang="en-US" sz="2600" i="1" dirty="0">
                <a:latin typeface="Courier" pitchFamily="2" charset="0"/>
              </a:rPr>
              <a:t>nothing </a:t>
            </a:r>
            <a:r>
              <a:rPr lang="en-US" altLang="en-US" sz="2600" dirty="0">
                <a:latin typeface="Courier" pitchFamily="2" charset="0"/>
              </a:rPr>
              <a:t>*);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    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 :=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end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If </a:t>
            </a:r>
            <a:r>
              <a:rPr lang="en-US" altLang="en-US" i="1" dirty="0"/>
              <a:t>x</a:t>
            </a:r>
            <a:r>
              <a:rPr lang="en-US" altLang="en-US" dirty="0"/>
              <a:t> = 0 initially, infinite loop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If </a:t>
            </a:r>
            <a:r>
              <a:rPr lang="en-US" altLang="en-US" i="1" dirty="0"/>
              <a:t>x</a:t>
            </a:r>
            <a:r>
              <a:rPr lang="en-US" altLang="en-US" dirty="0"/>
              <a:t> = 1 initially, terminates with </a:t>
            </a:r>
            <a:r>
              <a:rPr lang="en-US" altLang="en-US" i="1" dirty="0"/>
              <a:t>y</a:t>
            </a:r>
            <a:r>
              <a:rPr lang="en-US" altLang="en-US" dirty="0"/>
              <a:t> set to 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No explicit flows, but implicit flow from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9D92123-66D3-4F4B-BCF6-CBF9779A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14CAE22-EC59-7141-B2C6-D8B2F1359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07C5A8A-23E5-3B4E-86B1-4BD1B6DE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600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3394EA0-C31D-BC43-8656-6971BFD1B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Semaphores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ED814325-8B4C-7640-BD62-F121A2E5B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Use these constructs: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wait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):   </a:t>
            </a:r>
            <a:r>
              <a:rPr lang="en-US" altLang="en-US" sz="2400" b="1" dirty="0">
                <a:latin typeface="Courier" pitchFamily="2" charset="0"/>
              </a:rPr>
              <a:t>if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then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block until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&gt; 0;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–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signal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):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+ 1;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x</a:t>
            </a:r>
            <a:r>
              <a:rPr lang="en-US" altLang="en-US" dirty="0"/>
              <a:t> is semaphore, a shared variable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Both executed atomically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Consider statement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wait(</a:t>
            </a:r>
            <a:r>
              <a:rPr lang="en-US" altLang="en-US" sz="2400" i="1" dirty="0" err="1">
                <a:latin typeface="Courier" pitchFamily="2" charset="0"/>
              </a:rPr>
              <a:t>sem</a:t>
            </a:r>
            <a:r>
              <a:rPr lang="en-US" altLang="en-US" sz="2400" dirty="0">
                <a:latin typeface="Courier" pitchFamily="2" charset="0"/>
              </a:rPr>
              <a:t>);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+ 1;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Implicit flow from </a:t>
            </a:r>
            <a:r>
              <a:rPr lang="en-US" altLang="en-US" i="1" dirty="0" err="1"/>
              <a:t>sem</a:t>
            </a:r>
            <a:r>
              <a:rPr lang="en-US" altLang="en-US" dirty="0"/>
              <a:t> to </a:t>
            </a:r>
            <a:r>
              <a:rPr lang="en-US" altLang="en-US" i="1" dirty="0"/>
              <a:t>x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Certification must take this into account!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E7C95D0-03AC-EC45-A5BD-7BC74730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3494341-9FE7-9F4B-B948-C5C5A14C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0541E43-DD83-384B-BF94-539A0C566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93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2B88C04E-CDE3-0D4F-B400-FA112B45E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Flow Requirements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E7A439BA-5722-9D4C-9FEC-EC48CF09A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Semaphores in </a:t>
            </a:r>
            <a:r>
              <a:rPr lang="en-US" altLang="en-US" i="1" dirty="0"/>
              <a:t>signal</a:t>
            </a:r>
            <a:r>
              <a:rPr lang="en-US" altLang="en-US" dirty="0"/>
              <a:t> irrelevant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Don’t affect information flow in that process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Statement </a:t>
            </a:r>
            <a:r>
              <a:rPr lang="en-US" altLang="en-US" i="1" dirty="0"/>
              <a:t>S</a:t>
            </a:r>
            <a:r>
              <a:rPr lang="en-US" altLang="en-US" dirty="0"/>
              <a:t> is a </a:t>
            </a:r>
            <a:r>
              <a:rPr lang="en-US" altLang="en-US" i="1" dirty="0"/>
              <a:t>wait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shared(</a:t>
            </a:r>
            <a:r>
              <a:rPr lang="en-US" altLang="en-US" i="1" dirty="0"/>
              <a:t>S</a:t>
            </a:r>
            <a:r>
              <a:rPr lang="en-US" altLang="en-US" dirty="0"/>
              <a:t>): set of shared variables read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Idea: information flows out of variables in shared(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fglb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): </a:t>
            </a:r>
            <a:r>
              <a:rPr lang="en-US" altLang="en-US" dirty="0" err="1"/>
              <a:t>glb</a:t>
            </a:r>
            <a:r>
              <a:rPr lang="en-US" altLang="en-US" dirty="0"/>
              <a:t> of assignment targets </a:t>
            </a:r>
            <a:r>
              <a:rPr lang="en-US" altLang="en-US" i="1" dirty="0"/>
              <a:t>following</a:t>
            </a:r>
            <a:r>
              <a:rPr lang="en-US" altLang="en-US" dirty="0"/>
              <a:t> </a:t>
            </a:r>
            <a:r>
              <a:rPr lang="en-US" altLang="en-US" i="1" dirty="0"/>
              <a:t>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So, requirement is shared(</a:t>
            </a:r>
            <a:r>
              <a:rPr lang="en-US" altLang="en-US" i="1" dirty="0"/>
              <a:t>S</a:t>
            </a:r>
            <a:r>
              <a:rPr lang="en-US" altLang="en-US" dirty="0"/>
              <a:t>) ≤ </a:t>
            </a:r>
            <a:r>
              <a:rPr lang="en-US" altLang="en-US" dirty="0" err="1"/>
              <a:t>fglb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begin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; …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n</a:t>
            </a:r>
            <a:r>
              <a:rPr lang="en-US" altLang="en-US" dirty="0"/>
              <a:t> end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 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i</a:t>
            </a:r>
            <a:r>
              <a:rPr lang="en-US" altLang="en-US" dirty="0"/>
              <a:t> must be secure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 all </a:t>
            </a:r>
            <a:r>
              <a:rPr lang="en-US" altLang="en-US" i="1" dirty="0" err="1"/>
              <a:t>i</a:t>
            </a:r>
            <a:r>
              <a:rPr lang="en-US" altLang="en-US" dirty="0"/>
              <a:t>, </a:t>
            </a:r>
            <a:r>
              <a:rPr lang="en-US" altLang="en-US" u="sng" dirty="0"/>
              <a:t>shared(</a:t>
            </a:r>
            <a:r>
              <a:rPr lang="en-US" altLang="en-US" i="1" u="sng" dirty="0"/>
              <a:t>S</a:t>
            </a:r>
            <a:r>
              <a:rPr lang="en-US" altLang="en-US" i="1" u="sng" baseline="-25000" dirty="0"/>
              <a:t>i</a:t>
            </a:r>
            <a:r>
              <a:rPr lang="en-US" altLang="en-US" u="sng" dirty="0"/>
              <a:t>)</a:t>
            </a:r>
            <a:r>
              <a:rPr lang="en-US" altLang="en-US" dirty="0"/>
              <a:t> ≤ </a:t>
            </a:r>
            <a:r>
              <a:rPr lang="en-US" altLang="en-US" dirty="0" err="1"/>
              <a:t>fglb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i="1" baseline="-25000" dirty="0"/>
              <a:t>i</a:t>
            </a:r>
            <a:r>
              <a:rPr lang="en-US" altLang="en-US" dirty="0"/>
              <a:t>)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78D5C4-ECF1-124D-B1C0-1A0D79546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E05F6FD-703F-E540-9E4E-4A4DF624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9DF5295-4EC2-8C43-93E6-EBF6087A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828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C7287B52-AE3B-2A4B-A693-02CA8F24D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D30FC433-DE83-E24C-A733-3E6FFD3EA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b="1" dirty="0">
                <a:latin typeface="Courier" pitchFamily="2" charset="0"/>
              </a:rPr>
              <a:t>begin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   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i="1" dirty="0">
                <a:latin typeface="Courier" pitchFamily="2" charset="0"/>
              </a:rPr>
              <a:t>y</a:t>
            </a:r>
            <a:r>
              <a:rPr lang="en-US" altLang="en-US" sz="2200" dirty="0">
                <a:latin typeface="Courier" pitchFamily="2" charset="0"/>
              </a:rPr>
              <a:t> + </a:t>
            </a:r>
            <a:r>
              <a:rPr lang="en-US" altLang="en-US" sz="2200" i="1" dirty="0">
                <a:latin typeface="Courier" pitchFamily="2" charset="0"/>
              </a:rPr>
              <a:t>z</a:t>
            </a:r>
            <a:r>
              <a:rPr lang="en-US" altLang="en-US" sz="2200" dirty="0">
                <a:latin typeface="Courier" pitchFamily="2" charset="0"/>
              </a:rPr>
              <a:t>;       (* </a:t>
            </a:r>
            <a:r>
              <a:rPr lang="en-US" altLang="en-US" sz="2200" i="1" dirty="0">
                <a:latin typeface="Courier" pitchFamily="2" charset="0"/>
              </a:rPr>
              <a:t>S</a:t>
            </a:r>
            <a:r>
              <a:rPr lang="en-US" altLang="en-US" sz="2200" baseline="-25000" dirty="0">
                <a:latin typeface="Courier" pitchFamily="2" charset="0"/>
              </a:rPr>
              <a:t>1</a:t>
            </a:r>
            <a:r>
              <a:rPr lang="en-US" altLang="en-US" sz="22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    </a:t>
            </a:r>
            <a:r>
              <a:rPr lang="en-US" altLang="en-US" sz="2200" b="1" dirty="0">
                <a:latin typeface="Courier" pitchFamily="2" charset="0"/>
              </a:rPr>
              <a:t>wait</a:t>
            </a:r>
            <a:r>
              <a:rPr lang="en-US" altLang="en-US" sz="2200" dirty="0">
                <a:latin typeface="Courier" pitchFamily="2" charset="0"/>
              </a:rPr>
              <a:t>(</a:t>
            </a:r>
            <a:r>
              <a:rPr lang="en-US" altLang="en-US" sz="2200" i="1" dirty="0" err="1">
                <a:latin typeface="Courier" pitchFamily="2" charset="0"/>
              </a:rPr>
              <a:t>sem</a:t>
            </a:r>
            <a:r>
              <a:rPr lang="en-US" altLang="en-US" sz="2200" dirty="0">
                <a:latin typeface="Courier" pitchFamily="2" charset="0"/>
              </a:rPr>
              <a:t>);        (* </a:t>
            </a:r>
            <a:r>
              <a:rPr lang="en-US" altLang="en-US" sz="2200" i="1" dirty="0">
                <a:latin typeface="Courier" pitchFamily="2" charset="0"/>
              </a:rPr>
              <a:t>S</a:t>
            </a:r>
            <a:r>
              <a:rPr lang="en-US" altLang="en-US" sz="2200" baseline="-25000" dirty="0">
                <a:latin typeface="Courier" pitchFamily="2" charset="0"/>
              </a:rPr>
              <a:t>2</a:t>
            </a:r>
            <a:r>
              <a:rPr lang="en-US" altLang="en-US" sz="22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    </a:t>
            </a:r>
            <a:r>
              <a:rPr lang="en-US" altLang="en-US" sz="2200" i="1" dirty="0">
                <a:latin typeface="Courier" pitchFamily="2" charset="0"/>
              </a:rPr>
              <a:t>a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i="1" dirty="0">
                <a:latin typeface="Courier" pitchFamily="2" charset="0"/>
              </a:rPr>
              <a:t>b</a:t>
            </a:r>
            <a:r>
              <a:rPr lang="en-US" altLang="en-US" sz="2200" dirty="0">
                <a:latin typeface="Courier" pitchFamily="2" charset="0"/>
              </a:rPr>
              <a:t> * </a:t>
            </a:r>
            <a:r>
              <a:rPr lang="en-US" altLang="en-US" sz="2200" i="1" dirty="0">
                <a:latin typeface="Courier" pitchFamily="2" charset="0"/>
              </a:rPr>
              <a:t>c</a:t>
            </a:r>
            <a:r>
              <a:rPr lang="en-US" altLang="en-US" sz="2200" dirty="0">
                <a:latin typeface="Courier" pitchFamily="2" charset="0"/>
              </a:rPr>
              <a:t> –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;   (* </a:t>
            </a:r>
            <a:r>
              <a:rPr lang="en-US" altLang="en-US" sz="2200" i="1" dirty="0">
                <a:latin typeface="Courier" pitchFamily="2" charset="0"/>
              </a:rPr>
              <a:t>S</a:t>
            </a:r>
            <a:r>
              <a:rPr lang="en-US" altLang="en-US" sz="2200" baseline="-25000" dirty="0">
                <a:latin typeface="Courier" pitchFamily="2" charset="0"/>
              </a:rPr>
              <a:t>3</a:t>
            </a:r>
            <a:r>
              <a:rPr lang="en-US" altLang="en-US" sz="22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b="1" dirty="0">
                <a:latin typeface="Courier" pitchFamily="2" charset="0"/>
              </a:rPr>
              <a:t>end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Requirements: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y</a:t>
            </a:r>
            <a:r>
              <a:rPr lang="en-US" altLang="en-US" dirty="0"/>
              <a:t>, </a:t>
            </a:r>
            <a:r>
              <a:rPr lang="en-US" altLang="en-US" i="1" u="sng" dirty="0"/>
              <a:t>z</a:t>
            </a:r>
            <a:r>
              <a:rPr lang="en-US" altLang="en-US" dirty="0"/>
              <a:t> } ≤ </a:t>
            </a:r>
            <a:r>
              <a:rPr lang="en-US" altLang="en-US" i="1" u="sng" dirty="0"/>
              <a:t>x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b</a:t>
            </a:r>
            <a:r>
              <a:rPr lang="en-US" altLang="en-US" dirty="0"/>
              <a:t>, </a:t>
            </a:r>
            <a:r>
              <a:rPr lang="en-US" altLang="en-US" i="1" u="sng" dirty="0"/>
              <a:t>c</a:t>
            </a:r>
            <a:r>
              <a:rPr lang="en-US" altLang="en-US" dirty="0"/>
              <a:t>, </a:t>
            </a:r>
            <a:r>
              <a:rPr lang="en-US" altLang="en-US" i="1" u="sng" dirty="0"/>
              <a:t>x</a:t>
            </a:r>
            <a:r>
              <a:rPr lang="en-US" altLang="en-US" dirty="0"/>
              <a:t> } ≤ </a:t>
            </a:r>
            <a:r>
              <a:rPr lang="en-US" altLang="en-US" i="1" u="sng" dirty="0"/>
              <a:t>a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u="sng" dirty="0" err="1"/>
              <a:t>sem</a:t>
            </a:r>
            <a:r>
              <a:rPr lang="en-US" altLang="en-US" dirty="0"/>
              <a:t> ≤ </a:t>
            </a:r>
            <a:r>
              <a:rPr lang="en-US" altLang="en-US" i="1" u="sng" dirty="0"/>
              <a:t>a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Because </a:t>
            </a:r>
            <a:r>
              <a:rPr lang="en-US" altLang="en-US" dirty="0" err="1"/>
              <a:t>fglb</a:t>
            </a:r>
            <a:r>
              <a:rPr lang="en-US" altLang="en-US" dirty="0"/>
              <a:t>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) = </a:t>
            </a:r>
            <a:r>
              <a:rPr lang="en-US" altLang="en-US" i="1" u="sng" dirty="0"/>
              <a:t>a</a:t>
            </a:r>
            <a:r>
              <a:rPr lang="en-US" altLang="en-US" dirty="0"/>
              <a:t> and shared(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) = </a:t>
            </a:r>
            <a:r>
              <a:rPr lang="en-US" altLang="en-US" i="1" dirty="0" err="1"/>
              <a:t>sem</a:t>
            </a:r>
            <a:endParaRPr lang="en-US" altLang="en-US" i="1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3A97966B-9F3D-C846-8234-0B75344C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01B9C9-1067-DA4C-93F4-BC2B8485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ED6B147-EEC9-304C-90EC-1452508C8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404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88896928-270B-2644-A5EE-D2F87488D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Concurrent Loops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17003446-7AA1-0140-B494-B3903FD5AC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Similar, but wait in loop affects </a:t>
            </a:r>
            <a:r>
              <a:rPr lang="en-US" altLang="en-US" i="1"/>
              <a:t>all</a:t>
            </a:r>
            <a:r>
              <a:rPr lang="en-US" altLang="en-US"/>
              <a:t> statements in loop</a:t>
            </a:r>
          </a:p>
          <a:p>
            <a:pPr lvl="1"/>
            <a:r>
              <a:rPr lang="en-US" altLang="en-US"/>
              <a:t>Because if flow of control loops, statements in loop before wait may be executed after wait</a:t>
            </a:r>
          </a:p>
          <a:p>
            <a:r>
              <a:rPr lang="en-US" altLang="en-US"/>
              <a:t>Requirements</a:t>
            </a:r>
          </a:p>
          <a:p>
            <a:pPr lvl="1"/>
            <a:r>
              <a:rPr lang="en-US" altLang="en-US"/>
              <a:t>Loop terminates</a:t>
            </a:r>
          </a:p>
          <a:p>
            <a:pPr lvl="1"/>
            <a:r>
              <a:rPr lang="en-US" altLang="en-US"/>
              <a:t>All statements </a:t>
            </a:r>
            <a:r>
              <a:rPr lang="en-US" altLang="en-US" i="1"/>
              <a:t>S</a:t>
            </a:r>
            <a:r>
              <a:rPr lang="en-US" altLang="en-US" baseline="-25000"/>
              <a:t>1</a:t>
            </a:r>
            <a:r>
              <a:rPr lang="en-US" altLang="en-US"/>
              <a:t>, …, </a:t>
            </a:r>
            <a:r>
              <a:rPr lang="en-US" altLang="en-US" i="1"/>
              <a:t>S</a:t>
            </a:r>
            <a:r>
              <a:rPr lang="en-US" altLang="en-US" i="1" baseline="-25000"/>
              <a:t>n</a:t>
            </a:r>
            <a:r>
              <a:rPr lang="en-US" altLang="en-US"/>
              <a:t> in loop secure</a:t>
            </a:r>
          </a:p>
          <a:p>
            <a:pPr lvl="1"/>
            <a:r>
              <a:rPr lang="en-US" altLang="en-US"/>
              <a:t>lub{ </a:t>
            </a:r>
            <a:r>
              <a:rPr lang="en-US" altLang="en-US" u="sng"/>
              <a:t>shared(</a:t>
            </a:r>
            <a:r>
              <a:rPr lang="en-US" altLang="en-US" i="1" u="sng"/>
              <a:t>S</a:t>
            </a:r>
            <a:r>
              <a:rPr lang="en-US" altLang="en-US" u="sng" baseline="-25000"/>
              <a:t>1</a:t>
            </a:r>
            <a:r>
              <a:rPr lang="en-US" altLang="en-US" u="sng"/>
              <a:t>)</a:t>
            </a:r>
            <a:r>
              <a:rPr lang="en-US" altLang="en-US"/>
              <a:t>, …, </a:t>
            </a:r>
            <a:r>
              <a:rPr lang="en-US" altLang="en-US" u="sng"/>
              <a:t>shared(</a:t>
            </a:r>
            <a:r>
              <a:rPr lang="en-US" altLang="en-US" i="1" u="sng"/>
              <a:t>S</a:t>
            </a:r>
            <a:r>
              <a:rPr lang="en-US" altLang="en-US" i="1" u="sng" baseline="-25000"/>
              <a:t>n</a:t>
            </a:r>
            <a:r>
              <a:rPr lang="en-US" altLang="en-US" u="sng"/>
              <a:t>)</a:t>
            </a:r>
            <a:r>
              <a:rPr lang="en-US" altLang="en-US"/>
              <a:t> } ≤ glb(</a:t>
            </a:r>
            <a:r>
              <a:rPr lang="en-US" altLang="en-US" i="1"/>
              <a:t>t</a:t>
            </a:r>
            <a:r>
              <a:rPr lang="en-US" altLang="en-US" baseline="-25000"/>
              <a:t>1</a:t>
            </a:r>
            <a:r>
              <a:rPr lang="en-US" altLang="en-US"/>
              <a:t>, …, </a:t>
            </a:r>
            <a:r>
              <a:rPr lang="en-US" altLang="en-US" i="1"/>
              <a:t>t</a:t>
            </a:r>
            <a:r>
              <a:rPr lang="en-US" altLang="en-US" i="1" baseline="-25000"/>
              <a:t>m</a:t>
            </a:r>
            <a:r>
              <a:rPr lang="en-US" altLang="en-US"/>
              <a:t>)</a:t>
            </a:r>
          </a:p>
          <a:p>
            <a:pPr lvl="2"/>
            <a:r>
              <a:rPr lang="en-US" altLang="en-US"/>
              <a:t>Where </a:t>
            </a:r>
            <a:r>
              <a:rPr lang="en-US" altLang="en-US" i="1"/>
              <a:t>t</a:t>
            </a:r>
            <a:r>
              <a:rPr lang="en-US" altLang="en-US" baseline="-25000"/>
              <a:t>1</a:t>
            </a:r>
            <a:r>
              <a:rPr lang="en-US" altLang="en-US"/>
              <a:t>, …, </a:t>
            </a:r>
            <a:r>
              <a:rPr lang="en-US" altLang="en-US" i="1"/>
              <a:t>t</a:t>
            </a:r>
            <a:r>
              <a:rPr lang="en-US" altLang="en-US" i="1" baseline="-25000"/>
              <a:t>m</a:t>
            </a:r>
            <a:r>
              <a:rPr lang="en-US" altLang="en-US"/>
              <a:t> are variables assigned to in loop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3E2402B-BCFF-C343-AD31-AD025C2C2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9322870-8734-E14A-8332-1EF1AAA1E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3BCD107-8116-4646-A636-18D39A0D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8220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D02150F5-1E81-554C-B39E-CA34F1D86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Example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DD68305C-1128-F247-BB3E-FB5F76619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while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&lt; </a:t>
            </a:r>
            <a:r>
              <a:rPr lang="en-US" altLang="en-US" sz="2400" i="1" dirty="0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do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begin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dirty="0">
                <a:latin typeface="Courier" pitchFamily="2" charset="0"/>
              </a:rPr>
              <a:t>[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] := </a:t>
            </a:r>
            <a:r>
              <a:rPr lang="en-US" altLang="en-US" sz="2400" i="1" dirty="0">
                <a:latin typeface="Courier" pitchFamily="2" charset="0"/>
              </a:rPr>
              <a:t>item</a:t>
            </a:r>
            <a:r>
              <a:rPr lang="en-US" altLang="en-US" sz="2400" dirty="0">
                <a:latin typeface="Courier" pitchFamily="2" charset="0"/>
              </a:rPr>
              <a:t>;    (*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1</a:t>
            </a:r>
            <a:r>
              <a:rPr lang="en-US" altLang="en-US" sz="24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</a:t>
            </a:r>
            <a:r>
              <a:rPr lang="en-US" altLang="en-US" sz="2400" b="1" dirty="0">
                <a:latin typeface="Courier" pitchFamily="2" charset="0"/>
              </a:rPr>
              <a:t>wait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i="1" dirty="0" err="1">
                <a:latin typeface="Courier" pitchFamily="2" charset="0"/>
              </a:rPr>
              <a:t>sem</a:t>
            </a:r>
            <a:r>
              <a:rPr lang="en-US" altLang="en-US" sz="2400" dirty="0">
                <a:latin typeface="Courier" pitchFamily="2" charset="0"/>
              </a:rPr>
              <a:t>);       (*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2</a:t>
            </a:r>
            <a:r>
              <a:rPr lang="en-US" altLang="en-US" sz="24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 err="1">
                <a:latin typeface="Courier" pitchFamily="2" charset="0"/>
              </a:rPr>
              <a:t>i</a:t>
            </a:r>
            <a:r>
              <a:rPr lang="en-US" altLang="en-US" sz="2400" dirty="0">
                <a:latin typeface="Courier" pitchFamily="2" charset="0"/>
              </a:rPr>
              <a:t> + 1;      (*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3</a:t>
            </a:r>
            <a:r>
              <a:rPr lang="en-US" altLang="en-US" sz="2400" dirty="0">
                <a:latin typeface="Courier" pitchFamily="2" charset="0"/>
              </a:rPr>
              <a:t> *)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latin typeface="Courier" pitchFamily="2" charset="0"/>
              </a:rPr>
              <a:t>end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Conditions for this to be secure: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Loop terminates, so this condition met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 secure if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 err="1"/>
              <a:t>i</a:t>
            </a:r>
            <a:r>
              <a:rPr lang="en-US" altLang="en-US" dirty="0"/>
              <a:t>, </a:t>
            </a:r>
            <a:r>
              <a:rPr lang="en-US" altLang="en-US" i="1" u="sng" dirty="0"/>
              <a:t>item</a:t>
            </a:r>
            <a:r>
              <a:rPr lang="en-US" altLang="en-US" dirty="0"/>
              <a:t> } ≤ </a:t>
            </a:r>
            <a:r>
              <a:rPr lang="en-US" altLang="en-US" i="1" u="sng" dirty="0"/>
              <a:t>a</a:t>
            </a:r>
            <a:r>
              <a:rPr lang="en-US" altLang="en-US" u="sng" dirty="0"/>
              <a:t>[</a:t>
            </a:r>
            <a:r>
              <a:rPr lang="en-US" altLang="en-US" i="1" u="sng" dirty="0" err="1"/>
              <a:t>i</a:t>
            </a:r>
            <a:r>
              <a:rPr lang="en-US" altLang="en-US" u="sng" dirty="0"/>
              <a:t>]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secure if </a:t>
            </a:r>
            <a:r>
              <a:rPr lang="en-US" altLang="en-US" i="1" u="sng" dirty="0" err="1"/>
              <a:t>sem</a:t>
            </a:r>
            <a:r>
              <a:rPr lang="en-US" altLang="en-US" dirty="0"/>
              <a:t> ≤ </a:t>
            </a:r>
            <a:r>
              <a:rPr lang="en-US" altLang="en-US" i="1" u="sng" dirty="0" err="1"/>
              <a:t>i</a:t>
            </a:r>
            <a:r>
              <a:rPr lang="en-US" altLang="en-US" dirty="0"/>
              <a:t> and </a:t>
            </a:r>
            <a:r>
              <a:rPr lang="en-US" altLang="en-US" i="1" u="sng" dirty="0" err="1"/>
              <a:t>sem</a:t>
            </a:r>
            <a:r>
              <a:rPr lang="en-US" altLang="en-US" dirty="0"/>
              <a:t> ≤ </a:t>
            </a:r>
            <a:r>
              <a:rPr lang="en-US" altLang="en-US" i="1" u="sng" dirty="0"/>
              <a:t>a</a:t>
            </a:r>
            <a:r>
              <a:rPr lang="en-US" altLang="en-US" u="sng" dirty="0"/>
              <a:t>[</a:t>
            </a:r>
            <a:r>
              <a:rPr lang="en-US" altLang="en-US" i="1" u="sng" dirty="0" err="1"/>
              <a:t>i</a:t>
            </a:r>
            <a:r>
              <a:rPr lang="en-US" altLang="en-US" u="sng" dirty="0"/>
              <a:t>]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S</a:t>
            </a:r>
            <a:r>
              <a:rPr lang="en-US" altLang="en-US" baseline="-25000" dirty="0"/>
              <a:t>3</a:t>
            </a:r>
            <a:r>
              <a:rPr lang="en-US" altLang="en-US" dirty="0"/>
              <a:t> trivially secure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F5D1A98-5B0D-554A-A885-E0C250279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49A9BC1-2D75-3043-BECF-7A655B23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EC76324-5839-494A-A264-B282C9A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409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:a16="http://schemas.microsoft.com/office/drawing/2014/main" id="{71A42A79-40E0-8643-8B4B-DBDBCA54E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cobegin</a:t>
            </a:r>
            <a:r>
              <a:rPr lang="en-US" altLang="en-US"/>
              <a:t>/</a:t>
            </a:r>
            <a:r>
              <a:rPr lang="en-US" altLang="en-US" i="1"/>
              <a:t>coend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65CC2667-E74C-9F48-A2B0-3B027C01B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err="1">
                <a:latin typeface="Courier" pitchFamily="2" charset="0"/>
              </a:rPr>
              <a:t>cobegin</a:t>
            </a:r>
            <a:endParaRPr lang="en-US" altLang="en-US" sz="2400" b="1" dirty="0">
              <a:latin typeface="Courier" pitchFamily="2" charset="0"/>
            </a:endParaRPr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+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;       (*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1</a:t>
            </a:r>
            <a:r>
              <a:rPr lang="en-US" altLang="en-US" sz="2400" dirty="0">
                <a:latin typeface="Courier" pitchFamily="2" charset="0"/>
              </a:rPr>
              <a:t> *)</a:t>
            </a:r>
          </a:p>
          <a:p>
            <a:pPr>
              <a:buFontTx/>
              <a:buNone/>
            </a:pPr>
            <a:r>
              <a:rPr lang="en-US" altLang="en-US" sz="2400" dirty="0">
                <a:latin typeface="Courier" pitchFamily="2" charset="0"/>
              </a:rPr>
              <a:t>     </a:t>
            </a:r>
            <a:r>
              <a:rPr lang="en-US" altLang="en-US" sz="2400" i="1" dirty="0">
                <a:latin typeface="Courier" pitchFamily="2" charset="0"/>
              </a:rPr>
              <a:t>a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b</a:t>
            </a:r>
            <a:r>
              <a:rPr lang="en-US" altLang="en-US" sz="2400" dirty="0">
                <a:latin typeface="Courier" pitchFamily="2" charset="0"/>
              </a:rPr>
              <a:t> * </a:t>
            </a:r>
            <a:r>
              <a:rPr lang="en-US" altLang="en-US" sz="2400" i="1" dirty="0">
                <a:latin typeface="Courier" pitchFamily="2" charset="0"/>
              </a:rPr>
              <a:t>c</a:t>
            </a:r>
            <a:r>
              <a:rPr lang="en-US" altLang="en-US" sz="2400" dirty="0">
                <a:latin typeface="Courier" pitchFamily="2" charset="0"/>
              </a:rPr>
              <a:t> –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;   (* </a:t>
            </a:r>
            <a:r>
              <a:rPr lang="en-US" altLang="en-US" sz="2400" i="1" dirty="0">
                <a:latin typeface="Courier" pitchFamily="2" charset="0"/>
              </a:rPr>
              <a:t>S</a:t>
            </a:r>
            <a:r>
              <a:rPr lang="en-US" altLang="en-US" sz="2400" baseline="-25000" dirty="0">
                <a:latin typeface="Courier" pitchFamily="2" charset="0"/>
              </a:rPr>
              <a:t>2</a:t>
            </a:r>
            <a:r>
              <a:rPr lang="en-US" altLang="en-US" sz="2400" dirty="0">
                <a:latin typeface="Courier" pitchFamily="2" charset="0"/>
              </a:rPr>
              <a:t> *)</a:t>
            </a:r>
          </a:p>
          <a:p>
            <a:pPr>
              <a:buFontTx/>
              <a:buNone/>
            </a:pPr>
            <a:r>
              <a:rPr lang="en-US" altLang="en-US" sz="2400" b="1" dirty="0" err="1">
                <a:latin typeface="Courier" pitchFamily="2" charset="0"/>
              </a:rPr>
              <a:t>coend</a:t>
            </a:r>
            <a:endParaRPr lang="en-US" altLang="en-US" b="1" dirty="0"/>
          </a:p>
          <a:p>
            <a:r>
              <a:rPr lang="en-US" altLang="en-US" dirty="0"/>
              <a:t>No information flow among statements</a:t>
            </a:r>
          </a:p>
          <a:p>
            <a:pPr lvl="1"/>
            <a:r>
              <a:rPr lang="en-US" altLang="en-US" dirty="0"/>
              <a:t>For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y</a:t>
            </a:r>
            <a:r>
              <a:rPr lang="en-US" altLang="en-US" dirty="0"/>
              <a:t>, </a:t>
            </a:r>
            <a:r>
              <a:rPr lang="en-US" altLang="en-US" i="1" u="sng" dirty="0"/>
              <a:t>z</a:t>
            </a:r>
            <a:r>
              <a:rPr lang="en-US" altLang="en-US" dirty="0"/>
              <a:t> } ≤ </a:t>
            </a:r>
            <a:r>
              <a:rPr lang="en-US" altLang="en-US" i="1" u="sng" dirty="0"/>
              <a:t>x</a:t>
            </a:r>
            <a:endParaRPr lang="en-US" altLang="en-US" dirty="0"/>
          </a:p>
          <a:p>
            <a:pPr lvl="1"/>
            <a:r>
              <a:rPr lang="en-US" altLang="en-US" dirty="0"/>
              <a:t>For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,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b</a:t>
            </a:r>
            <a:r>
              <a:rPr lang="en-US" altLang="en-US" dirty="0"/>
              <a:t>, </a:t>
            </a:r>
            <a:r>
              <a:rPr lang="en-US" altLang="en-US" i="1" u="sng" dirty="0"/>
              <a:t>c</a:t>
            </a:r>
            <a:r>
              <a:rPr lang="en-US" altLang="en-US" dirty="0"/>
              <a:t>, </a:t>
            </a:r>
            <a:r>
              <a:rPr lang="en-US" altLang="en-US" i="1" u="sng" dirty="0"/>
              <a:t>y</a:t>
            </a:r>
            <a:r>
              <a:rPr lang="en-US" altLang="en-US" dirty="0"/>
              <a:t> } ≤ </a:t>
            </a:r>
            <a:r>
              <a:rPr lang="en-US" altLang="en-US" i="1" u="sng" dirty="0"/>
              <a:t>a</a:t>
            </a:r>
            <a:endParaRPr lang="en-US" altLang="en-US" dirty="0"/>
          </a:p>
          <a:p>
            <a:r>
              <a:rPr lang="en-US" altLang="en-US" dirty="0"/>
              <a:t>Security requirement is both must hold</a:t>
            </a:r>
          </a:p>
          <a:p>
            <a:pPr lvl="1"/>
            <a:r>
              <a:rPr lang="en-US" altLang="en-US" dirty="0"/>
              <a:t>So this is secure if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y</a:t>
            </a:r>
            <a:r>
              <a:rPr lang="en-US" altLang="en-US" dirty="0"/>
              <a:t>, </a:t>
            </a:r>
            <a:r>
              <a:rPr lang="en-US" altLang="en-US" i="1" u="sng" dirty="0"/>
              <a:t>z</a:t>
            </a:r>
            <a:r>
              <a:rPr lang="en-US" altLang="en-US" dirty="0"/>
              <a:t> } ≤ </a:t>
            </a:r>
            <a:r>
              <a:rPr lang="en-US" altLang="en-US" i="1" u="sng" dirty="0"/>
              <a:t>x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</a:t>
            </a:r>
            <a:r>
              <a:rPr lang="en-US" altLang="en-US" dirty="0"/>
              <a:t> </a:t>
            </a:r>
            <a:r>
              <a:rPr lang="en-US" altLang="en-US" dirty="0" err="1"/>
              <a:t>lub</a:t>
            </a:r>
            <a:r>
              <a:rPr lang="en-US" altLang="en-US" dirty="0"/>
              <a:t>{ </a:t>
            </a:r>
            <a:r>
              <a:rPr lang="en-US" altLang="en-US" i="1" u="sng" dirty="0"/>
              <a:t>b</a:t>
            </a:r>
            <a:r>
              <a:rPr lang="en-US" altLang="en-US" dirty="0"/>
              <a:t>, </a:t>
            </a:r>
            <a:r>
              <a:rPr lang="en-US" altLang="en-US" i="1" u="sng" dirty="0"/>
              <a:t>c</a:t>
            </a:r>
            <a:r>
              <a:rPr lang="en-US" altLang="en-US" dirty="0"/>
              <a:t>, </a:t>
            </a:r>
            <a:r>
              <a:rPr lang="en-US" altLang="en-US" i="1" u="sng" dirty="0"/>
              <a:t>y</a:t>
            </a:r>
            <a:r>
              <a:rPr lang="en-US" altLang="en-US" dirty="0"/>
              <a:t> } ≤ </a:t>
            </a:r>
            <a:r>
              <a:rPr lang="en-US" altLang="en-US" i="1" u="sng" dirty="0"/>
              <a:t>a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E59F185-A2C5-6145-835B-A9C41EA5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9167ECF-927C-AD4C-8DA3-BD7D58EC6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51765A5-4578-BE41-903C-658485B8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7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1F3DF3C-DD17-324B-957B-EA71F733F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2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6607A212-982F-FE42-9509-757766C2A0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Command is</a:t>
            </a:r>
          </a:p>
          <a:p>
            <a:pPr marL="0" indent="0" algn="ctr">
              <a:buNone/>
            </a:pPr>
            <a:r>
              <a:rPr lang="en-US" altLang="en-US" b="1" dirty="0"/>
              <a:t>if</a:t>
            </a:r>
            <a:r>
              <a:rPr lang="en-US" altLang="en-US" dirty="0"/>
              <a:t> </a:t>
            </a:r>
            <a:r>
              <a:rPr lang="en-US" altLang="en-US" i="1" dirty="0"/>
              <a:t>x</a:t>
            </a:r>
            <a:r>
              <a:rPr lang="en-US" altLang="en-US" dirty="0"/>
              <a:t> = 1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:= 0 </a:t>
            </a: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:= 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where </a:t>
            </a:r>
            <a:r>
              <a:rPr lang="en-US" altLang="en-US" i="1" dirty="0"/>
              <a:t>x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 equally likely to be either 0 or 1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 = 1 as </a:t>
            </a:r>
            <a:r>
              <a:rPr lang="en-US" altLang="en-US" i="1" dirty="0"/>
              <a:t>x</a:t>
            </a:r>
            <a:r>
              <a:rPr lang="en-US" altLang="en-US" dirty="0"/>
              <a:t> can be either 0 or 1 with equal probability</a:t>
            </a:r>
          </a:p>
          <a:p>
            <a:pPr>
              <a:lnSpc>
                <a:spcPct val="90000"/>
              </a:lnSpc>
            </a:pP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= 0 as if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 = 1 then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= 0 and vice versa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Thus,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 | </a:t>
            </a:r>
            <a:r>
              <a:rPr lang="en-US" altLang="en-US" i="1" dirty="0" err="1"/>
              <a:t>y</a:t>
            </a:r>
            <a:r>
              <a:rPr lang="en-US" altLang="en-US" i="1" baseline="-25000" dirty="0" err="1"/>
              <a:t>t</a:t>
            </a:r>
            <a:r>
              <a:rPr lang="en-US" altLang="en-US" dirty="0"/>
              <a:t>) = 0 &lt; 1 = </a:t>
            </a:r>
            <a:r>
              <a:rPr lang="en-US" altLang="en-US" i="1" dirty="0"/>
              <a:t>H</a:t>
            </a:r>
            <a:r>
              <a:rPr lang="en-US" altLang="en-US" dirty="0"/>
              <a:t>(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s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 information flowed from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6B92055-6E3C-124D-82C5-EC9EA4BE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890054B-E837-C242-8341-A4C05A7C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5ADF77E-C2CE-6F44-92F7-73B33E65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1213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D722CF24-7AF5-5446-B65C-2BE1D68D2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Soundness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FF2A8838-C439-D047-87AD-C7B47B411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Above exposition intuitive</a:t>
            </a:r>
          </a:p>
          <a:p>
            <a:r>
              <a:rPr lang="en-US" altLang="en-US"/>
              <a:t>Can be made rigorous:</a:t>
            </a:r>
          </a:p>
          <a:p>
            <a:pPr lvl="1"/>
            <a:r>
              <a:rPr lang="en-US" altLang="en-US"/>
              <a:t>Express flows as types</a:t>
            </a:r>
          </a:p>
          <a:p>
            <a:pPr lvl="1"/>
            <a:r>
              <a:rPr lang="en-US" altLang="en-US"/>
              <a:t>Equate certification to correct use of types</a:t>
            </a:r>
          </a:p>
          <a:p>
            <a:pPr lvl="1"/>
            <a:r>
              <a:rPr lang="en-US" altLang="en-US"/>
              <a:t>Checking for valid information flows same as checking types conform to semantics imposed by security policy</a:t>
            </a:r>
          </a:p>
          <a:p>
            <a:pPr lvl="1"/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8FCB529-C266-9640-A457-C3C6081F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C9922AE-FCA9-5C47-AF15-4141633D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7CF034-B23C-744F-943D-0EB63F85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515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1B6F1112-F1B0-324F-8C94-13C8F561D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Execution-Based Mechanisms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FE1357C7-F499-F54F-966D-FFFF4FC23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Detect and stop flows of information that violate policy</a:t>
            </a:r>
          </a:p>
          <a:p>
            <a:pPr lvl="1"/>
            <a:r>
              <a:rPr lang="en-US" altLang="en-US" dirty="0"/>
              <a:t>Done at run time, not compile time</a:t>
            </a:r>
          </a:p>
          <a:p>
            <a:r>
              <a:rPr lang="en-US" altLang="en-US" dirty="0"/>
              <a:t>Obvious approach: check explicit flows</a:t>
            </a:r>
          </a:p>
          <a:p>
            <a:pPr lvl="1"/>
            <a:r>
              <a:rPr lang="en-US" altLang="en-US" dirty="0"/>
              <a:t>Problem: assume for security,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</a:p>
          <a:p>
            <a:pPr lvl="1" algn="ctr">
              <a:buFontTx/>
              <a:buNone/>
            </a:pPr>
            <a:r>
              <a:rPr lang="en-US" altLang="en-US" b="1" dirty="0">
                <a:latin typeface="Courier" pitchFamily="2" charset="0"/>
              </a:rPr>
              <a:t>if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dirty="0">
                <a:latin typeface="Courier" pitchFamily="2" charset="0"/>
              </a:rPr>
              <a:t> = 1 </a:t>
            </a:r>
            <a:r>
              <a:rPr lang="en-US" altLang="en-US" b="1" dirty="0">
                <a:latin typeface="Courier" pitchFamily="2" charset="0"/>
              </a:rPr>
              <a:t>then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y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a</a:t>
            </a:r>
            <a:r>
              <a:rPr lang="en-US" altLang="en-US" dirty="0">
                <a:latin typeface="Courier" pitchFamily="2" charset="0"/>
              </a:rPr>
              <a:t>;</a:t>
            </a:r>
            <a:endParaRPr lang="en-US" altLang="en-US" dirty="0"/>
          </a:p>
          <a:p>
            <a:pPr lvl="1"/>
            <a:r>
              <a:rPr lang="en-US" altLang="en-US" dirty="0"/>
              <a:t>When </a:t>
            </a:r>
            <a:r>
              <a:rPr lang="en-US" altLang="en-US" i="1" dirty="0"/>
              <a:t>x</a:t>
            </a:r>
            <a:r>
              <a:rPr lang="en-US" altLang="en-US" dirty="0"/>
              <a:t> ≠ 1, </a:t>
            </a:r>
            <a:r>
              <a:rPr lang="en-US" altLang="en-US" i="1" u="sng" dirty="0"/>
              <a:t>x</a:t>
            </a:r>
            <a:r>
              <a:rPr lang="en-US" altLang="en-US" dirty="0"/>
              <a:t> = High, </a:t>
            </a:r>
            <a:r>
              <a:rPr lang="en-US" altLang="en-US" i="1" u="sng" dirty="0"/>
              <a:t>y</a:t>
            </a:r>
            <a:r>
              <a:rPr lang="en-US" altLang="en-US" dirty="0"/>
              <a:t> = Low, </a:t>
            </a:r>
            <a:r>
              <a:rPr lang="en-US" altLang="en-US" i="1" u="sng" dirty="0"/>
              <a:t>a</a:t>
            </a:r>
            <a:r>
              <a:rPr lang="en-US" altLang="en-US" dirty="0"/>
              <a:t> = Low, appears okay—but implicit flow violates condition!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3AC4FB8-25F0-6245-8860-962DC1C8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15F7D65-64A1-DF4E-96DE-6A6D7110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F8DFB2D-CA04-0442-A4B7-73B2E1514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880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B143A6F6-C7DC-7341-8727-C8609A70B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Fenton’s Data Mark Machine</a:t>
            </a: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F1D289E0-801D-E949-8B88-E69EFAE64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Each variable has an associated class</a:t>
            </a:r>
          </a:p>
          <a:p>
            <a:r>
              <a:rPr lang="en-US" altLang="en-US"/>
              <a:t>Program counter (PC) has one too</a:t>
            </a:r>
          </a:p>
          <a:p>
            <a:r>
              <a:rPr lang="en-US" altLang="en-US"/>
              <a:t>Idea: branches are assignments to PC, so you can treat implicit flows as explicit flows</a:t>
            </a:r>
          </a:p>
          <a:p>
            <a:r>
              <a:rPr lang="en-US" altLang="en-US"/>
              <a:t>Stack-based machine, so everything done in terms of pushing onto and popping from a program stack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B173B72-3C7A-6A42-8627-4A69FE10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3F08B76-F8B7-974B-9DD9-7DFE66B1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8348C4A-2B1B-4A40-BCC0-270985DA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501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30AD54A0-F820-A149-B87D-006D73A8B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 Description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E59AEAA7-0051-A347-B8F9-5B5A0A5CF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skip</a:t>
            </a:r>
            <a:r>
              <a:rPr lang="en-US" altLang="en-US"/>
              <a:t> means instruction not executed</a:t>
            </a:r>
          </a:p>
          <a:p>
            <a:r>
              <a:rPr lang="en-US" altLang="en-US" i="1"/>
              <a:t>push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 u="sng"/>
              <a:t>x</a:t>
            </a:r>
            <a:r>
              <a:rPr lang="en-US" altLang="en-US"/>
              <a:t>) means push variable </a:t>
            </a:r>
            <a:r>
              <a:rPr lang="en-US" altLang="en-US" i="1"/>
              <a:t>x</a:t>
            </a:r>
            <a:r>
              <a:rPr lang="en-US" altLang="en-US"/>
              <a:t> and its security class </a:t>
            </a:r>
            <a:r>
              <a:rPr lang="en-US" altLang="en-US" i="1" u="sng"/>
              <a:t>x</a:t>
            </a:r>
            <a:r>
              <a:rPr lang="en-US" altLang="en-US"/>
              <a:t> onto program stack</a:t>
            </a:r>
          </a:p>
          <a:p>
            <a:r>
              <a:rPr lang="en-US" altLang="en-US" i="1"/>
              <a:t>pop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 </a:t>
            </a:r>
            <a:r>
              <a:rPr lang="en-US" altLang="en-US" i="1" u="sng"/>
              <a:t>x</a:t>
            </a:r>
            <a:r>
              <a:rPr lang="en-US" altLang="en-US"/>
              <a:t>) means pop top value and security class from program stack, assign them to variable </a:t>
            </a:r>
            <a:r>
              <a:rPr lang="en-US" altLang="en-US" i="1"/>
              <a:t>x</a:t>
            </a:r>
            <a:r>
              <a:rPr lang="en-US" altLang="en-US"/>
              <a:t> and its security class </a:t>
            </a:r>
            <a:r>
              <a:rPr lang="en-US" altLang="en-US" i="1" u="sng"/>
              <a:t>x</a:t>
            </a:r>
            <a:r>
              <a:rPr lang="en-US" altLang="en-US"/>
              <a:t> respectively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4C67CCA-BF30-494E-84F7-A752D277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2406286-3B56-554C-B3BA-096CB449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09513D0-BC94-F34B-B509-924C1B97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224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4A920D42-2FB2-4846-9820-E717202DC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Instructions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D2905251-FA92-A644-A12B-BB9F7D9EA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i="1" dirty="0"/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+ 1</a:t>
            </a:r>
            <a:r>
              <a:rPr lang="en-US" altLang="en-US" dirty="0"/>
              <a:t> (increment)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Same as: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</a:t>
            </a:r>
            <a:r>
              <a:rPr lang="en-US" altLang="en-US" sz="2200" b="1" dirty="0">
                <a:latin typeface="Courier" pitchFamily="2" charset="0"/>
              </a:rPr>
              <a:t>if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i="1" u="sng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 ≤ </a:t>
            </a:r>
            <a:r>
              <a:rPr lang="en-US" altLang="en-US" sz="2200" i="1" u="sng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then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+ 1 </a:t>
            </a:r>
            <a:r>
              <a:rPr lang="en-US" altLang="en-US" sz="2200" b="1" dirty="0">
                <a:latin typeface="Courier" pitchFamily="2" charset="0"/>
              </a:rPr>
              <a:t>else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i="1" dirty="0">
                <a:latin typeface="Courier" pitchFamily="2" charset="0"/>
              </a:rPr>
              <a:t>skip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sz="2400" b="1" dirty="0">
                <a:latin typeface="Courier" pitchFamily="2" charset="0"/>
              </a:rPr>
              <a:t>if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then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 err="1">
                <a:latin typeface="Courier" pitchFamily="2" charset="0"/>
              </a:rPr>
              <a:t>goto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else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– 1 </a:t>
            </a:r>
            <a:r>
              <a:rPr lang="en-US" altLang="en-US" dirty="0"/>
              <a:t>(branch and save PC on stack)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Same as: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</a:t>
            </a:r>
            <a:r>
              <a:rPr lang="en-US" altLang="en-US" sz="2200" b="1" dirty="0">
                <a:latin typeface="Courier" pitchFamily="2" charset="0"/>
              </a:rPr>
              <a:t>if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= 0 </a:t>
            </a:r>
            <a:r>
              <a:rPr lang="en-US" altLang="en-US" sz="2200" b="1" dirty="0">
                <a:latin typeface="Courier" pitchFamily="2" charset="0"/>
              </a:rPr>
              <a:t>then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begin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	</a:t>
            </a:r>
            <a:r>
              <a:rPr lang="en-US" altLang="en-US" sz="2200" b="1" dirty="0">
                <a:latin typeface="Courier" pitchFamily="2" charset="0"/>
              </a:rPr>
              <a:t>push</a:t>
            </a:r>
            <a:r>
              <a:rPr lang="en-US" altLang="en-US" sz="2200" dirty="0">
                <a:latin typeface="Courier" pitchFamily="2" charset="0"/>
              </a:rPr>
              <a:t>(</a:t>
            </a:r>
            <a:r>
              <a:rPr lang="en-US" altLang="en-US" sz="2200" i="1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, </a:t>
            </a:r>
            <a:r>
              <a:rPr lang="en-US" altLang="en-US" sz="2200" i="1" u="sng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); </a:t>
            </a:r>
            <a:r>
              <a:rPr lang="en-US" altLang="en-US" sz="2200" i="1" u="sng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dirty="0" err="1">
                <a:latin typeface="Courier" pitchFamily="2" charset="0"/>
              </a:rPr>
              <a:t>lub</a:t>
            </a:r>
            <a:r>
              <a:rPr lang="en-US" altLang="en-US" sz="2200" dirty="0">
                <a:latin typeface="Courier" pitchFamily="2" charset="0"/>
              </a:rPr>
              <a:t>{</a:t>
            </a:r>
            <a:r>
              <a:rPr lang="en-US" altLang="en-US" sz="2200" i="1" u="sng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,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}; PC := n;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  </a:t>
            </a:r>
            <a:r>
              <a:rPr lang="en-US" altLang="en-US" sz="2200" b="1" dirty="0">
                <a:latin typeface="Courier" pitchFamily="2" charset="0"/>
              </a:rPr>
              <a:t>end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else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if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i="1" u="sng" dirty="0">
                <a:latin typeface="Courier" pitchFamily="2" charset="0"/>
              </a:rPr>
              <a:t>PC</a:t>
            </a:r>
            <a:r>
              <a:rPr lang="en-US" altLang="en-US" sz="2200" dirty="0">
                <a:latin typeface="Courier" pitchFamily="2" charset="0"/>
              </a:rPr>
              <a:t> ≤ </a:t>
            </a:r>
            <a:r>
              <a:rPr lang="en-US" altLang="en-US" sz="2200" i="1" u="sng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then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	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i="1" dirty="0">
                <a:latin typeface="Courier" pitchFamily="2" charset="0"/>
              </a:rPr>
              <a:t>x</a:t>
            </a:r>
            <a:r>
              <a:rPr lang="en-US" altLang="en-US" sz="2200" dirty="0">
                <a:latin typeface="Courier" pitchFamily="2" charset="0"/>
              </a:rPr>
              <a:t> - 1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</a:t>
            </a:r>
            <a:r>
              <a:rPr lang="en-US" altLang="en-US" sz="2200" b="1" dirty="0">
                <a:latin typeface="Courier" pitchFamily="2" charset="0"/>
              </a:rPr>
              <a:t>else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200" dirty="0">
                <a:latin typeface="Courier" pitchFamily="2" charset="0"/>
              </a:rPr>
              <a:t>		</a:t>
            </a:r>
            <a:r>
              <a:rPr lang="en-US" altLang="en-US" sz="2200" i="1" dirty="0">
                <a:latin typeface="Courier" pitchFamily="2" charset="0"/>
              </a:rPr>
              <a:t>skip</a:t>
            </a:r>
            <a:r>
              <a:rPr lang="en-US" altLang="en-US" sz="2200" dirty="0">
                <a:latin typeface="Courier" pitchFamily="2" charset="0"/>
              </a:rPr>
              <a:t>;</a:t>
            </a:r>
            <a:endParaRPr lang="en-US" altLang="en-US" sz="2200" i="1" dirty="0">
              <a:latin typeface="Courier" pitchFamily="2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E90D546-0C96-1244-8D78-AB691703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E445222-4981-3444-9E4F-13164216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93C3740-1E6A-CB44-91DD-DFA97AB0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212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39E28031-A98C-8046-BC32-CCBF42A95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Instructions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F51B167D-94AF-774D-872C-8C63FE5B2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sz="2400" b="1" dirty="0">
                <a:latin typeface="Courier" pitchFamily="2" charset="0"/>
              </a:rPr>
              <a:t>if’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then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 err="1">
                <a:latin typeface="Courier" pitchFamily="2" charset="0"/>
              </a:rPr>
              <a:t>goto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>
                <a:latin typeface="Courier" pitchFamily="2" charset="0"/>
              </a:rPr>
              <a:t>else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– 1 </a:t>
            </a:r>
            <a:r>
              <a:rPr lang="en-US" altLang="en-US" dirty="0"/>
              <a:t>(branch without saving PC on stack)</a:t>
            </a:r>
          </a:p>
          <a:p>
            <a:pPr lvl="1"/>
            <a:r>
              <a:rPr lang="en-US" altLang="en-US" dirty="0"/>
              <a:t>Same as: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	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= 0 </a:t>
            </a:r>
            <a:r>
              <a:rPr lang="en-US" altLang="en-US" sz="2000" b="1" dirty="0">
                <a:latin typeface="Courier" pitchFamily="2" charset="0"/>
              </a:rPr>
              <a:t>then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u="sng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≤ </a:t>
            </a:r>
            <a:r>
              <a:rPr lang="en-US" altLang="en-US" sz="2000" i="1" u="sng" dirty="0">
                <a:latin typeface="Courier" pitchFamily="2" charset="0"/>
              </a:rPr>
              <a:t>PC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then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PC</a:t>
            </a:r>
            <a:r>
              <a:rPr lang="en-US" altLang="en-US" sz="2000" dirty="0">
                <a:latin typeface="Courier" pitchFamily="2" charset="0"/>
              </a:rPr>
              <a:t> := </a:t>
            </a:r>
            <a:r>
              <a:rPr lang="en-US" altLang="en-US" sz="2000" i="1" dirty="0">
                <a:latin typeface="Courier" pitchFamily="2" charset="0"/>
              </a:rPr>
              <a:t>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else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skip</a:t>
            </a:r>
            <a:endParaRPr lang="en-US" altLang="en-US" sz="2000" dirty="0">
              <a:latin typeface="Courier" pitchFamily="2" charset="0"/>
            </a:endParaRPr>
          </a:p>
          <a:p>
            <a:pPr lvl="1"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</a:t>
            </a:r>
            <a:r>
              <a:rPr lang="en-US" altLang="en-US" sz="2000" b="1" dirty="0">
                <a:latin typeface="Courier" pitchFamily="2" charset="0"/>
              </a:rPr>
              <a:t>else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u="sng" dirty="0">
                <a:latin typeface="Courier" pitchFamily="2" charset="0"/>
              </a:rPr>
              <a:t>PC</a:t>
            </a:r>
            <a:r>
              <a:rPr lang="en-US" altLang="en-US" sz="2000" dirty="0">
                <a:latin typeface="Courier" pitchFamily="2" charset="0"/>
              </a:rPr>
              <a:t> ≤ </a:t>
            </a:r>
            <a:r>
              <a:rPr lang="en-US" altLang="en-US" sz="2000" i="1" u="sng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b="1" dirty="0">
                <a:latin typeface="Courier" pitchFamily="2" charset="0"/>
              </a:rPr>
              <a:t>then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:= 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- 1 </a:t>
            </a:r>
            <a:r>
              <a:rPr lang="en-US" altLang="en-US" sz="2000" b="1" dirty="0">
                <a:latin typeface="Courier" pitchFamily="2" charset="0"/>
              </a:rPr>
              <a:t>else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skip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6832D1B-D4B8-4643-B0CE-A64937BD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1D23BB0-5102-EC46-AEBD-70CCD54A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21B024E-5346-3A43-9DB6-C500918A4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700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278B0E7E-69EF-8642-BA71-C790AA80B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Instructions</a:t>
            </a: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63280FCE-D454-3F43-B51B-10A26A013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 </a:t>
            </a:r>
            <a:r>
              <a:rPr lang="en-US" altLang="en-US" sz="2400" b="1" dirty="0">
                <a:latin typeface="Courier" pitchFamily="2" charset="0"/>
              </a:rPr>
              <a:t>return</a:t>
            </a:r>
            <a:r>
              <a:rPr lang="en-US" altLang="en-US" dirty="0"/>
              <a:t> (go to just after last </a:t>
            </a:r>
            <a:r>
              <a:rPr lang="en-US" altLang="en-US" i="1" dirty="0"/>
              <a:t>if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Same as: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	</a:t>
            </a:r>
            <a:r>
              <a:rPr lang="en-US" altLang="en-US" b="1" dirty="0">
                <a:latin typeface="Courier" pitchFamily="2" charset="0"/>
              </a:rPr>
              <a:t>pop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PC</a:t>
            </a:r>
            <a:r>
              <a:rPr lang="en-US" altLang="en-US" dirty="0">
                <a:latin typeface="Courier" pitchFamily="2" charset="0"/>
              </a:rPr>
              <a:t>, </a:t>
            </a:r>
            <a:r>
              <a:rPr lang="en-US" altLang="en-US" i="1" u="sng" dirty="0">
                <a:latin typeface="Courier" pitchFamily="2" charset="0"/>
              </a:rPr>
              <a:t>PC</a:t>
            </a:r>
            <a:r>
              <a:rPr lang="en-US" altLang="en-US" dirty="0">
                <a:latin typeface="Courier" pitchFamily="2" charset="0"/>
              </a:rPr>
              <a:t>);</a:t>
            </a:r>
          </a:p>
          <a:p>
            <a:r>
              <a:rPr lang="en-US" altLang="en-US" dirty="0"/>
              <a:t> </a:t>
            </a:r>
            <a:r>
              <a:rPr lang="en-US" altLang="en-US" sz="2400" b="1" dirty="0">
                <a:latin typeface="Courier" pitchFamily="2" charset="0"/>
              </a:rPr>
              <a:t>halt</a:t>
            </a:r>
            <a:r>
              <a:rPr lang="en-US" altLang="en-US" dirty="0"/>
              <a:t> (stop)</a:t>
            </a:r>
          </a:p>
          <a:p>
            <a:pPr lvl="1"/>
            <a:r>
              <a:rPr lang="en-US" altLang="en-US" dirty="0"/>
              <a:t>Same as:</a:t>
            </a:r>
          </a:p>
          <a:p>
            <a:pPr lvl="1">
              <a:buFontTx/>
              <a:buNone/>
            </a:pPr>
            <a:r>
              <a:rPr lang="en-US" altLang="en-US" dirty="0">
                <a:latin typeface="Courier" pitchFamily="2" charset="0"/>
              </a:rPr>
              <a:t>	</a:t>
            </a:r>
            <a:r>
              <a:rPr lang="en-US" altLang="en-US" b="1" dirty="0">
                <a:latin typeface="Courier" pitchFamily="2" charset="0"/>
              </a:rPr>
              <a:t>if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program stack empty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b="1" dirty="0">
                <a:latin typeface="Courier" pitchFamily="2" charset="0"/>
              </a:rPr>
              <a:t>then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halt</a:t>
            </a:r>
            <a:endParaRPr lang="en-US" altLang="en-US" dirty="0">
              <a:latin typeface="Courier" pitchFamily="2" charset="0"/>
            </a:endParaRPr>
          </a:p>
          <a:p>
            <a:pPr lvl="1"/>
            <a:r>
              <a:rPr lang="en-US" altLang="en-US" dirty="0"/>
              <a:t>Note stack empty to prevent user obtaining information from it after halting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5FD8CD69-DC48-7644-BA55-695A297E1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79F3B16C-CDCC-A540-A79D-1E210EC0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F574B11-40D3-D040-8478-129EE206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79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5D99ABA2-27EE-E645-AA7B-BBFC0E6CC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Program</a:t>
            </a:r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B6C7CC52-6E37-FA4A-920C-84563DA16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981200"/>
            <a:ext cx="7772400" cy="4114800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b="1" dirty="0">
                <a:latin typeface="Courier" pitchFamily="2" charset="0"/>
              </a:rPr>
              <a:t>if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then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 err="1">
                <a:latin typeface="Courier" pitchFamily="2" charset="0"/>
              </a:rPr>
              <a:t>goto</a:t>
            </a:r>
            <a:r>
              <a:rPr lang="en-US" altLang="en-US" sz="2400" dirty="0">
                <a:latin typeface="Courier" pitchFamily="2" charset="0"/>
              </a:rPr>
              <a:t> 4 </a:t>
            </a:r>
            <a:r>
              <a:rPr lang="en-US" altLang="en-US" sz="2400" b="1" dirty="0">
                <a:latin typeface="Courier" pitchFamily="2" charset="0"/>
              </a:rPr>
              <a:t>else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x</a:t>
            </a:r>
            <a:r>
              <a:rPr lang="en-US" altLang="en-US" sz="2400" dirty="0">
                <a:latin typeface="Courier" pitchFamily="2" charset="0"/>
              </a:rPr>
              <a:t> - 1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b="1" dirty="0">
                <a:latin typeface="Courier" pitchFamily="2" charset="0"/>
              </a:rPr>
              <a:t>if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= 0 </a:t>
            </a:r>
            <a:r>
              <a:rPr lang="en-US" altLang="en-US" sz="2400" b="1" dirty="0">
                <a:latin typeface="Courier" pitchFamily="2" charset="0"/>
              </a:rPr>
              <a:t>then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b="1" dirty="0" err="1">
                <a:latin typeface="Courier" pitchFamily="2" charset="0"/>
              </a:rPr>
              <a:t>goto</a:t>
            </a:r>
            <a:r>
              <a:rPr lang="en-US" altLang="en-US" sz="2400" dirty="0">
                <a:latin typeface="Courier" pitchFamily="2" charset="0"/>
              </a:rPr>
              <a:t> 6 </a:t>
            </a:r>
            <a:r>
              <a:rPr lang="en-US" altLang="en-US" sz="2400" b="1" dirty="0">
                <a:latin typeface="Courier" pitchFamily="2" charset="0"/>
              </a:rPr>
              <a:t>else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- 1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b="1" dirty="0">
                <a:latin typeface="Courier" pitchFamily="2" charset="0"/>
              </a:rPr>
              <a:t>halt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z</a:t>
            </a:r>
            <a:r>
              <a:rPr lang="en-US" altLang="en-US" sz="2400" dirty="0">
                <a:latin typeface="Courier" pitchFamily="2" charset="0"/>
              </a:rPr>
              <a:t> - 1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b="1" dirty="0">
                <a:latin typeface="Courier" pitchFamily="2" charset="0"/>
              </a:rPr>
              <a:t>return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:= </a:t>
            </a:r>
            <a:r>
              <a:rPr lang="en-US" altLang="en-US" sz="2400" i="1" dirty="0">
                <a:latin typeface="Courier" pitchFamily="2" charset="0"/>
              </a:rPr>
              <a:t>y</a:t>
            </a:r>
            <a:r>
              <a:rPr lang="en-US" altLang="en-US" sz="2400" dirty="0">
                <a:latin typeface="Courier" pitchFamily="2" charset="0"/>
              </a:rPr>
              <a:t> - 1</a:t>
            </a:r>
          </a:p>
          <a:p>
            <a:pPr marL="609600" indent="-609600">
              <a:buFont typeface="Arial" panose="020B0604020202020204" pitchFamily="34" charset="0"/>
              <a:buAutoNum type="arabicPlain"/>
            </a:pPr>
            <a:r>
              <a:rPr lang="en-US" altLang="en-US" sz="2400" b="1" dirty="0">
                <a:latin typeface="Courier" pitchFamily="2" charset="0"/>
              </a:rPr>
              <a:t>return</a:t>
            </a:r>
          </a:p>
          <a:p>
            <a:pPr marL="0" indent="0">
              <a:buNone/>
            </a:pPr>
            <a:r>
              <a:rPr lang="en-US" altLang="en-US" dirty="0"/>
              <a:t>Initially </a:t>
            </a:r>
            <a:r>
              <a:rPr lang="en-US" altLang="en-US" i="1" dirty="0"/>
              <a:t>x</a:t>
            </a:r>
            <a:r>
              <a:rPr lang="en-US" altLang="en-US" dirty="0"/>
              <a:t> = 0 or </a:t>
            </a:r>
            <a:r>
              <a:rPr lang="en-US" altLang="en-US" i="1" dirty="0"/>
              <a:t>x</a:t>
            </a:r>
            <a:r>
              <a:rPr lang="en-US" altLang="en-US" dirty="0"/>
              <a:t> = 1, </a:t>
            </a:r>
            <a:r>
              <a:rPr lang="en-US" altLang="en-US" i="1" dirty="0"/>
              <a:t>y</a:t>
            </a:r>
            <a:r>
              <a:rPr lang="en-US" altLang="en-US" dirty="0"/>
              <a:t> = 0, </a:t>
            </a:r>
            <a:r>
              <a:rPr lang="en-US" altLang="en-US" i="1" dirty="0"/>
              <a:t>z</a:t>
            </a:r>
            <a:r>
              <a:rPr lang="en-US" altLang="en-US" dirty="0"/>
              <a:t> = 0</a:t>
            </a:r>
          </a:p>
          <a:p>
            <a:pPr marL="0" indent="0">
              <a:buNone/>
            </a:pPr>
            <a:r>
              <a:rPr lang="en-US" altLang="en-US" dirty="0"/>
              <a:t>Program copies value of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5A4BDFC-4AE7-A245-8A8C-9C9D5CD4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2A18CC4-FC78-624A-AE83-BEA54AC1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AEDCBD-E979-8B43-B7FC-645524F9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0291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F3DAC3F4-34EA-5944-808F-A169742BC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/>
              <a:t>Example Execution</a:t>
            </a:r>
            <a:endParaRPr lang="en-US" altLang="en-US" sz="3600">
              <a:latin typeface="Courier" pitchFamily="2" charset="0"/>
            </a:endParaRPr>
          </a:p>
        </p:txBody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A78F1834-8D9B-0D4F-BA53-62CFDC7BA7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i="1" dirty="0"/>
              <a:t>x	y	z	PC	</a:t>
            </a:r>
            <a:r>
              <a:rPr lang="en-US" altLang="en-US" sz="2400" i="1" u="sng" dirty="0"/>
              <a:t>PC</a:t>
            </a:r>
            <a:r>
              <a:rPr lang="en-US" altLang="en-US" sz="2400" i="1" dirty="0"/>
              <a:t>	stack	check</a:t>
            </a:r>
          </a:p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dirty="0"/>
              <a:t>1	0	0	1	Low	—</a:t>
            </a:r>
          </a:p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dirty="0"/>
              <a:t>0	0	0	2	Low	—		Low ≤ </a:t>
            </a:r>
            <a:r>
              <a:rPr lang="en-US" altLang="en-US" sz="2400" i="1" u="sng" dirty="0"/>
              <a:t>x</a:t>
            </a:r>
            <a:endParaRPr lang="en-US" altLang="en-US" sz="2400" dirty="0"/>
          </a:p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dirty="0"/>
              <a:t>0	0	0	6	</a:t>
            </a:r>
            <a:r>
              <a:rPr lang="en-US" altLang="en-US" sz="2400" i="1" u="sng" dirty="0"/>
              <a:t>z</a:t>
            </a:r>
            <a:r>
              <a:rPr lang="en-US" altLang="en-US" sz="2400" dirty="0"/>
              <a:t>	(3, Low)	</a:t>
            </a:r>
            <a:r>
              <a:rPr lang="en-US" altLang="en-US" sz="2400" i="1" u="sng" dirty="0"/>
              <a:t>PC</a:t>
            </a:r>
            <a:r>
              <a:rPr lang="en-US" altLang="en-US" sz="2400" dirty="0"/>
              <a:t> ≤ </a:t>
            </a:r>
            <a:r>
              <a:rPr lang="en-US" altLang="en-US" sz="2400" i="1" u="sng" dirty="0"/>
              <a:t>y</a:t>
            </a:r>
            <a:endParaRPr lang="en-US" altLang="en-US" sz="2400" dirty="0"/>
          </a:p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dirty="0"/>
              <a:t>0	1	0	7	</a:t>
            </a:r>
            <a:r>
              <a:rPr lang="en-US" altLang="en-US" sz="2400" i="1" u="sng" dirty="0"/>
              <a:t>z</a:t>
            </a:r>
            <a:r>
              <a:rPr lang="en-US" altLang="en-US" sz="2400" dirty="0"/>
              <a:t>	(3, Low)	</a:t>
            </a:r>
          </a:p>
          <a:p>
            <a:pPr marL="0" indent="0">
              <a:lnSpc>
                <a:spcPct val="80000"/>
              </a:lnSpc>
              <a:buNone/>
              <a:tabLst>
                <a:tab pos="914400" algn="l"/>
                <a:tab pos="1828800" algn="l"/>
                <a:tab pos="2743200" algn="l"/>
                <a:tab pos="3886200" algn="l"/>
                <a:tab pos="4914900" algn="l"/>
              </a:tabLst>
            </a:pPr>
            <a:r>
              <a:rPr lang="en-US" altLang="en-US" sz="2400" dirty="0"/>
              <a:t>0	1	0	3	Low	—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7BA04AE-1CC3-EC48-A528-CD62AC2E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2A52C91-4C1D-4842-A27C-8039185C4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950DFC2-3F63-5642-AC3A-7AAB8A8D8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3913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7BAB341D-67D8-3540-9D54-3C2CEAFBC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Errors</a:t>
            </a: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6AF349FF-5243-6243-A39E-1AF306CBFD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Ignore statement that causes error, but continue execution</a:t>
            </a:r>
          </a:p>
          <a:p>
            <a:pPr lvl="1"/>
            <a:r>
              <a:rPr lang="en-US" altLang="en-US" dirty="0"/>
              <a:t>If aborted or a visible exception taken, user could deduce information</a:t>
            </a:r>
          </a:p>
          <a:p>
            <a:pPr lvl="1"/>
            <a:r>
              <a:rPr lang="en-US" altLang="en-US" dirty="0"/>
              <a:t>Means errors cannot be reported unless user has clearance at least equal to that of the information causing the error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25FB419-C71A-EE40-A9DE-69372C94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B8BA53B-7747-674F-8B9C-B97B041B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088CF5C-4730-FB40-9358-1B08D6F6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34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5CD1E828-15D2-354E-8BA2-20FF71433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Implicit Flow of Information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CECB830-6DB8-B349-BFAB-5CD0D0831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Information flows from </a:t>
            </a:r>
            <a:r>
              <a:rPr lang="en-US" altLang="en-US" i="1" dirty="0"/>
              <a:t>x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r>
              <a:rPr lang="en-US" altLang="en-US" dirty="0"/>
              <a:t> without an </a:t>
            </a:r>
            <a:r>
              <a:rPr lang="en-US" altLang="en-US" i="1" dirty="0"/>
              <a:t>explicit</a:t>
            </a:r>
            <a:r>
              <a:rPr lang="en-US" altLang="en-US" dirty="0"/>
              <a:t> assignment of the form </a:t>
            </a:r>
            <a:r>
              <a:rPr lang="en-US" altLang="en-US" i="1" dirty="0"/>
              <a:t>y</a:t>
            </a:r>
            <a:r>
              <a:rPr lang="en-US" altLang="en-US" dirty="0"/>
              <a:t> :=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an arithmetic expression with variable </a:t>
            </a:r>
            <a:r>
              <a:rPr lang="en-US" altLang="en-US" i="1" dirty="0"/>
              <a:t>x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Example from previous slide:</a:t>
            </a:r>
          </a:p>
          <a:p>
            <a:pPr marL="0" indent="0" algn="ctr">
              <a:buNone/>
            </a:pPr>
            <a:r>
              <a:rPr lang="en-US" altLang="en-US" b="1" dirty="0"/>
              <a:t>if</a:t>
            </a:r>
            <a:r>
              <a:rPr lang="en-US" altLang="en-US" dirty="0"/>
              <a:t> </a:t>
            </a:r>
            <a:r>
              <a:rPr lang="en-US" altLang="en-US" i="1" dirty="0"/>
              <a:t>x</a:t>
            </a:r>
            <a:r>
              <a:rPr lang="en-US" altLang="en-US" dirty="0"/>
              <a:t> = 1 </a:t>
            </a:r>
            <a:r>
              <a:rPr lang="en-US" altLang="en-US" b="1" dirty="0"/>
              <a:t>then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:= 0 </a:t>
            </a: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i="1" dirty="0"/>
              <a:t>y</a:t>
            </a:r>
            <a:r>
              <a:rPr lang="en-US" altLang="en-US" dirty="0"/>
              <a:t> := 1;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 must look for implicit flows of information to analyze program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41CFFC2-4E3D-9C4C-8069-C809D04C8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B250D5D-E86D-7D46-9A59-BA70A4DA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E97B21F-0BA5-A643-BD7E-E2E4E660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0731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>
            <a:extLst>
              <a:ext uri="{FF2B5EF4-FFF2-40B4-BE49-F238E27FC236}">
                <a16:creationId xmlns:a16="http://schemas.microsoft.com/office/drawing/2014/main" id="{85BBEF31-35C9-0144-8C1C-45DEB4BC6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Variable Classes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25772FBA-2602-304E-BF54-C6D534FB6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Up to now, classes fixed</a:t>
            </a:r>
          </a:p>
          <a:p>
            <a:pPr lvl="1"/>
            <a:r>
              <a:rPr lang="en-US" altLang="en-US"/>
              <a:t>Check relationships on assignment, etc.</a:t>
            </a:r>
          </a:p>
          <a:p>
            <a:r>
              <a:rPr lang="en-US" altLang="en-US"/>
              <a:t>Consider variable classes</a:t>
            </a:r>
          </a:p>
          <a:p>
            <a:pPr lvl="1"/>
            <a:r>
              <a:rPr lang="en-US" altLang="en-US"/>
              <a:t>Fenton’s Data Mark Machine does this for </a:t>
            </a:r>
            <a:r>
              <a:rPr lang="en-US" altLang="en-US" i="1" u="sng"/>
              <a:t>PC</a:t>
            </a:r>
            <a:endParaRPr lang="en-US" altLang="en-US"/>
          </a:p>
          <a:p>
            <a:pPr lvl="1"/>
            <a:r>
              <a:rPr lang="en-US" altLang="en-US"/>
              <a:t>On assignment of form </a:t>
            </a:r>
            <a:r>
              <a:rPr lang="en-US" altLang="en-US" i="1"/>
              <a:t>y</a:t>
            </a:r>
            <a:r>
              <a:rPr lang="en-US" altLang="en-US"/>
              <a:t> :=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/>
              <a:t>, …, </a:t>
            </a:r>
            <a:r>
              <a:rPr lang="en-US" altLang="en-US" i="1"/>
              <a:t>x</a:t>
            </a:r>
            <a:r>
              <a:rPr lang="en-US" altLang="en-US" i="1" baseline="-25000"/>
              <a:t>n</a:t>
            </a:r>
            <a:r>
              <a:rPr lang="en-US" altLang="en-US"/>
              <a:t>), </a:t>
            </a:r>
            <a:r>
              <a:rPr lang="en-US" altLang="en-US" i="1" u="sng"/>
              <a:t>y</a:t>
            </a:r>
            <a:r>
              <a:rPr lang="en-US" altLang="en-US"/>
              <a:t> changed to lub{ </a:t>
            </a:r>
            <a:r>
              <a:rPr lang="en-US" altLang="en-US" i="1" u="sng"/>
              <a:t>x</a:t>
            </a:r>
            <a:r>
              <a:rPr lang="en-US" altLang="en-US" baseline="-25000"/>
              <a:t>1</a:t>
            </a:r>
            <a:r>
              <a:rPr lang="en-US" altLang="en-US"/>
              <a:t>, …, </a:t>
            </a:r>
            <a:r>
              <a:rPr lang="en-US" altLang="en-US" i="1" u="sng"/>
              <a:t>x</a:t>
            </a:r>
            <a:r>
              <a:rPr lang="en-US" altLang="en-US" i="1" baseline="-25000"/>
              <a:t>n</a:t>
            </a:r>
            <a:r>
              <a:rPr lang="en-US" altLang="en-US"/>
              <a:t> }</a:t>
            </a:r>
          </a:p>
          <a:p>
            <a:pPr lvl="1"/>
            <a:r>
              <a:rPr lang="en-US" altLang="en-US"/>
              <a:t>Need to consider implicit flows, also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2E85A2A-AF15-F84F-8D0F-5F64FF794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51A813F-D960-6D43-A60D-1113D6B08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1AE4DAF-CBEC-A247-9A4F-10925A29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7427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A7121B33-B694-5B47-8BCA-7BC949F8F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Program</a:t>
            </a:r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35DAED18-81A5-5946-8B9F-B4CD7A61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(* Copy value from 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 to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.</a:t>
            </a:r>
            <a:r>
              <a:rPr lang="en-US" altLang="en-US" sz="2600" i="1" dirty="0">
                <a:latin typeface="Courier" pitchFamily="2" charset="0"/>
              </a:rPr>
              <a:t> </a:t>
            </a:r>
            <a:r>
              <a:rPr lang="en-US" altLang="en-US" sz="2600" dirty="0">
                <a:latin typeface="Courier" pitchFamily="2" charset="0"/>
              </a:rPr>
              <a:t>Initially, 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 is 0 or 1 *)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proc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copy</a:t>
            </a:r>
            <a:r>
              <a:rPr lang="en-US" altLang="en-US" sz="2600" dirty="0">
                <a:latin typeface="Courier" pitchFamily="2" charset="0"/>
              </a:rPr>
              <a:t>(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: </a:t>
            </a:r>
            <a:r>
              <a:rPr lang="en-US" altLang="en-US" sz="2600" b="1" dirty="0">
                <a:latin typeface="Courier" pitchFamily="2" charset="0"/>
              </a:rPr>
              <a:t>integer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b="1" dirty="0">
                <a:latin typeface="Courier" pitchFamily="2" charset="0"/>
              </a:rPr>
              <a:t>class</a:t>
            </a:r>
            <a:r>
              <a:rPr lang="en-US" altLang="en-US" sz="2600" dirty="0">
                <a:latin typeface="Courier" pitchFamily="2" charset="0"/>
              </a:rPr>
              <a:t> { x };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				</a:t>
            </a:r>
            <a:r>
              <a:rPr lang="en-US" altLang="en-US" sz="2600" b="1" dirty="0" err="1">
                <a:latin typeface="Courier" pitchFamily="2" charset="0"/>
              </a:rPr>
              <a:t>var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: </a:t>
            </a:r>
            <a:r>
              <a:rPr lang="en-US" altLang="en-US" sz="2600" b="1" dirty="0">
                <a:latin typeface="Courier" pitchFamily="2" charset="0"/>
              </a:rPr>
              <a:t>integer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b="1" dirty="0">
                <a:latin typeface="Courier" pitchFamily="2" charset="0"/>
              </a:rPr>
              <a:t>class</a:t>
            </a:r>
            <a:r>
              <a:rPr lang="en-US" altLang="en-US" sz="2600" dirty="0">
                <a:latin typeface="Courier" pitchFamily="2" charset="0"/>
              </a:rPr>
              <a:t> { y })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b="1" dirty="0" err="1">
                <a:latin typeface="Courier" pitchFamily="2" charset="0"/>
              </a:rPr>
              <a:t>var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z</a:t>
            </a:r>
            <a:r>
              <a:rPr lang="en-US" altLang="en-US" sz="2600" dirty="0">
                <a:latin typeface="Courier" pitchFamily="2" charset="0"/>
              </a:rPr>
              <a:t>: </a:t>
            </a:r>
            <a:r>
              <a:rPr lang="en-US" altLang="en-US" sz="2600" b="1" dirty="0">
                <a:latin typeface="Courier" pitchFamily="2" charset="0"/>
              </a:rPr>
              <a:t>integer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b="1" dirty="0">
                <a:latin typeface="Courier" pitchFamily="2" charset="0"/>
              </a:rPr>
              <a:t>class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b="1" dirty="0">
                <a:latin typeface="Courier" pitchFamily="2" charset="0"/>
              </a:rPr>
              <a:t>variable</a:t>
            </a:r>
            <a:r>
              <a:rPr lang="en-US" altLang="en-US" sz="2600" dirty="0">
                <a:latin typeface="Courier" pitchFamily="2" charset="0"/>
              </a:rPr>
              <a:t> { Low };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begin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	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 := 0;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	</a:t>
            </a:r>
            <a:r>
              <a:rPr lang="en-US" altLang="en-US" sz="2600" i="1" dirty="0">
                <a:latin typeface="Courier" pitchFamily="2" charset="0"/>
              </a:rPr>
              <a:t>z</a:t>
            </a:r>
            <a:r>
              <a:rPr lang="en-US" altLang="en-US" sz="2600" dirty="0">
                <a:latin typeface="Courier" pitchFamily="2" charset="0"/>
              </a:rPr>
              <a:t> := 0;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	</a:t>
            </a:r>
            <a:r>
              <a:rPr lang="en-US" altLang="en-US" sz="2600" b="1" dirty="0">
                <a:latin typeface="Courier" pitchFamily="2" charset="0"/>
              </a:rPr>
              <a:t>if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x</a:t>
            </a:r>
            <a:r>
              <a:rPr lang="en-US" altLang="en-US" sz="2600" dirty="0">
                <a:latin typeface="Courier" pitchFamily="2" charset="0"/>
              </a:rPr>
              <a:t> = 0 </a:t>
            </a:r>
            <a:r>
              <a:rPr lang="en-US" altLang="en-US" sz="2600" b="1" dirty="0">
                <a:latin typeface="Courier" pitchFamily="2" charset="0"/>
              </a:rPr>
              <a:t>then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z</a:t>
            </a:r>
            <a:r>
              <a:rPr lang="en-US" altLang="en-US" sz="2600" dirty="0">
                <a:latin typeface="Courier" pitchFamily="2" charset="0"/>
              </a:rPr>
              <a:t> := 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dirty="0">
                <a:latin typeface="Courier" pitchFamily="2" charset="0"/>
              </a:rPr>
              <a:t>	</a:t>
            </a:r>
            <a:r>
              <a:rPr lang="en-US" altLang="en-US" sz="2600" b="1" dirty="0">
                <a:latin typeface="Courier" pitchFamily="2" charset="0"/>
              </a:rPr>
              <a:t>if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z</a:t>
            </a:r>
            <a:r>
              <a:rPr lang="en-US" altLang="en-US" sz="2600" dirty="0">
                <a:latin typeface="Courier" pitchFamily="2" charset="0"/>
              </a:rPr>
              <a:t> = 0 </a:t>
            </a:r>
            <a:r>
              <a:rPr lang="en-US" altLang="en-US" sz="2600" b="1" dirty="0">
                <a:latin typeface="Courier" pitchFamily="2" charset="0"/>
              </a:rPr>
              <a:t>then</a:t>
            </a:r>
            <a:r>
              <a:rPr lang="en-US" altLang="en-US" sz="2600" dirty="0">
                <a:latin typeface="Courier" pitchFamily="2" charset="0"/>
              </a:rPr>
              <a:t> </a:t>
            </a:r>
            <a:r>
              <a:rPr lang="en-US" altLang="en-US" sz="2600" i="1" dirty="0">
                <a:latin typeface="Courier" pitchFamily="2" charset="0"/>
              </a:rPr>
              <a:t>y</a:t>
            </a:r>
            <a:r>
              <a:rPr lang="en-US" altLang="en-US" sz="2600" dirty="0">
                <a:latin typeface="Courier" pitchFamily="2" charset="0"/>
              </a:rPr>
              <a:t> := 1;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2600" b="1" dirty="0">
                <a:latin typeface="Courier" pitchFamily="2" charset="0"/>
              </a:rPr>
              <a:t>end</a:t>
            </a:r>
            <a:r>
              <a:rPr lang="en-US" altLang="en-US" sz="2600" dirty="0">
                <a:latin typeface="Courier" pitchFamily="2" charset="0"/>
              </a:rPr>
              <a:t>;</a:t>
            </a:r>
          </a:p>
          <a:p>
            <a:r>
              <a:rPr lang="en-US" altLang="en-US" i="1" u="sng" dirty="0"/>
              <a:t>z</a:t>
            </a:r>
            <a:r>
              <a:rPr lang="en-US" altLang="en-US" dirty="0"/>
              <a:t> changes when </a:t>
            </a:r>
            <a:r>
              <a:rPr lang="en-US" altLang="en-US" i="1" dirty="0"/>
              <a:t>z</a:t>
            </a:r>
            <a:r>
              <a:rPr lang="en-US" altLang="en-US" dirty="0"/>
              <a:t> assigned to</a:t>
            </a:r>
          </a:p>
          <a:p>
            <a:r>
              <a:rPr lang="en-US" altLang="en-US" dirty="0"/>
              <a:t>Assume </a:t>
            </a:r>
            <a:r>
              <a:rPr lang="en-US" altLang="en-US" i="1" u="sng" dirty="0"/>
              <a:t>y</a:t>
            </a:r>
            <a:r>
              <a:rPr lang="en-US" altLang="en-US" dirty="0"/>
              <a:t> &lt; </a:t>
            </a:r>
            <a:r>
              <a:rPr lang="en-US" altLang="en-US" i="1" u="sng" dirty="0"/>
              <a:t> x</a:t>
            </a:r>
            <a:endParaRPr lang="en-US" altLang="en-US" sz="2000" dirty="0">
              <a:latin typeface="Courier" pitchFamily="2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483DE0-ACB9-A849-A327-6C5281B6B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456942-7356-B248-AD87-F91BED67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F81EC67-6739-0544-B5AA-0D720F82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1929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32BA51C8-6106-C447-96F0-7D9BF69BB7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Example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2BA8CE52-C645-C04A-9AE7-02528934A6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x</a:t>
            </a:r>
            <a:r>
              <a:rPr lang="en-US" altLang="en-US"/>
              <a:t> = 0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 </a:t>
            </a:r>
            <a:r>
              <a:rPr lang="en-US" altLang="en-US" sz="2000" i="1">
                <a:latin typeface="Courier" pitchFamily="2" charset="0"/>
              </a:rPr>
              <a:t>z</a:t>
            </a:r>
            <a:r>
              <a:rPr lang="en-US" altLang="en-US" sz="2000">
                <a:latin typeface="Courier" pitchFamily="2" charset="0"/>
              </a:rPr>
              <a:t> := 0</a:t>
            </a:r>
            <a:r>
              <a:rPr lang="en-US" altLang="en-US"/>
              <a:t> sets </a:t>
            </a:r>
            <a:r>
              <a:rPr lang="en-US" altLang="en-US" i="1" u="sng"/>
              <a:t>z</a:t>
            </a:r>
            <a:r>
              <a:rPr lang="en-US" altLang="en-US"/>
              <a:t> to Low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 </a:t>
            </a:r>
            <a:r>
              <a:rPr lang="en-US" altLang="en-US" sz="2000">
                <a:latin typeface="Courier" pitchFamily="2" charset="0"/>
              </a:rPr>
              <a:t>if </a:t>
            </a:r>
            <a:r>
              <a:rPr lang="en-US" altLang="en-US" sz="2000" i="1">
                <a:latin typeface="Courier" pitchFamily="2" charset="0"/>
              </a:rPr>
              <a:t>x</a:t>
            </a:r>
            <a:r>
              <a:rPr lang="en-US" altLang="en-US" sz="2000">
                <a:latin typeface="Courier" pitchFamily="2" charset="0"/>
              </a:rPr>
              <a:t> = 0 then </a:t>
            </a:r>
            <a:r>
              <a:rPr lang="en-US" altLang="en-US" sz="2000" i="1">
                <a:latin typeface="Courier" pitchFamily="2" charset="0"/>
              </a:rPr>
              <a:t>z</a:t>
            </a:r>
            <a:r>
              <a:rPr lang="en-US" altLang="en-US" sz="2000">
                <a:latin typeface="Courier" pitchFamily="2" charset="0"/>
              </a:rPr>
              <a:t> := 1</a:t>
            </a:r>
            <a:r>
              <a:rPr lang="en-US" altLang="en-US"/>
              <a:t> sets </a:t>
            </a:r>
            <a:r>
              <a:rPr lang="en-US" altLang="en-US" i="1"/>
              <a:t>z</a:t>
            </a:r>
            <a:r>
              <a:rPr lang="en-US" altLang="en-US"/>
              <a:t> to 1 and </a:t>
            </a:r>
            <a:r>
              <a:rPr lang="en-US" altLang="en-US" i="1" u="sng"/>
              <a:t>z</a:t>
            </a:r>
            <a:r>
              <a:rPr lang="en-US" altLang="en-US"/>
              <a:t> to </a:t>
            </a:r>
            <a:r>
              <a:rPr lang="en-US" altLang="en-US" i="1" u="sng"/>
              <a:t>x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 So on exit, </a:t>
            </a:r>
            <a:r>
              <a:rPr lang="en-US" altLang="en-US" i="1"/>
              <a:t>y</a:t>
            </a:r>
            <a:r>
              <a:rPr lang="en-US" altLang="en-US"/>
              <a:t> = 0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x</a:t>
            </a:r>
            <a:r>
              <a:rPr lang="en-US" altLang="en-US"/>
              <a:t> = 1</a:t>
            </a:r>
          </a:p>
          <a:p>
            <a:pPr lvl="1">
              <a:lnSpc>
                <a:spcPct val="90000"/>
              </a:lnSpc>
            </a:pPr>
            <a:r>
              <a:rPr lang="en-US" altLang="en-US" i="1"/>
              <a:t> </a:t>
            </a:r>
            <a:r>
              <a:rPr lang="en-US" altLang="en-US" sz="2000" i="1">
                <a:latin typeface="Courier" pitchFamily="2" charset="0"/>
              </a:rPr>
              <a:t>z</a:t>
            </a:r>
            <a:r>
              <a:rPr lang="en-US" altLang="en-US" sz="2000">
                <a:latin typeface="Courier" pitchFamily="2" charset="0"/>
              </a:rPr>
              <a:t> := 0</a:t>
            </a:r>
            <a:r>
              <a:rPr lang="en-US" altLang="en-US"/>
              <a:t> sets </a:t>
            </a:r>
            <a:r>
              <a:rPr lang="en-US" altLang="en-US" i="1" u="sng"/>
              <a:t>z</a:t>
            </a:r>
            <a:r>
              <a:rPr lang="en-US" altLang="en-US"/>
              <a:t> to Low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 </a:t>
            </a:r>
            <a:r>
              <a:rPr lang="en-US" altLang="en-US" sz="2000">
                <a:latin typeface="Courier" pitchFamily="2" charset="0"/>
              </a:rPr>
              <a:t>if </a:t>
            </a:r>
            <a:r>
              <a:rPr lang="en-US" altLang="en-US" sz="2000" i="1">
                <a:latin typeface="Courier" pitchFamily="2" charset="0"/>
              </a:rPr>
              <a:t>z</a:t>
            </a:r>
            <a:r>
              <a:rPr lang="en-US" altLang="en-US" sz="2000">
                <a:latin typeface="Courier" pitchFamily="2" charset="0"/>
              </a:rPr>
              <a:t> = 0 then </a:t>
            </a:r>
            <a:r>
              <a:rPr lang="en-US" altLang="en-US" sz="2000" i="1">
                <a:latin typeface="Courier" pitchFamily="2" charset="0"/>
              </a:rPr>
              <a:t>y</a:t>
            </a:r>
            <a:r>
              <a:rPr lang="en-US" altLang="en-US" sz="2000">
                <a:latin typeface="Courier" pitchFamily="2" charset="0"/>
              </a:rPr>
              <a:t> := 1</a:t>
            </a:r>
            <a:r>
              <a:rPr lang="en-US" altLang="en-US"/>
              <a:t> sets </a:t>
            </a:r>
            <a:r>
              <a:rPr lang="en-US" altLang="en-US" i="1"/>
              <a:t>y</a:t>
            </a:r>
            <a:r>
              <a:rPr lang="en-US" altLang="en-US"/>
              <a:t> to 1 and checks that lub{Low, </a:t>
            </a:r>
            <a:r>
              <a:rPr lang="en-US" altLang="en-US" i="1" u="sng"/>
              <a:t>z</a:t>
            </a:r>
            <a:r>
              <a:rPr lang="en-US" altLang="en-US"/>
              <a:t>} ≤ </a:t>
            </a:r>
            <a:r>
              <a:rPr lang="en-US" altLang="en-US" i="1" u="sng"/>
              <a:t>y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 So on exit, </a:t>
            </a:r>
            <a:r>
              <a:rPr lang="en-US" altLang="en-US" i="1"/>
              <a:t>y</a:t>
            </a:r>
            <a:r>
              <a:rPr lang="en-US" altLang="en-US"/>
              <a:t> = 1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Information flowed from </a:t>
            </a:r>
            <a:r>
              <a:rPr lang="en-US" altLang="en-US" i="1" u="sng"/>
              <a:t>x</a:t>
            </a:r>
            <a:r>
              <a:rPr lang="en-US" altLang="en-US"/>
              <a:t> to </a:t>
            </a:r>
            <a:r>
              <a:rPr lang="en-US" altLang="en-US" i="1" u="sng"/>
              <a:t>y</a:t>
            </a:r>
            <a:r>
              <a:rPr lang="en-US" altLang="en-US"/>
              <a:t> even though </a:t>
            </a:r>
            <a:r>
              <a:rPr lang="en-US" altLang="en-US" i="1" u="sng"/>
              <a:t>y</a:t>
            </a:r>
            <a:r>
              <a:rPr lang="en-US" altLang="en-US"/>
              <a:t> &lt; </a:t>
            </a:r>
            <a:r>
              <a:rPr lang="en-US" altLang="en-US" i="1" u="sng"/>
              <a:t>x</a:t>
            </a:r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5C316AE-8375-1C4B-89BB-35C19A24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D25D30-3F6C-4749-8302-7B9B80B3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58CC094-4C66-8944-B67E-021F3B70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1105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6FAFF6E1-31E2-2D43-94CA-F615F7A53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This (1)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7DC90004-8572-C544-B131-50BC6C029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Fenton’s Data Mark Machine detects implicit flows violating certification rules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13ECEE2-10A5-274C-A013-7104D984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97F03FE-ABCB-D44A-AB46-B8726C6C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6173FDB-57B3-874C-AEA5-32EC69F2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8420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BD3FEA66-BDDD-1449-9774-5AD949E1E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This (2)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526B4D18-932A-3D4F-9589-75A867A8D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Raise class of variables assigned to in conditionals even when branch not taken</a:t>
            </a:r>
          </a:p>
          <a:p>
            <a:r>
              <a:rPr lang="en-US" altLang="en-US" dirty="0"/>
              <a:t>Also, verify information flow requirements even when branch not taken</a:t>
            </a:r>
          </a:p>
          <a:p>
            <a:r>
              <a:rPr lang="en-US" altLang="en-US" dirty="0"/>
              <a:t>Example:</a:t>
            </a:r>
          </a:p>
          <a:p>
            <a:pPr lvl="1"/>
            <a:r>
              <a:rPr lang="en-US" altLang="en-US" dirty="0"/>
              <a:t>In </a:t>
            </a:r>
            <a:r>
              <a:rPr lang="en-US" altLang="en-US" sz="2000" b="1" dirty="0">
                <a:latin typeface="Courier" pitchFamily="2" charset="0"/>
              </a:rPr>
              <a:t>if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x</a:t>
            </a:r>
            <a:r>
              <a:rPr lang="en-US" altLang="en-US" sz="2000" dirty="0">
                <a:latin typeface="Courier" pitchFamily="2" charset="0"/>
              </a:rPr>
              <a:t> = 0 </a:t>
            </a:r>
            <a:r>
              <a:rPr lang="en-US" altLang="en-US" sz="2000" b="1" dirty="0">
                <a:latin typeface="Courier" pitchFamily="2" charset="0"/>
              </a:rPr>
              <a:t>then</a:t>
            </a:r>
            <a:r>
              <a:rPr lang="en-US" altLang="en-US" sz="2000" dirty="0">
                <a:latin typeface="Courier" pitchFamily="2" charset="0"/>
              </a:rPr>
              <a:t> </a:t>
            </a:r>
            <a:r>
              <a:rPr lang="en-US" altLang="en-US" sz="2000" i="1" dirty="0">
                <a:latin typeface="Courier" pitchFamily="2" charset="0"/>
              </a:rPr>
              <a:t>z</a:t>
            </a:r>
            <a:r>
              <a:rPr lang="en-US" altLang="en-US" sz="2000" dirty="0">
                <a:latin typeface="Courier" pitchFamily="2" charset="0"/>
              </a:rPr>
              <a:t> := 1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 raised to </a:t>
            </a:r>
            <a:r>
              <a:rPr lang="en-US" altLang="en-US" i="1" dirty="0"/>
              <a:t>x</a:t>
            </a:r>
            <a:r>
              <a:rPr lang="en-US" altLang="en-US" dirty="0"/>
              <a:t> whether or not </a:t>
            </a:r>
            <a:r>
              <a:rPr lang="en-US" altLang="en-US" i="1" dirty="0"/>
              <a:t>x</a:t>
            </a:r>
            <a:r>
              <a:rPr lang="en-US" altLang="en-US" dirty="0"/>
              <a:t> = 0</a:t>
            </a:r>
          </a:p>
          <a:p>
            <a:pPr lvl="1"/>
            <a:r>
              <a:rPr lang="en-US" altLang="en-US" dirty="0"/>
              <a:t>Certification check in next statement, that </a:t>
            </a:r>
            <a:r>
              <a:rPr lang="en-US" altLang="en-US" i="1" u="sng" dirty="0"/>
              <a:t>z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, fails, as </a:t>
            </a:r>
            <a:r>
              <a:rPr lang="en-US" altLang="en-US" i="1" u="sng" dirty="0"/>
              <a:t>z</a:t>
            </a:r>
            <a:r>
              <a:rPr lang="en-US" altLang="en-US" dirty="0"/>
              <a:t> = </a:t>
            </a:r>
            <a:r>
              <a:rPr lang="en-US" altLang="en-US" i="1" u="sng" dirty="0"/>
              <a:t>x</a:t>
            </a:r>
            <a:r>
              <a:rPr lang="en-US" altLang="en-US" dirty="0"/>
              <a:t> from previous statement, and </a:t>
            </a:r>
            <a:r>
              <a:rPr lang="en-US" altLang="en-US" i="1" u="sng" dirty="0"/>
              <a:t>y</a:t>
            </a:r>
            <a:r>
              <a:rPr lang="en-US" altLang="en-US" dirty="0"/>
              <a:t> ≤ </a:t>
            </a:r>
            <a:r>
              <a:rPr lang="en-US" altLang="en-US" i="1" u="sng" dirty="0"/>
              <a:t>x</a:t>
            </a: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434ED8B-6961-154D-B4E5-3A26AE4A0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ED903F9-73F2-A44A-BEBA-48217355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426911-EDE7-F146-9AC0-9B6DD5B7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357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125EF57F-43FE-4D4D-8586-642757CE80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Handling This (3)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3E3C415B-B964-7D4E-84A2-CDD80DA4C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Change classes only when explicit flows occur, but </a:t>
            </a:r>
            <a:r>
              <a:rPr lang="en-US" altLang="en-US" i="1" dirty="0"/>
              <a:t>all</a:t>
            </a:r>
            <a:r>
              <a:rPr lang="en-US" altLang="en-US" dirty="0"/>
              <a:t> flows (implicit as well as explicit) force certification checks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When </a:t>
            </a:r>
            <a:r>
              <a:rPr lang="en-US" altLang="en-US" i="1" dirty="0"/>
              <a:t>x</a:t>
            </a:r>
            <a:r>
              <a:rPr lang="en-US" altLang="en-US" dirty="0"/>
              <a:t> = 0, first </a:t>
            </a:r>
            <a:r>
              <a:rPr lang="en-US" altLang="en-US" b="1" dirty="0"/>
              <a:t>if</a:t>
            </a:r>
            <a:r>
              <a:rPr lang="en-US" altLang="en-US" dirty="0"/>
              <a:t> sets </a:t>
            </a:r>
            <a:r>
              <a:rPr lang="en-US" altLang="en-US" i="1" u="sng" dirty="0"/>
              <a:t>z</a:t>
            </a:r>
            <a:r>
              <a:rPr lang="en-US" altLang="en-US" dirty="0"/>
              <a:t> to Low, then checks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z</a:t>
            </a:r>
          </a:p>
          <a:p>
            <a:pPr lvl="1"/>
            <a:r>
              <a:rPr lang="en-US" altLang="en-US" dirty="0"/>
              <a:t>When x = 1, first </a:t>
            </a:r>
            <a:r>
              <a:rPr lang="en-US" altLang="en-US" b="1" dirty="0"/>
              <a:t>if</a:t>
            </a:r>
            <a:r>
              <a:rPr lang="en-US" altLang="en-US" dirty="0"/>
              <a:t> checks </a:t>
            </a:r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z</a:t>
            </a:r>
          </a:p>
          <a:p>
            <a:pPr lvl="1"/>
            <a:r>
              <a:rPr lang="en-US" altLang="en-US" dirty="0"/>
              <a:t>This holds if and only if </a:t>
            </a:r>
            <a:r>
              <a:rPr lang="en-US" altLang="en-US" i="1" u="sng" dirty="0"/>
              <a:t>x</a:t>
            </a:r>
            <a:r>
              <a:rPr lang="en-US" altLang="en-US" dirty="0"/>
              <a:t> = Low</a:t>
            </a:r>
          </a:p>
          <a:p>
            <a:pPr lvl="2"/>
            <a:r>
              <a:rPr lang="en-US" altLang="en-US" dirty="0"/>
              <a:t>Not possible as </a:t>
            </a:r>
            <a:r>
              <a:rPr lang="en-US" altLang="en-US" i="1" u="sng" dirty="0"/>
              <a:t>y</a:t>
            </a:r>
            <a:r>
              <a:rPr lang="en-US" altLang="en-US" dirty="0"/>
              <a:t> &lt; </a:t>
            </a:r>
            <a:r>
              <a:rPr lang="en-US" altLang="en-US" i="1" u="sng" dirty="0"/>
              <a:t>x</a:t>
            </a:r>
            <a:r>
              <a:rPr lang="en-US" altLang="en-US" dirty="0"/>
              <a:t> = Low by assumption and there is no such class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11D75EB-74E6-7046-8A9F-5BFFF47D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19FF670-C7F2-B240-873A-275737F1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E70AA81-1BE6-7B47-AC98-3527948E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5047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23511-2B60-744D-962B-C60FD1BDE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6C76A-7054-F947-B395-EA5882AC1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above also works with Biba, as it is mathematical dual of Bell-</a:t>
            </a:r>
            <a:r>
              <a:rPr lang="en-US" dirty="0" err="1"/>
              <a:t>LaPadula</a:t>
            </a:r>
            <a:endParaRPr lang="en-US" dirty="0"/>
          </a:p>
          <a:p>
            <a:r>
              <a:rPr lang="en-US" dirty="0"/>
              <a:t>All constraints are simply duals of confidentiality-based ones presented above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C3B9FF-A7A3-B443-A073-19F75A3EF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363F7-696A-FB44-ACCB-6AB5A548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34BFD8-6267-A24E-809A-8A33013A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2768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40AC-A9D4-B445-A4D6-6E670F8C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7947-B4C8-C54A-A988-FFBDE1EE7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For information flow of assignment statement:</a:t>
            </a:r>
          </a:p>
          <a:p>
            <a:pPr algn="ctr">
              <a:buFontTx/>
              <a:buNone/>
            </a:pPr>
            <a:r>
              <a:rPr lang="en-US" altLang="en-US" i="1" dirty="0">
                <a:latin typeface="Courier" pitchFamily="2" charset="0"/>
              </a:rPr>
              <a:t>y</a:t>
            </a:r>
            <a:r>
              <a:rPr lang="en-US" altLang="en-US" dirty="0">
                <a:latin typeface="Courier" pitchFamily="2" charset="0"/>
              </a:rPr>
              <a:t> := </a:t>
            </a:r>
            <a:r>
              <a:rPr lang="en-US" altLang="en-US" i="1" dirty="0">
                <a:latin typeface="Courier" pitchFamily="2" charset="0"/>
              </a:rPr>
              <a:t>f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baseline="-25000" dirty="0">
                <a:latin typeface="Courier" pitchFamily="2" charset="0"/>
              </a:rPr>
              <a:t>1</a:t>
            </a:r>
            <a:r>
              <a:rPr lang="en-US" altLang="en-US" dirty="0">
                <a:latin typeface="Courier" pitchFamily="2" charset="0"/>
              </a:rPr>
              <a:t>, …, </a:t>
            </a:r>
            <a:r>
              <a:rPr lang="en-US" altLang="en-US" i="1" dirty="0" err="1">
                <a:latin typeface="Courier" pitchFamily="2" charset="0"/>
              </a:rPr>
              <a:t>x</a:t>
            </a:r>
            <a:r>
              <a:rPr lang="en-US" altLang="en-US" i="1" baseline="-25000" dirty="0" err="1">
                <a:latin typeface="Courier" pitchFamily="2" charset="0"/>
              </a:rPr>
              <a:t>n</a:t>
            </a:r>
            <a:r>
              <a:rPr lang="en-US" altLang="en-US" dirty="0">
                <a:latin typeface="Courier" pitchFamily="2" charset="0"/>
              </a:rPr>
              <a:t>)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the relation </a:t>
            </a:r>
            <a:r>
              <a:rPr lang="en-US" altLang="en-US" dirty="0" err="1"/>
              <a:t>glb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i="1" dirty="0"/>
              <a:t> </a:t>
            </a:r>
            <a:r>
              <a:rPr lang="en-US" altLang="en-US" dirty="0"/>
              <a:t>} ≤ </a:t>
            </a:r>
            <a:r>
              <a:rPr lang="en-US" altLang="en-US" i="1" u="sng" dirty="0"/>
              <a:t>y</a:t>
            </a:r>
            <a:r>
              <a:rPr lang="en-US" altLang="en-US" dirty="0"/>
              <a:t> must hold</a:t>
            </a:r>
          </a:p>
          <a:p>
            <a:r>
              <a:rPr lang="en-US" altLang="en-US" dirty="0"/>
              <a:t>Why? Because information flows from </a:t>
            </a:r>
            <a:r>
              <a:rPr lang="en-US" altLang="en-US" i="1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to </a:t>
            </a:r>
            <a:r>
              <a:rPr lang="en-US" altLang="en-US" i="1" dirty="0"/>
              <a:t>y</a:t>
            </a:r>
            <a:r>
              <a:rPr lang="en-US" altLang="en-US" dirty="0"/>
              <a:t>, and under Biba, information must flow from a higher (or equal) class to a lower one</a:t>
            </a:r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E78FF-E83B-5942-8C53-E98191B5B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5AFDA-2FAB-7F4F-B013-2659F887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DD8E3-1380-7849-A8DA-AE165FF3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7764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6BDA-1CB8-AE4E-8AF5-01DF444D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B81A7-3B1D-3F48-9637-7F1E2322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For information flow of conditional statement:</a:t>
            </a:r>
          </a:p>
          <a:p>
            <a:pPr algn="ctr">
              <a:buFontTx/>
              <a:buNone/>
            </a:pPr>
            <a:r>
              <a:rPr lang="en-US" altLang="en-US" b="1" dirty="0">
                <a:latin typeface="Courier" pitchFamily="2" charset="0"/>
              </a:rPr>
              <a:t>if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f</a:t>
            </a:r>
            <a:r>
              <a:rPr lang="en-US" altLang="en-US" dirty="0">
                <a:latin typeface="Courier" pitchFamily="2" charset="0"/>
              </a:rPr>
              <a:t>(</a:t>
            </a:r>
            <a:r>
              <a:rPr lang="en-US" altLang="en-US" i="1" dirty="0">
                <a:latin typeface="Courier" pitchFamily="2" charset="0"/>
              </a:rPr>
              <a:t>x</a:t>
            </a:r>
            <a:r>
              <a:rPr lang="en-US" altLang="en-US" baseline="-25000" dirty="0">
                <a:latin typeface="Courier" pitchFamily="2" charset="0"/>
              </a:rPr>
              <a:t>1</a:t>
            </a:r>
            <a:r>
              <a:rPr lang="en-US" altLang="en-US" dirty="0">
                <a:latin typeface="Courier" pitchFamily="2" charset="0"/>
              </a:rPr>
              <a:t>, …, </a:t>
            </a:r>
            <a:r>
              <a:rPr lang="en-US" altLang="en-US" i="1" dirty="0" err="1">
                <a:latin typeface="Courier" pitchFamily="2" charset="0"/>
              </a:rPr>
              <a:t>x</a:t>
            </a:r>
            <a:r>
              <a:rPr lang="en-US" altLang="en-US" i="1" baseline="-25000" dirty="0" err="1">
                <a:latin typeface="Courier" pitchFamily="2" charset="0"/>
              </a:rPr>
              <a:t>n</a:t>
            </a:r>
            <a:r>
              <a:rPr lang="en-US" altLang="en-US" dirty="0">
                <a:latin typeface="Courier" pitchFamily="2" charset="0"/>
              </a:rPr>
              <a:t>) </a:t>
            </a:r>
            <a:r>
              <a:rPr lang="en-US" altLang="en-US" b="1" dirty="0">
                <a:latin typeface="Courier" pitchFamily="2" charset="0"/>
              </a:rPr>
              <a:t>then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S</a:t>
            </a:r>
            <a:r>
              <a:rPr lang="en-US" altLang="en-US" baseline="-25000" dirty="0">
                <a:latin typeface="Courier" pitchFamily="2" charset="0"/>
              </a:rPr>
              <a:t>1</a:t>
            </a:r>
            <a:r>
              <a:rPr lang="en-US" altLang="en-US" dirty="0">
                <a:latin typeface="Courier" pitchFamily="2" charset="0"/>
              </a:rPr>
              <a:t>; </a:t>
            </a:r>
            <a:r>
              <a:rPr lang="en-US" altLang="en-US" b="1" dirty="0">
                <a:latin typeface="Courier" pitchFamily="2" charset="0"/>
              </a:rPr>
              <a:t>else</a:t>
            </a:r>
            <a:r>
              <a:rPr lang="en-US" altLang="en-US" dirty="0">
                <a:latin typeface="Courier" pitchFamily="2" charset="0"/>
              </a:rPr>
              <a:t> </a:t>
            </a:r>
            <a:r>
              <a:rPr lang="en-US" altLang="en-US" i="1" dirty="0">
                <a:latin typeface="Courier" pitchFamily="2" charset="0"/>
              </a:rPr>
              <a:t>S</a:t>
            </a:r>
            <a:r>
              <a:rPr lang="en-US" altLang="en-US" baseline="-25000" dirty="0">
                <a:latin typeface="Courier" pitchFamily="2" charset="0"/>
              </a:rPr>
              <a:t>2</a:t>
            </a:r>
            <a:r>
              <a:rPr lang="en-US" altLang="en-US" dirty="0">
                <a:latin typeface="Courier" pitchFamily="2" charset="0"/>
              </a:rPr>
              <a:t>; </a:t>
            </a:r>
            <a:r>
              <a:rPr lang="en-US" altLang="en-US" b="1" dirty="0">
                <a:latin typeface="Courier" pitchFamily="2" charset="0"/>
              </a:rPr>
              <a:t>end</a:t>
            </a:r>
            <a:r>
              <a:rPr lang="en-US" altLang="en-US" dirty="0">
                <a:latin typeface="Courier" pitchFamily="2" charset="0"/>
              </a:rPr>
              <a:t>;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then the following must hold:</a:t>
            </a:r>
          </a:p>
          <a:p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must satisfy integrity constraints</a:t>
            </a:r>
          </a:p>
          <a:p>
            <a:r>
              <a:rPr lang="en-US" altLang="en-US" dirty="0" err="1"/>
              <a:t>glb</a:t>
            </a:r>
            <a:r>
              <a:rPr lang="en-US" altLang="en-US" dirty="0"/>
              <a:t>{ </a:t>
            </a:r>
            <a:r>
              <a:rPr lang="en-US" altLang="en-US" i="1" u="sng" dirty="0"/>
              <a:t>x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u="sng" dirty="0" err="1"/>
              <a:t>x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 } ≥ </a:t>
            </a:r>
            <a:r>
              <a:rPr lang="en-US" altLang="en-US" dirty="0" err="1"/>
              <a:t>lub</a:t>
            </a:r>
            <a:r>
              <a:rPr lang="en-US" altLang="en-US" dirty="0"/>
              <a:t>{</a:t>
            </a:r>
            <a:r>
              <a:rPr lang="en-US" altLang="en-US" i="1" u="sng" dirty="0"/>
              <a:t>y</a:t>
            </a:r>
            <a:r>
              <a:rPr lang="en-US" altLang="en-US" dirty="0"/>
              <a:t> | </a:t>
            </a:r>
            <a:r>
              <a:rPr lang="en-US" altLang="en-US" i="1" dirty="0"/>
              <a:t>y</a:t>
            </a:r>
            <a:r>
              <a:rPr lang="en-US" altLang="en-US" dirty="0"/>
              <a:t> target of assignment in </a:t>
            </a:r>
            <a:r>
              <a:rPr lang="en-US" altLang="en-US" i="1" dirty="0"/>
              <a:t>S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S</a:t>
            </a:r>
            <a:r>
              <a:rPr lang="en-US" altLang="en-US" baseline="-25000" dirty="0"/>
              <a:t>2</a:t>
            </a:r>
            <a:r>
              <a:rPr lang="en-US" altLang="en-US" dirty="0"/>
              <a:t>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B1F81-4416-7846-A0C7-E5899CA3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A9D04-4E37-DC45-A6A4-89E51488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11601F-2325-BB44-BA1A-915F32EB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7817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5B073A6B-520B-AE42-B421-1CE0FB558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Information Flow Control Systems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636BB040-539C-3D47-9750-7E8E9781B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access controls of various types to inhibit information flows</a:t>
            </a:r>
          </a:p>
          <a:p>
            <a:r>
              <a:rPr lang="en-US" altLang="en-US" dirty="0"/>
              <a:t>Privacy and Android Cell Phones</a:t>
            </a:r>
          </a:p>
          <a:p>
            <a:pPr lvl="1"/>
            <a:r>
              <a:rPr lang="en-US" altLang="en-US" dirty="0"/>
              <a:t>Analyzes data being sent from the phone</a:t>
            </a:r>
          </a:p>
          <a:p>
            <a:r>
              <a:rPr lang="en-US" altLang="en-US" dirty="0"/>
              <a:t>Firewalls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9D20AA8-1B25-A243-85E9-35779F50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3D64C87-BE7B-8643-ABDC-FB159529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B8D729A-75C7-A343-AEE0-53E4ADB8E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5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55EC69C2-4C72-C448-8332-163CCB7FA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Notation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D671D499-7193-1144-B0DE-95AFEDE1C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u="sng" dirty="0"/>
              <a:t>x</a:t>
            </a:r>
            <a:r>
              <a:rPr lang="en-US" altLang="en-US" dirty="0"/>
              <a:t> means class of </a:t>
            </a:r>
            <a:r>
              <a:rPr lang="en-US" altLang="en-US" i="1" dirty="0"/>
              <a:t>x</a:t>
            </a:r>
            <a:endParaRPr lang="en-US" altLang="en-US" dirty="0"/>
          </a:p>
          <a:p>
            <a:pPr lvl="1"/>
            <a:r>
              <a:rPr lang="en-US" altLang="en-US" dirty="0"/>
              <a:t>In Bell-</a:t>
            </a:r>
            <a:r>
              <a:rPr lang="en-US" altLang="en-US" dirty="0" err="1"/>
              <a:t>LaPadula</a:t>
            </a:r>
            <a:r>
              <a:rPr lang="en-US" altLang="en-US" dirty="0"/>
              <a:t> based system, same as “label of security compartment to which </a:t>
            </a:r>
            <a:r>
              <a:rPr lang="en-US" altLang="en-US" i="1" dirty="0"/>
              <a:t>x</a:t>
            </a:r>
            <a:r>
              <a:rPr lang="en-US" altLang="en-US" dirty="0"/>
              <a:t> belongs”</a:t>
            </a:r>
          </a:p>
          <a:p>
            <a:r>
              <a:rPr lang="en-US" altLang="en-US" i="1" u="sng" dirty="0"/>
              <a:t>x</a:t>
            </a:r>
            <a:r>
              <a:rPr lang="en-US" altLang="en-US" dirty="0"/>
              <a:t> ≤ </a:t>
            </a:r>
            <a:r>
              <a:rPr lang="en-US" altLang="en-US" i="1" u="sng" dirty="0"/>
              <a:t>y</a:t>
            </a:r>
            <a:r>
              <a:rPr lang="en-US" altLang="en-US" dirty="0"/>
              <a:t> means “information can flow from an element in class of </a:t>
            </a:r>
            <a:r>
              <a:rPr lang="en-US" altLang="en-US" i="1" dirty="0"/>
              <a:t>x</a:t>
            </a:r>
            <a:r>
              <a:rPr lang="en-US" altLang="en-US" dirty="0"/>
              <a:t> to an element in class of </a:t>
            </a:r>
            <a:r>
              <a:rPr lang="en-US" altLang="en-US" i="1" dirty="0"/>
              <a:t>y</a:t>
            </a:r>
            <a:endParaRPr lang="en-US" altLang="en-US" dirty="0"/>
          </a:p>
          <a:p>
            <a:pPr lvl="1"/>
            <a:r>
              <a:rPr lang="en-US" altLang="en-US" dirty="0"/>
              <a:t>Or, “information with a label placing it in class </a:t>
            </a:r>
            <a:r>
              <a:rPr lang="en-US" altLang="en-US" i="1" u="sng" dirty="0"/>
              <a:t>x</a:t>
            </a:r>
            <a:r>
              <a:rPr lang="en-US" altLang="en-US" dirty="0"/>
              <a:t> can flow into class </a:t>
            </a:r>
            <a:r>
              <a:rPr lang="en-US" altLang="en-US" i="1" u="sng" dirty="0"/>
              <a:t>y</a:t>
            </a:r>
            <a:r>
              <a:rPr lang="en-US" altLang="en-US" dirty="0"/>
              <a:t>”</a:t>
            </a:r>
            <a:endParaRPr lang="en-US" altLang="en-US" i="1" u="sng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E286AFA-3F73-0241-B85A-2C069A732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EB0090F-9797-B44E-825C-5566280F1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BE38EC2-2FDA-3F4B-8E60-EE1BD144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3841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29E34363-580C-3842-A6D0-DBC578D200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Privacy and Android Cell Phones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752581-300C-B942-977C-0BE3C390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Many commercial apps use advertising libraries to monitor clicks, fetch ads, display them</a:t>
            </a:r>
          </a:p>
          <a:p>
            <a:pPr lvl="1"/>
            <a:r>
              <a:rPr lang="en-US" dirty="0"/>
              <a:t>So they send information, ostensibly to help tailor advertising to you</a:t>
            </a:r>
          </a:p>
          <a:p>
            <a:r>
              <a:rPr lang="en-US" dirty="0"/>
              <a:t>Many apps ask to have full access to phone, data</a:t>
            </a:r>
          </a:p>
          <a:p>
            <a:pPr lvl="1"/>
            <a:r>
              <a:rPr lang="en-US" dirty="0"/>
              <a:t>This is because of complexity of permission structure of Android system</a:t>
            </a:r>
          </a:p>
          <a:p>
            <a:r>
              <a:rPr lang="en-US" dirty="0"/>
              <a:t>Ads displayed with privileges of app</a:t>
            </a:r>
          </a:p>
          <a:p>
            <a:pPr lvl="1"/>
            <a:r>
              <a:rPr lang="en-US" dirty="0"/>
              <a:t>And if they use </a:t>
            </a:r>
            <a:r>
              <a:rPr lang="en-US" dirty="0" err="1"/>
              <a:t>Javascript</a:t>
            </a:r>
            <a:r>
              <a:rPr lang="en-US" dirty="0"/>
              <a:t>, that executes with those privileges</a:t>
            </a:r>
          </a:p>
          <a:p>
            <a:pPr lvl="1"/>
            <a:r>
              <a:rPr lang="en-US" dirty="0"/>
              <a:t>So if it has full access privilege, it can send contact lists, other information to others</a:t>
            </a:r>
          </a:p>
          <a:p>
            <a:r>
              <a:rPr lang="en-US" dirty="0"/>
              <a:t>Information flow problem as information is flowing from phone to external party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A89CAC7-3ABC-8543-98AB-FB702659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3CA5254-52CC-EB4E-83EC-8E91492F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AF2550F-92FF-B442-AD79-8212DFA5A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8571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BB46-2A02-2F41-A99A-556D16C43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Android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CED51-CBD5-D542-A03B-71F6C5739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Android based on Linux</a:t>
            </a:r>
          </a:p>
          <a:p>
            <a:pPr lvl="1"/>
            <a:r>
              <a:rPr lang="en-US" dirty="0"/>
              <a:t>App executables in bytecode format (Dalvik executables, or DEX) and run in Dalvik VM</a:t>
            </a:r>
          </a:p>
          <a:p>
            <a:pPr lvl="1"/>
            <a:r>
              <a:rPr lang="en-US" dirty="0"/>
              <a:t>Apps event driven</a:t>
            </a:r>
          </a:p>
          <a:p>
            <a:pPr lvl="1"/>
            <a:r>
              <a:rPr lang="en-US" dirty="0"/>
              <a:t>Apps use system libraries to do many of their functions</a:t>
            </a:r>
          </a:p>
          <a:p>
            <a:pPr lvl="1"/>
            <a:r>
              <a:rPr lang="en-US" dirty="0"/>
              <a:t>Binder subsystem controls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  <a:p>
            <a:r>
              <a:rPr lang="en-US" dirty="0"/>
              <a:t>Analysis uses 2 security levels, </a:t>
            </a:r>
            <a:r>
              <a:rPr lang="en-US" i="1" dirty="0"/>
              <a:t>untainted</a:t>
            </a:r>
            <a:r>
              <a:rPr lang="en-US" dirty="0"/>
              <a:t> and </a:t>
            </a:r>
            <a:r>
              <a:rPr lang="en-US" i="1" dirty="0"/>
              <a:t>tainted</a:t>
            </a:r>
          </a:p>
          <a:p>
            <a:pPr lvl="1"/>
            <a:r>
              <a:rPr lang="en-US" dirty="0"/>
              <a:t>No categories, and </a:t>
            </a:r>
            <a:r>
              <a:rPr lang="en-US" i="1" dirty="0"/>
              <a:t>tainted</a:t>
            </a:r>
            <a:r>
              <a:rPr lang="en-US" dirty="0"/>
              <a:t> &lt; </a:t>
            </a:r>
            <a:r>
              <a:rPr lang="en-US" i="1" dirty="0"/>
              <a:t>untainted</a:t>
            </a:r>
            <a:endParaRPr lang="en-US" dirty="0"/>
          </a:p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5A02D-5501-C048-B134-4792DAA1C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123336-2049-0C4D-A101-1334CD2E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843A9-631D-4E46-A675-5BCAE5B2A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0070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4AFC-25B3-A64C-888F-A930F867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TaintDroid</a:t>
            </a:r>
            <a:r>
              <a:rPr lang="en-US" dirty="0"/>
              <a:t>: Checking Information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3E10-B7E2-6A40-A5AE-EE0EE5A5A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All objects tagged </a:t>
            </a:r>
            <a:r>
              <a:rPr lang="en-US" i="1" dirty="0"/>
              <a:t>tainted</a:t>
            </a:r>
            <a:r>
              <a:rPr lang="en-US" dirty="0"/>
              <a:t> or </a:t>
            </a:r>
            <a:r>
              <a:rPr lang="en-US" i="1" dirty="0"/>
              <a:t>untainted</a:t>
            </a:r>
            <a:endParaRPr lang="en-US" dirty="0"/>
          </a:p>
          <a:p>
            <a:pPr lvl="1"/>
            <a:r>
              <a:rPr lang="en-US" dirty="0"/>
              <a:t>Interpreters, Binder augmented to handle tags</a:t>
            </a:r>
          </a:p>
          <a:p>
            <a:r>
              <a:rPr lang="en-US" dirty="0"/>
              <a:t>Android native libraries trusted</a:t>
            </a:r>
          </a:p>
          <a:p>
            <a:pPr lvl="1"/>
            <a:r>
              <a:rPr lang="en-US" dirty="0"/>
              <a:t>Those communicating externally are </a:t>
            </a:r>
            <a:r>
              <a:rPr lang="en-US" i="1" dirty="0"/>
              <a:t>taint sinks</a:t>
            </a:r>
            <a:endParaRPr lang="en-US" dirty="0"/>
          </a:p>
          <a:p>
            <a:r>
              <a:rPr lang="en-US" dirty="0"/>
              <a:t>When untrusted app invokes a taint sink library, taint tag of data is recorded</a:t>
            </a:r>
          </a:p>
          <a:p>
            <a:r>
              <a:rPr lang="en-US" dirty="0"/>
              <a:t>Taint tags assigned to external variables, library return values</a:t>
            </a:r>
          </a:p>
          <a:p>
            <a:pPr lvl="1"/>
            <a:r>
              <a:rPr lang="en-US" dirty="0"/>
              <a:t>These are assigned based on knowledge of what native code does</a:t>
            </a:r>
          </a:p>
          <a:p>
            <a:r>
              <a:rPr lang="en-US" dirty="0"/>
              <a:t>Files have single taint tag, updated when file is written</a:t>
            </a:r>
          </a:p>
          <a:p>
            <a:r>
              <a:rPr lang="en-US" dirty="0"/>
              <a:t>Database queries retrieve information, so tag determined by database query responder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6C469-286E-2641-B8ED-1AD042B7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C54046-297F-B644-8CF1-883EE853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BF49F-E29F-B04B-8B1F-68FD5964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636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4AFC-25B3-A64C-888F-A930F867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TaintDroid</a:t>
            </a:r>
            <a:r>
              <a:rPr lang="en-US" dirty="0"/>
              <a:t>: Checking Information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3E10-B7E2-6A40-A5AE-EE0EE5A5A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Information from phone sensor may be sensitive; if so, </a:t>
            </a:r>
            <a:r>
              <a:rPr lang="en-US" i="1" dirty="0"/>
              <a:t>tainted</a:t>
            </a:r>
            <a:endParaRPr lang="en-US" dirty="0"/>
          </a:p>
          <a:p>
            <a:pPr lvl="1"/>
            <a:r>
              <a:rPr lang="en-US" dirty="0" err="1"/>
              <a:t>TaintDroid</a:t>
            </a:r>
            <a:r>
              <a:rPr lang="en-US" dirty="0"/>
              <a:t> determines this from characteristics of information</a:t>
            </a:r>
          </a:p>
          <a:p>
            <a:r>
              <a:rPr lang="en-US" dirty="0"/>
              <a:t>Experiment 1 (2010): select 30 popular apps out of a set of 358 that required permission to access Internet, phone location, camera, or microphone; also could access cell phone information</a:t>
            </a:r>
          </a:p>
          <a:p>
            <a:pPr lvl="1"/>
            <a:r>
              <a:rPr lang="en-US" dirty="0"/>
              <a:t>105 network connections accessed </a:t>
            </a:r>
            <a:r>
              <a:rPr lang="en-US" i="1" dirty="0"/>
              <a:t>tainted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2 sent phone identification information to a server</a:t>
            </a:r>
          </a:p>
          <a:p>
            <a:pPr lvl="1"/>
            <a:r>
              <a:rPr lang="en-US" dirty="0"/>
              <a:t>9 sent device identifiers to third parties, and 2 didn’t tell user</a:t>
            </a:r>
          </a:p>
          <a:p>
            <a:pPr lvl="1"/>
            <a:r>
              <a:rPr lang="en-US" dirty="0"/>
              <a:t>15 sent location information to third parties, none told user</a:t>
            </a:r>
          </a:p>
          <a:p>
            <a:pPr lvl="1"/>
            <a:r>
              <a:rPr lang="en-US" dirty="0"/>
              <a:t>No false positives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EFD980-6412-F444-872C-AAD16E69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72DE55-60C0-DA43-AEB8-5D19BFDE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743C3B-2189-2C4C-82C2-69056141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7535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4AFC-25B3-A64C-888F-A930F867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TaintDroid</a:t>
            </a:r>
            <a:r>
              <a:rPr lang="en-US" dirty="0"/>
              <a:t>: Checking Information 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3E10-B7E2-6A40-A5AE-EE0EE5A5A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Experiment 2 (2010): revisit 18 out of the 30 apps (others did not run on current version of Android)</a:t>
            </a:r>
          </a:p>
          <a:p>
            <a:pPr lvl="1"/>
            <a:r>
              <a:rPr lang="en-US" dirty="0"/>
              <a:t>3 still sent location information to third parties</a:t>
            </a:r>
          </a:p>
          <a:p>
            <a:pPr lvl="1"/>
            <a:r>
              <a:rPr lang="en-US" dirty="0"/>
              <a:t>8 sent device identification information to third parties without consent</a:t>
            </a:r>
          </a:p>
          <a:p>
            <a:pPr lvl="2"/>
            <a:r>
              <a:rPr lang="en-US" dirty="0"/>
              <a:t>3 of these did so in 2010 experiment</a:t>
            </a:r>
          </a:p>
          <a:p>
            <a:pPr lvl="2"/>
            <a:r>
              <a:rPr lang="en-US" dirty="0"/>
              <a:t>5 were new </a:t>
            </a:r>
          </a:p>
          <a:p>
            <a:pPr lvl="1"/>
            <a:r>
              <a:rPr lang="en-US" dirty="0"/>
              <a:t>2 new flows that could reveal </a:t>
            </a:r>
            <a:r>
              <a:rPr lang="en-US" i="1" dirty="0"/>
              <a:t>tainted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No false positives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C6E700-2789-0444-9A54-BADA0471E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C87304-956C-2846-92D0-00224F6C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97819C-1FF6-EB42-9CE3-22E642BDF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8357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>
            <a:extLst>
              <a:ext uri="{FF2B5EF4-FFF2-40B4-BE49-F238E27FC236}">
                <a16:creationId xmlns:a16="http://schemas.microsoft.com/office/drawing/2014/main" id="{66F9D913-EA3F-CE4C-A863-E761C758E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Firewalls</a:t>
            </a:r>
          </a:p>
        </p:txBody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42FD2599-58C3-0E46-9AD6-1308FA0EB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Host that mediates access to a network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Allows, disallows accesses based on configuration and type of access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Example: block </a:t>
            </a:r>
            <a:r>
              <a:rPr lang="en-US" altLang="en-US" dirty="0" err="1"/>
              <a:t>Conficker</a:t>
            </a:r>
            <a:r>
              <a:rPr lang="en-US" altLang="en-US" dirty="0"/>
              <a:t> worm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Conficker</a:t>
            </a:r>
            <a:r>
              <a:rPr lang="en-US" altLang="en-US" dirty="0"/>
              <a:t> connects to botnet, which can use system for many purposes</a:t>
            </a:r>
          </a:p>
          <a:p>
            <a:pPr lvl="2"/>
            <a:r>
              <a:rPr lang="en-US" altLang="en-US" dirty="0"/>
              <a:t>Spreads through a vulnerability in a particular network service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Firewall analyze packets using that service remotely, and look for </a:t>
            </a:r>
            <a:r>
              <a:rPr lang="en-US" altLang="en-US" dirty="0" err="1"/>
              <a:t>Conficker</a:t>
            </a:r>
            <a:r>
              <a:rPr lang="en-US" altLang="en-US" dirty="0"/>
              <a:t> and its variants</a:t>
            </a:r>
          </a:p>
          <a:p>
            <a:pPr lvl="2"/>
            <a:r>
              <a:rPr lang="en-US" altLang="en-US" dirty="0"/>
              <a:t>If found, packets discarded, and other actions may be taken</a:t>
            </a:r>
          </a:p>
          <a:p>
            <a:pPr lvl="1"/>
            <a:r>
              <a:rPr lang="en-US" altLang="en-US" dirty="0" err="1"/>
              <a:t>Conficker</a:t>
            </a:r>
            <a:r>
              <a:rPr lang="en-US" altLang="en-US" dirty="0"/>
              <a:t> also generates list of host names, tried to contact botnets at those hosts</a:t>
            </a:r>
          </a:p>
          <a:p>
            <a:pPr lvl="2"/>
            <a:r>
              <a:rPr lang="en-US" altLang="en-US" dirty="0"/>
              <a:t>As set of domains known, firewall can also block outbound traffic to those hosts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3FDD19-DAF5-6E46-B782-D6AEBDD4D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84D39-95E2-8E49-BF35-6F1D66675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6FDF8-9049-3546-BABB-FF167B26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5528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>
            <a:extLst>
              <a:ext uri="{FF2B5EF4-FFF2-40B4-BE49-F238E27FC236}">
                <a16:creationId xmlns:a16="http://schemas.microsoft.com/office/drawing/2014/main" id="{158F83DE-91F2-6842-A8CB-5E661BDFF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Filtering Firewalls</a:t>
            </a:r>
          </a:p>
        </p:txBody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9B127339-B670-4E47-9288-D169F28DD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A</a:t>
            </a:r>
            <a:r>
              <a:rPr lang="en-US" altLang="en-US"/>
              <a:t>ccess control based on attributes of packets and packet headers</a:t>
            </a:r>
          </a:p>
          <a:p>
            <a:pPr lvl="1"/>
            <a:r>
              <a:rPr lang="en-US" altLang="en-US"/>
              <a:t>Such as destination address, port numbers, options, etc.</a:t>
            </a:r>
          </a:p>
          <a:p>
            <a:pPr lvl="1"/>
            <a:r>
              <a:rPr lang="en-US" altLang="en-US"/>
              <a:t>Also called a </a:t>
            </a:r>
            <a:r>
              <a:rPr lang="en-US" altLang="en-US" i="1"/>
              <a:t>packet filtering firewall</a:t>
            </a:r>
          </a:p>
          <a:p>
            <a:pPr lvl="1"/>
            <a:r>
              <a:rPr lang="en-US" altLang="en-US"/>
              <a:t>Does not control access based on content</a:t>
            </a:r>
          </a:p>
          <a:p>
            <a:pPr lvl="1"/>
            <a:r>
              <a:rPr lang="en-US" altLang="en-US"/>
              <a:t>Examples: routers, other infrastructure systems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27FE0-FB4C-A048-9EED-2F7854ED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739AE3-A923-884E-81DE-925C61340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085B4C-6BFB-274F-A552-67FBADF0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53896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0A162A41-E982-4145-8817-34735F548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Proxy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F3205F86-2CF3-E04F-8FF8-9AED75515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Intermediate agent or server acting on behalf of endpoint without allowing a direct connection between the two endpoints</a:t>
            </a:r>
          </a:p>
          <a:p>
            <a:pPr lvl="1"/>
            <a:r>
              <a:rPr lang="en-US" altLang="en-US"/>
              <a:t>So each endpoint talks to proxy, thinking it is talking to other endpoint</a:t>
            </a:r>
          </a:p>
          <a:p>
            <a:pPr lvl="1"/>
            <a:r>
              <a:rPr lang="en-US" altLang="en-US"/>
              <a:t>Proxy decides whether to forward messages, and whether to alter them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0A410C-F2B9-4C48-8647-BC1EC3E5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2729F-856E-FC47-ABA4-F4765F27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166FA-C217-3A45-8793-06A4B1478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0973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>
            <a:extLst>
              <a:ext uri="{FF2B5EF4-FFF2-40B4-BE49-F238E27FC236}">
                <a16:creationId xmlns:a16="http://schemas.microsoft.com/office/drawing/2014/main" id="{E3A7311D-8CEA-3A45-8910-C081643B8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Proxy Firewall</a:t>
            </a:r>
          </a:p>
        </p:txBody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E1C8929B-16FD-3541-BC21-067900E1D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Access control done with proxies</a:t>
            </a:r>
          </a:p>
          <a:p>
            <a:pPr lvl="1"/>
            <a:r>
              <a:rPr lang="en-US" altLang="en-US"/>
              <a:t>Usually bases access control on content as well as source, destination addresses, etc.</a:t>
            </a:r>
          </a:p>
          <a:p>
            <a:pPr lvl="1"/>
            <a:r>
              <a:rPr lang="en-US" altLang="en-US"/>
              <a:t>Also called an </a:t>
            </a:r>
            <a:r>
              <a:rPr lang="en-US" altLang="en-US" i="1"/>
              <a:t>applications level</a:t>
            </a:r>
            <a:r>
              <a:rPr lang="en-US" altLang="en-US"/>
              <a:t> or </a:t>
            </a:r>
            <a:r>
              <a:rPr lang="en-US" altLang="en-US" i="1"/>
              <a:t>application level</a:t>
            </a:r>
            <a:r>
              <a:rPr lang="en-US" altLang="en-US"/>
              <a:t> </a:t>
            </a:r>
            <a:r>
              <a:rPr lang="en-US" altLang="en-US" i="1"/>
              <a:t>firewall</a:t>
            </a:r>
            <a:endParaRPr lang="en-US" altLang="en-US"/>
          </a:p>
          <a:p>
            <a:pPr lvl="1"/>
            <a:r>
              <a:rPr lang="en-US" altLang="en-US"/>
              <a:t>Example: virus checking in electronic mail</a:t>
            </a:r>
          </a:p>
          <a:p>
            <a:pPr lvl="2"/>
            <a:r>
              <a:rPr lang="en-US" altLang="en-US"/>
              <a:t>Incoming mail goes to proxy firewall</a:t>
            </a:r>
          </a:p>
          <a:p>
            <a:pPr lvl="2"/>
            <a:r>
              <a:rPr lang="en-US" altLang="en-US"/>
              <a:t>Proxy firewall receives mail, scans it</a:t>
            </a:r>
          </a:p>
          <a:p>
            <a:pPr lvl="2"/>
            <a:r>
              <a:rPr lang="en-US" altLang="en-US"/>
              <a:t>If no virus, mail forwarded to destination</a:t>
            </a:r>
          </a:p>
          <a:p>
            <a:pPr lvl="2"/>
            <a:r>
              <a:rPr lang="en-US" altLang="en-US"/>
              <a:t>If virus, mail rejected or disinfected before forwarding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F9C3E9-CC75-4249-8A18-96D106DD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A37085-904F-134D-9788-03F1BDB55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B7A46-8832-0846-9527-B4E5E32E4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44552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4E455-C52D-914D-96C4-4FE66900B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840AC-20F7-304A-83B0-F72C6FC50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scan incoming email for malware</a:t>
            </a:r>
          </a:p>
          <a:p>
            <a:r>
              <a:rPr lang="en-US" dirty="0"/>
              <a:t>Firewall acts as recipient, gets packets making up message and reassembles the message</a:t>
            </a:r>
          </a:p>
          <a:p>
            <a:pPr lvl="1"/>
            <a:r>
              <a:rPr lang="en-US" dirty="0"/>
              <a:t>It then scans the message for malware</a:t>
            </a:r>
          </a:p>
          <a:p>
            <a:pPr lvl="1"/>
            <a:r>
              <a:rPr lang="en-US" dirty="0"/>
              <a:t>If none, message forwarded</a:t>
            </a:r>
          </a:p>
          <a:p>
            <a:pPr lvl="1"/>
            <a:r>
              <a:rPr lang="en-US" dirty="0"/>
              <a:t>If some found, mail is discarded (or some other appropriate action)</a:t>
            </a:r>
          </a:p>
          <a:p>
            <a:r>
              <a:rPr lang="en-US" dirty="0"/>
              <a:t>As email reassembled at firewall by a mail agent acting on behalf of mail agent at destination, it’s a proxy firewall (application layer firewall)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F903B-F54A-7E45-A570-7FBF710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24EF3-7B30-D147-91B5-99EB4740F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EA49B-1DC4-5647-A421-0050E73D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3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77C4BE5A-F499-9045-9064-DF014FC01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Information Flow Policies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2465CD9-BFDA-D14E-8817-0137ABFF1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Information flow policies are usually:</a:t>
            </a:r>
          </a:p>
          <a:p>
            <a:r>
              <a:rPr lang="en-US" altLang="en-US"/>
              <a:t>reflexive</a:t>
            </a:r>
          </a:p>
          <a:p>
            <a:pPr lvl="1"/>
            <a:r>
              <a:rPr lang="en-US" altLang="en-US"/>
              <a:t>So information can flow freely among members of a single class</a:t>
            </a:r>
          </a:p>
          <a:p>
            <a:r>
              <a:rPr lang="en-US" altLang="en-US"/>
              <a:t>transitive</a:t>
            </a:r>
          </a:p>
          <a:p>
            <a:pPr lvl="1"/>
            <a:r>
              <a:rPr lang="en-US" altLang="en-US"/>
              <a:t>So if information can flow from class 1 to class 2, and from class 2 to class 3, then information can flow from class 1 to class 3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805C19-1DD1-1948-B34D-DCC07DDC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315A48F-4160-4E4A-AA3F-730403FEE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7C72625-6BD0-9D4B-AFA5-259F2ACF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24652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B53F-7D89-7845-9BBD-51349D93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Stateful Firewall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03849-E6CE-6049-9297-A0CE1959E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Keeps track of the state of each connection</a:t>
            </a:r>
          </a:p>
          <a:p>
            <a:r>
              <a:rPr lang="en-US" dirty="0"/>
              <a:t>Similar to a proxy firewall</a:t>
            </a:r>
          </a:p>
          <a:p>
            <a:pPr lvl="1"/>
            <a:r>
              <a:rPr lang="en-US" dirty="0"/>
              <a:t>No proxies involved, but this can examine contents of connections</a:t>
            </a:r>
          </a:p>
          <a:p>
            <a:pPr lvl="1"/>
            <a:r>
              <a:rPr lang="en-US" dirty="0"/>
              <a:t>Analyzes each packet, keeps track of state</a:t>
            </a:r>
          </a:p>
          <a:p>
            <a:pPr lvl="1"/>
            <a:r>
              <a:rPr lang="en-US" dirty="0"/>
              <a:t>When state indicates an attack, connection blocked or some other appropriate action taken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0E41-0070-524D-B1CE-D34EE9215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D470F-FA98-6F46-8B3F-DF428A26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8D6D8-B61A-CE4D-BA6B-344B3A1F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600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9508-7447-0E45-8574-4AF863F9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Organization: DMZ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68D5-799C-664C-BE0C-8A9798EE6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DMZ is portion of network separating a purely internal network from external network</a:t>
            </a:r>
          </a:p>
          <a:p>
            <a:r>
              <a:rPr lang="en-US" dirty="0"/>
              <a:t>Usually put systems that need to connect to the Internet here</a:t>
            </a:r>
          </a:p>
          <a:p>
            <a:r>
              <a:rPr lang="en-US" dirty="0"/>
              <a:t>Firewall separates DMZ from purely internal network</a:t>
            </a:r>
          </a:p>
          <a:p>
            <a:r>
              <a:rPr lang="en-US" dirty="0"/>
              <a:t>Firewall controls what information is allowed to flow through it</a:t>
            </a:r>
          </a:p>
          <a:p>
            <a:pPr lvl="1"/>
            <a:r>
              <a:rPr lang="en-US" dirty="0"/>
              <a:t>Control is bidirectional; it control flow in both directions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833FB-70E7-D74A-B1F7-5D03C042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949D2-247C-1B46-A6C7-9AFB70CFC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0D6E0-DE3D-2A4E-B822-D6FDE419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67720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2C8B6-3210-4E43-9CA8-89292081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Setup of DMZ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495D87E-5AE3-3348-8652-C603753EB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5960" y="1822450"/>
            <a:ext cx="466032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One dual-homed firewall that routes messages to internal network or DMZ as appropriate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E2337-1B00-4546-A6EC-FBA3BC9F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CB17B-01B3-AE42-A5AB-D65D54AE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4935-67E7-DC4F-8F1A-95FF9702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53369D-82B7-B747-8471-C4AA69EF03BF}"/>
              </a:ext>
            </a:extLst>
          </p:cNvPr>
          <p:cNvSpPr/>
          <p:nvPr/>
        </p:nvSpPr>
        <p:spPr>
          <a:xfrm>
            <a:off x="2949435" y="4784359"/>
            <a:ext cx="1190171" cy="11312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2E023-BD4C-6746-B68B-8BADFF718E19}"/>
              </a:ext>
            </a:extLst>
          </p:cNvPr>
          <p:cNvSpPr txBox="1"/>
          <p:nvPr/>
        </p:nvSpPr>
        <p:spPr>
          <a:xfrm>
            <a:off x="2989400" y="5088776"/>
            <a:ext cx="1110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firewall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22B645-4D77-E641-9548-F59855646AB5}"/>
              </a:ext>
            </a:extLst>
          </p:cNvPr>
          <p:cNvSpPr/>
          <p:nvPr/>
        </p:nvSpPr>
        <p:spPr>
          <a:xfrm>
            <a:off x="4631277" y="4885576"/>
            <a:ext cx="1897743" cy="9347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21308F-4E7F-5645-AF46-7A470D33EDB7}"/>
              </a:ext>
            </a:extLst>
          </p:cNvPr>
          <p:cNvSpPr txBox="1"/>
          <p:nvPr/>
        </p:nvSpPr>
        <p:spPr>
          <a:xfrm>
            <a:off x="4966711" y="4934463"/>
            <a:ext cx="1226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internal</a:t>
            </a:r>
          </a:p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99A044-0A96-3848-9DD7-B2AA9C669726}"/>
              </a:ext>
            </a:extLst>
          </p:cNvPr>
          <p:cNvSpPr/>
          <p:nvPr/>
        </p:nvSpPr>
        <p:spPr>
          <a:xfrm>
            <a:off x="603355" y="4881739"/>
            <a:ext cx="1897743" cy="9347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DE080-9CF5-064C-B00A-8A616063595E}"/>
              </a:ext>
            </a:extLst>
          </p:cNvPr>
          <p:cNvSpPr txBox="1"/>
          <p:nvPr/>
        </p:nvSpPr>
        <p:spPr>
          <a:xfrm>
            <a:off x="1218606" y="5088776"/>
            <a:ext cx="78098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DMZ</a:t>
            </a:r>
          </a:p>
        </p:txBody>
      </p:sp>
      <p:sp>
        <p:nvSpPr>
          <p:cNvPr id="14" name="Decagon 13">
            <a:extLst>
              <a:ext uri="{FF2B5EF4-FFF2-40B4-BE49-F238E27FC236}">
                <a16:creationId xmlns:a16="http://schemas.microsoft.com/office/drawing/2014/main" id="{BF3AA904-2169-2542-A2F6-CF207E2D4007}"/>
              </a:ext>
            </a:extLst>
          </p:cNvPr>
          <p:cNvSpPr/>
          <p:nvPr/>
        </p:nvSpPr>
        <p:spPr>
          <a:xfrm>
            <a:off x="2196089" y="2131472"/>
            <a:ext cx="2770622" cy="1741715"/>
          </a:xfrm>
          <a:prstGeom prst="dec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8001D8-4038-FD4D-AB98-8C485A4B0AAC}"/>
              </a:ext>
            </a:extLst>
          </p:cNvPr>
          <p:cNvSpPr txBox="1"/>
          <p:nvPr/>
        </p:nvSpPr>
        <p:spPr>
          <a:xfrm>
            <a:off x="2989400" y="2771496"/>
            <a:ext cx="1197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Internet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E2B5D0-1FF3-E94F-9464-42B0DC4966BF}"/>
              </a:ext>
            </a:extLst>
          </p:cNvPr>
          <p:cNvCxnSpPr>
            <a:endCxn id="7" idx="0"/>
          </p:cNvCxnSpPr>
          <p:nvPr/>
        </p:nvCxnSpPr>
        <p:spPr>
          <a:xfrm>
            <a:off x="3544520" y="3889097"/>
            <a:ext cx="1" cy="895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FD85D2-260A-174A-8125-1BA178086FE0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2501098" y="5349127"/>
            <a:ext cx="4683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790B44F-05AC-9947-8816-8169BEEF8DFF}"/>
              </a:ext>
            </a:extLst>
          </p:cNvPr>
          <p:cNvCxnSpPr>
            <a:cxnSpLocks/>
          </p:cNvCxnSpPr>
          <p:nvPr/>
        </p:nvCxnSpPr>
        <p:spPr>
          <a:xfrm>
            <a:off x="4139606" y="5349126"/>
            <a:ext cx="4683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7671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2C8B6-3210-4E43-9CA8-89292081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Setup of DMZ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495D87E-5AE3-3348-8652-C603753EB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5960" y="1822450"/>
            <a:ext cx="466032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Two firewalls, one (outer firewall) connected to the Internet, the other (inner firewall) connected to internal network, and the DMZ is between the firewalls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E2337-1B00-4546-A6EC-FBA3BC9FB6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CB17B-01B3-AE42-A5AB-D65D54AE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4935-67E7-DC4F-8F1A-95FF9702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053369D-82B7-B747-8471-C4AA69EF03BF}"/>
              </a:ext>
            </a:extLst>
          </p:cNvPr>
          <p:cNvSpPr/>
          <p:nvPr/>
        </p:nvSpPr>
        <p:spPr>
          <a:xfrm>
            <a:off x="1054170" y="4634253"/>
            <a:ext cx="1190171" cy="11312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2E023-BD4C-6746-B68B-8BADFF718E19}"/>
              </a:ext>
            </a:extLst>
          </p:cNvPr>
          <p:cNvSpPr txBox="1"/>
          <p:nvPr/>
        </p:nvSpPr>
        <p:spPr>
          <a:xfrm>
            <a:off x="1107811" y="4698518"/>
            <a:ext cx="1110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outer</a:t>
            </a:r>
          </a:p>
          <a:p>
            <a:pPr algn="ctr"/>
            <a:r>
              <a:rPr lang="en-US" sz="2400" dirty="0"/>
              <a:t>firewall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22B645-4D77-E641-9548-F59855646AB5}"/>
              </a:ext>
            </a:extLst>
          </p:cNvPr>
          <p:cNvSpPr/>
          <p:nvPr/>
        </p:nvSpPr>
        <p:spPr>
          <a:xfrm>
            <a:off x="4657462" y="2400936"/>
            <a:ext cx="1897743" cy="9347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21308F-4E7F-5645-AF46-7A470D33EDB7}"/>
              </a:ext>
            </a:extLst>
          </p:cNvPr>
          <p:cNvSpPr txBox="1"/>
          <p:nvPr/>
        </p:nvSpPr>
        <p:spPr>
          <a:xfrm>
            <a:off x="5051287" y="2421599"/>
            <a:ext cx="1226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internal</a:t>
            </a:r>
          </a:p>
          <a:p>
            <a:pPr algn="ctr"/>
            <a:r>
              <a:rPr lang="en-US" sz="2400" dirty="0"/>
              <a:t>network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199A044-0A96-3848-9DD7-B2AA9C669726}"/>
              </a:ext>
            </a:extLst>
          </p:cNvPr>
          <p:cNvSpPr/>
          <p:nvPr/>
        </p:nvSpPr>
        <p:spPr>
          <a:xfrm>
            <a:off x="2731360" y="4731632"/>
            <a:ext cx="1897743" cy="93477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DE080-9CF5-064C-B00A-8A616063595E}"/>
              </a:ext>
            </a:extLst>
          </p:cNvPr>
          <p:cNvSpPr txBox="1"/>
          <p:nvPr/>
        </p:nvSpPr>
        <p:spPr>
          <a:xfrm>
            <a:off x="3346611" y="4938669"/>
            <a:ext cx="78098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DMZ</a:t>
            </a:r>
          </a:p>
        </p:txBody>
      </p:sp>
      <p:sp>
        <p:nvSpPr>
          <p:cNvPr id="14" name="Decagon 13">
            <a:extLst>
              <a:ext uri="{FF2B5EF4-FFF2-40B4-BE49-F238E27FC236}">
                <a16:creationId xmlns:a16="http://schemas.microsoft.com/office/drawing/2014/main" id="{BF3AA904-2169-2542-A2F6-CF207E2D4007}"/>
              </a:ext>
            </a:extLst>
          </p:cNvPr>
          <p:cNvSpPr/>
          <p:nvPr/>
        </p:nvSpPr>
        <p:spPr>
          <a:xfrm>
            <a:off x="300824" y="1981366"/>
            <a:ext cx="2770622" cy="1741715"/>
          </a:xfrm>
          <a:prstGeom prst="dec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8001D8-4038-FD4D-AB98-8C485A4B0AAC}"/>
              </a:ext>
            </a:extLst>
          </p:cNvPr>
          <p:cNvSpPr txBox="1"/>
          <p:nvPr/>
        </p:nvSpPr>
        <p:spPr>
          <a:xfrm>
            <a:off x="1094135" y="2621390"/>
            <a:ext cx="1197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Internet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4E2B5D0-1FF3-E94F-9464-42B0DC4966BF}"/>
              </a:ext>
            </a:extLst>
          </p:cNvPr>
          <p:cNvCxnSpPr>
            <a:endCxn id="7" idx="0"/>
          </p:cNvCxnSpPr>
          <p:nvPr/>
        </p:nvCxnSpPr>
        <p:spPr>
          <a:xfrm>
            <a:off x="1649255" y="3738991"/>
            <a:ext cx="1" cy="8952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FD85D2-260A-174A-8125-1BA178086FE0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629103" y="5199020"/>
            <a:ext cx="4683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790B44F-05AC-9947-8816-8169BEEF8DFF}"/>
              </a:ext>
            </a:extLst>
          </p:cNvPr>
          <p:cNvCxnSpPr>
            <a:cxnSpLocks/>
          </p:cNvCxnSpPr>
          <p:nvPr/>
        </p:nvCxnSpPr>
        <p:spPr>
          <a:xfrm>
            <a:off x="2244341" y="5199020"/>
            <a:ext cx="4683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CD072E61-58C7-F941-88DE-859BB591714F}"/>
              </a:ext>
            </a:extLst>
          </p:cNvPr>
          <p:cNvSpPr/>
          <p:nvPr/>
        </p:nvSpPr>
        <p:spPr>
          <a:xfrm>
            <a:off x="5114280" y="4633416"/>
            <a:ext cx="1190171" cy="113120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587FDA-C788-264B-BD95-2A51DF38FA7E}"/>
              </a:ext>
            </a:extLst>
          </p:cNvPr>
          <p:cNvSpPr txBox="1"/>
          <p:nvPr/>
        </p:nvSpPr>
        <p:spPr>
          <a:xfrm>
            <a:off x="5167921" y="4697681"/>
            <a:ext cx="11102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inner</a:t>
            </a:r>
          </a:p>
          <a:p>
            <a:pPr algn="ctr"/>
            <a:r>
              <a:rPr lang="en-US" sz="2400" dirty="0"/>
              <a:t>firewall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5B95F33-806E-724E-B57C-5E4892CFF469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5709366" y="3335711"/>
            <a:ext cx="0" cy="12977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39579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F5335A4D-A413-9E44-AF05-543ABC01D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Points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AB17C4B-AB84-FE45-95EE-117BFD1250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Both amount of information, direction of flow important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Flows can be explicit or implicit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Analysis assumes lattice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Non-lattices can be embedded in lattices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Compiler-based checks flows at compile time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Execution-based checks flows at run time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Analysis can be for confidentiality, integrity, or both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5AA9C64-0375-014C-9955-9C521E567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5A6B35F-DC86-2546-9B3D-7F7B4664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</a:t>
            </a:r>
            <a:r>
              <a:rPr lang="en-US" i="0"/>
              <a:t>, 2</a:t>
            </a:r>
            <a:r>
              <a:rPr lang="en-US" i="0" baseline="30000"/>
              <a:t>nd</a:t>
            </a:r>
            <a:r>
              <a:rPr lang="en-US" i="0"/>
              <a:t> Edition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952F412-8710-104A-8109-6EDA872C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17-</a:t>
            </a:r>
            <a:fld id="{52DFCED4-3DB5-5A4D-92BF-293F61671FD6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19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79726CD-144E-474C-9C09-886DB093785B}" vid="{1D8E7A62-152F-064E-9B3B-99EB7B1A98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</TotalTime>
  <Words>6835</Words>
  <Application>Microsoft Macintosh PowerPoint</Application>
  <PresentationFormat>Widescreen</PresentationFormat>
  <Paragraphs>1002</Paragraphs>
  <Slides>94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94</vt:i4>
      </vt:variant>
    </vt:vector>
  </HeadingPairs>
  <TitlesOfParts>
    <vt:vector size="99" baseType="lpstr">
      <vt:lpstr>Arial</vt:lpstr>
      <vt:lpstr>Calibri</vt:lpstr>
      <vt:lpstr>Calibri Light</vt:lpstr>
      <vt:lpstr>Courier</vt:lpstr>
      <vt:lpstr>Office Theme</vt:lpstr>
      <vt:lpstr>Information Flow</vt:lpstr>
      <vt:lpstr>Overview</vt:lpstr>
      <vt:lpstr>Basics</vt:lpstr>
      <vt:lpstr>Entropy and Information Flow</vt:lpstr>
      <vt:lpstr>Example 1</vt:lpstr>
      <vt:lpstr>Example 2</vt:lpstr>
      <vt:lpstr>Implicit Flow of Information</vt:lpstr>
      <vt:lpstr>Notation</vt:lpstr>
      <vt:lpstr>Information Flow Policies</vt:lpstr>
      <vt:lpstr>Non-Transitive Policies</vt:lpstr>
      <vt:lpstr>Non-Lattice Transitive Policies</vt:lpstr>
      <vt:lpstr>Confidentiality Policy Model</vt:lpstr>
      <vt:lpstr>Confinement Flow Model</vt:lpstr>
      <vt:lpstr>Assumptions, etc.</vt:lpstr>
      <vt:lpstr>Example 1</vt:lpstr>
      <vt:lpstr>Example 2</vt:lpstr>
      <vt:lpstr>Transitive Non-Lattice Policies</vt:lpstr>
      <vt:lpstr>In Detail …</vt:lpstr>
      <vt:lpstr>And the Policy Is …</vt:lpstr>
      <vt:lpstr>Nontransitive Flow Policies</vt:lpstr>
      <vt:lpstr>Information Flow</vt:lpstr>
      <vt:lpstr>Transforming Into Lattice</vt:lpstr>
      <vt:lpstr>Dual Mapping</vt:lpstr>
      <vt:lpstr>Theorem</vt:lpstr>
      <vt:lpstr>Information Flow Requirements</vt:lpstr>
      <vt:lpstr>Revisit Government Example</vt:lpstr>
      <vt:lpstr>Dual Mapping of R</vt:lpstr>
      <vt:lpstr>confine</vt:lpstr>
      <vt:lpstr>And the Flow Relations Are …</vt:lpstr>
      <vt:lpstr>Analysis</vt:lpstr>
      <vt:lpstr>Compiler-Based Mechanisms</vt:lpstr>
      <vt:lpstr>Example</vt:lpstr>
      <vt:lpstr>Declarations</vt:lpstr>
      <vt:lpstr>Input Parameters</vt:lpstr>
      <vt:lpstr>Output Parameters</vt:lpstr>
      <vt:lpstr>Example</vt:lpstr>
      <vt:lpstr>Array Elements</vt:lpstr>
      <vt:lpstr>Assignment Statements</vt:lpstr>
      <vt:lpstr>Compound Statements</vt:lpstr>
      <vt:lpstr>Conditional Statements</vt:lpstr>
      <vt:lpstr>Iterative Statements</vt:lpstr>
      <vt:lpstr>Goto Statements</vt:lpstr>
      <vt:lpstr>Example Program</vt:lpstr>
      <vt:lpstr>Flow of Control</vt:lpstr>
      <vt:lpstr>IFDs</vt:lpstr>
      <vt:lpstr>IFD Example</vt:lpstr>
      <vt:lpstr>Requirements</vt:lpstr>
      <vt:lpstr>Example of Requirements</vt:lpstr>
      <vt:lpstr>Example (continued)</vt:lpstr>
      <vt:lpstr>Procedure Calls</vt:lpstr>
      <vt:lpstr>Exceptions</vt:lpstr>
      <vt:lpstr>Exceptions (cont)</vt:lpstr>
      <vt:lpstr>Infinite Loops</vt:lpstr>
      <vt:lpstr>Semaphores</vt:lpstr>
      <vt:lpstr>Flow Requirements</vt:lpstr>
      <vt:lpstr>Example</vt:lpstr>
      <vt:lpstr>Concurrent Loops</vt:lpstr>
      <vt:lpstr>Loop Example</vt:lpstr>
      <vt:lpstr>cobegin/coend</vt:lpstr>
      <vt:lpstr>Soundness</vt:lpstr>
      <vt:lpstr>Execution-Based Mechanisms</vt:lpstr>
      <vt:lpstr>Fenton’s Data Mark Machine</vt:lpstr>
      <vt:lpstr>Instruction Description</vt:lpstr>
      <vt:lpstr>Instructions</vt:lpstr>
      <vt:lpstr>More Instructions</vt:lpstr>
      <vt:lpstr>More Instructions</vt:lpstr>
      <vt:lpstr>Example Program</vt:lpstr>
      <vt:lpstr>Example Execution</vt:lpstr>
      <vt:lpstr>Handling Errors</vt:lpstr>
      <vt:lpstr>Variable Classes</vt:lpstr>
      <vt:lpstr>Example Program</vt:lpstr>
      <vt:lpstr>Analysis of Example</vt:lpstr>
      <vt:lpstr>Handling This (1)</vt:lpstr>
      <vt:lpstr>Handling This (2)</vt:lpstr>
      <vt:lpstr>Handling This (3)</vt:lpstr>
      <vt:lpstr>Integrity Mechanisms</vt:lpstr>
      <vt:lpstr>Example 1</vt:lpstr>
      <vt:lpstr>Example 2</vt:lpstr>
      <vt:lpstr>Example Information Flow Control Systems</vt:lpstr>
      <vt:lpstr>Privacy and Android Cell Phones</vt:lpstr>
      <vt:lpstr>Analyzing Android Flows</vt:lpstr>
      <vt:lpstr>TaintDroid: Checking Information Flows</vt:lpstr>
      <vt:lpstr>TaintDroid: Checking Information Flows</vt:lpstr>
      <vt:lpstr>TaintDroid: Checking Information Flows</vt:lpstr>
      <vt:lpstr>Firewalls</vt:lpstr>
      <vt:lpstr>Filtering Firewalls</vt:lpstr>
      <vt:lpstr>Proxy</vt:lpstr>
      <vt:lpstr>Proxy Firewall</vt:lpstr>
      <vt:lpstr>Example</vt:lpstr>
      <vt:lpstr>Stateful Firewall</vt:lpstr>
      <vt:lpstr>Network Organization: DMZ</vt:lpstr>
      <vt:lpstr>One Setup of DMZ</vt:lpstr>
      <vt:lpstr>Another Setup of DMZ</vt:lpstr>
      <vt:lpstr>Key Points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Matt Bishop</dc:creator>
  <cp:lastModifiedBy>Matt Bishop</cp:lastModifiedBy>
  <cp:revision>25</cp:revision>
  <dcterms:created xsi:type="dcterms:W3CDTF">2018-10-24T07:20:13Z</dcterms:created>
  <dcterms:modified xsi:type="dcterms:W3CDTF">2018-12-28T08:11:54Z</dcterms:modified>
</cp:coreProperties>
</file>