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8"/>
  </p:notesMasterIdLst>
  <p:sldIdLst>
    <p:sldId id="257" r:id="rId2"/>
    <p:sldId id="258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5" r:id="rId12"/>
    <p:sldId id="420" r:id="rId13"/>
    <p:sldId id="306" r:id="rId14"/>
    <p:sldId id="308" r:id="rId15"/>
    <p:sldId id="309" r:id="rId16"/>
    <p:sldId id="310" r:id="rId17"/>
    <p:sldId id="311" r:id="rId18"/>
    <p:sldId id="421" r:id="rId19"/>
    <p:sldId id="422" r:id="rId20"/>
    <p:sldId id="312" r:id="rId21"/>
    <p:sldId id="423" r:id="rId22"/>
    <p:sldId id="424" r:id="rId23"/>
    <p:sldId id="425" r:id="rId24"/>
    <p:sldId id="426" r:id="rId25"/>
    <p:sldId id="427" r:id="rId26"/>
    <p:sldId id="428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429" r:id="rId35"/>
    <p:sldId id="430" r:id="rId36"/>
    <p:sldId id="320" r:id="rId37"/>
    <p:sldId id="431" r:id="rId38"/>
    <p:sldId id="432" r:id="rId39"/>
    <p:sldId id="433" r:id="rId40"/>
    <p:sldId id="435" r:id="rId41"/>
    <p:sldId id="434" r:id="rId42"/>
    <p:sldId id="436" r:id="rId43"/>
    <p:sldId id="437" r:id="rId44"/>
    <p:sldId id="438" r:id="rId45"/>
    <p:sldId id="439" r:id="rId46"/>
    <p:sldId id="44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328" r:id="rId55"/>
    <p:sldId id="329" r:id="rId56"/>
    <p:sldId id="330" r:id="rId57"/>
    <p:sldId id="331" r:id="rId58"/>
    <p:sldId id="332" r:id="rId59"/>
    <p:sldId id="333" r:id="rId60"/>
    <p:sldId id="334" r:id="rId61"/>
    <p:sldId id="335" r:id="rId62"/>
    <p:sldId id="336" r:id="rId63"/>
    <p:sldId id="337" r:id="rId64"/>
    <p:sldId id="338" r:id="rId65"/>
    <p:sldId id="339" r:id="rId66"/>
    <p:sldId id="340" r:id="rId67"/>
    <p:sldId id="341" r:id="rId68"/>
    <p:sldId id="342" r:id="rId69"/>
    <p:sldId id="343" r:id="rId70"/>
    <p:sldId id="344" r:id="rId71"/>
    <p:sldId id="345" r:id="rId72"/>
    <p:sldId id="346" r:id="rId73"/>
    <p:sldId id="347" r:id="rId74"/>
    <p:sldId id="348" r:id="rId75"/>
    <p:sldId id="349" r:id="rId76"/>
    <p:sldId id="350" r:id="rId77"/>
    <p:sldId id="351" r:id="rId78"/>
    <p:sldId id="352" r:id="rId79"/>
    <p:sldId id="353" r:id="rId80"/>
    <p:sldId id="418" r:id="rId81"/>
    <p:sldId id="441" r:id="rId82"/>
    <p:sldId id="442" r:id="rId83"/>
    <p:sldId id="443" r:id="rId84"/>
    <p:sldId id="444" r:id="rId85"/>
    <p:sldId id="419" r:id="rId86"/>
    <p:sldId id="445" r:id="rId87"/>
    <p:sldId id="446" r:id="rId88"/>
    <p:sldId id="447" r:id="rId89"/>
    <p:sldId id="448" r:id="rId90"/>
    <p:sldId id="449" r:id="rId91"/>
    <p:sldId id="451" r:id="rId92"/>
    <p:sldId id="450" r:id="rId93"/>
    <p:sldId id="452" r:id="rId94"/>
    <p:sldId id="453" r:id="rId95"/>
    <p:sldId id="455" r:id="rId96"/>
    <p:sldId id="456" r:id="rId97"/>
    <p:sldId id="454" r:id="rId98"/>
    <p:sldId id="457" r:id="rId99"/>
    <p:sldId id="458" r:id="rId100"/>
    <p:sldId id="459" r:id="rId101"/>
    <p:sldId id="387" r:id="rId102"/>
    <p:sldId id="388" r:id="rId103"/>
    <p:sldId id="460" r:id="rId104"/>
    <p:sldId id="461" r:id="rId105"/>
    <p:sldId id="462" r:id="rId106"/>
    <p:sldId id="463" r:id="rId107"/>
    <p:sldId id="389" r:id="rId108"/>
    <p:sldId id="390" r:id="rId109"/>
    <p:sldId id="391" r:id="rId110"/>
    <p:sldId id="392" r:id="rId111"/>
    <p:sldId id="393" r:id="rId112"/>
    <p:sldId id="394" r:id="rId113"/>
    <p:sldId id="395" r:id="rId114"/>
    <p:sldId id="396" r:id="rId115"/>
    <p:sldId id="397" r:id="rId116"/>
    <p:sldId id="398" r:id="rId117"/>
    <p:sldId id="399" r:id="rId118"/>
    <p:sldId id="400" r:id="rId119"/>
    <p:sldId id="401" r:id="rId120"/>
    <p:sldId id="402" r:id="rId121"/>
    <p:sldId id="403" r:id="rId122"/>
    <p:sldId id="404" r:id="rId123"/>
    <p:sldId id="405" r:id="rId124"/>
    <p:sldId id="406" r:id="rId125"/>
    <p:sldId id="407" r:id="rId126"/>
    <p:sldId id="408" r:id="rId127"/>
    <p:sldId id="409" r:id="rId128"/>
    <p:sldId id="410" r:id="rId129"/>
    <p:sldId id="411" r:id="rId130"/>
    <p:sldId id="412" r:id="rId131"/>
    <p:sldId id="413" r:id="rId132"/>
    <p:sldId id="414" r:id="rId133"/>
    <p:sldId id="415" r:id="rId134"/>
    <p:sldId id="416" r:id="rId135"/>
    <p:sldId id="417" r:id="rId136"/>
    <p:sldId id="294" r:id="rId1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10"/>
    <p:restoredTop sz="94687"/>
  </p:normalViewPr>
  <p:slideViewPr>
    <p:cSldViewPr snapToGrid="0" snapToObjects="1">
      <p:cViewPr varScale="1">
        <p:scale>
          <a:sx n="87" d="100"/>
          <a:sy n="87" d="100"/>
        </p:scale>
        <p:origin x="216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notesMaster" Target="notesMasters/notes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09DF-5D2E-D146-A9EB-219259180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7439634-810A-7348-95A5-ECCD805AE128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E7141-9C98-EE43-AD40-16979067F5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262B6-E858-3044-A22A-4ABED8F40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BAA50-B527-3C49-B6BB-C00B03A0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r>
              <a:rPr lang="en-US" dirty="0"/>
              <a:t>18-</a:t>
            </a:r>
            <a:fld id="{17BE9DFF-DE14-5544-8518-1B31F2D08170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6823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002A-D8C8-0D46-A52B-3353DDA1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148C2-B664-C94A-8B7F-8D97203D0DF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E46AC2-967A-C242-BF3B-08399DD32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73EDF-9503-BF40-8CD9-01BD0885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6FF73-6251-8643-BB9D-813DFB4B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CF7C2-0DEE-4443-9C11-69E4422A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r>
              <a:rPr lang="en-US" dirty="0"/>
              <a:t>18-</a:t>
            </a:r>
            <a:fld id="{64742286-CDC7-B244-A9C5-1EA1B8004065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810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18-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Confinement Problem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18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6DF83F-F5E4-B84D-9139-4CFE3525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836CB-71BF-6541-AEAA-2401D9EA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0E7644-652C-8F40-9DDD-3D8EE3FAE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5DA4F11A-2AED-194B-A7EB-1E5938235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Lipner’s Notes</a:t>
            </a:r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D1723280-FF80-6643-B1A0-DE2A6AC697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All processes can obtain rough idea of time</a:t>
            </a:r>
          </a:p>
          <a:p>
            <a:pPr lvl="1"/>
            <a:r>
              <a:rPr lang="en-US" altLang="en-US"/>
              <a:t>Read system clock or wall clock time</a:t>
            </a:r>
          </a:p>
          <a:p>
            <a:pPr lvl="1"/>
            <a:r>
              <a:rPr lang="en-US" altLang="en-US"/>
              <a:t>Determine number of instructions executed</a:t>
            </a:r>
          </a:p>
          <a:p>
            <a:r>
              <a:rPr lang="en-US" altLang="en-US"/>
              <a:t>All processes can manipulate time</a:t>
            </a:r>
          </a:p>
          <a:p>
            <a:pPr lvl="1"/>
            <a:r>
              <a:rPr lang="en-US" altLang="en-US"/>
              <a:t>Wait some interval of wall clock time</a:t>
            </a:r>
          </a:p>
          <a:p>
            <a:pPr lvl="1"/>
            <a:r>
              <a:rPr lang="en-US" altLang="en-US"/>
              <a:t>Execute a set number of instructions, then block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CF589-C066-0147-913B-A28FCF253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E09FA-E62E-534D-8231-A90B7F82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8953F-05D7-5143-914B-C39A7E25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7291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DBF08-EB9F-7C48-9EC2-B1466D42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Covert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D0FB0-1CBD-A04B-9DF4-6E9418030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and operational issues determine how dangerous it is</a:t>
            </a:r>
          </a:p>
          <a:p>
            <a:pPr lvl="1"/>
            <a:r>
              <a:rPr lang="en-US" dirty="0"/>
              <a:t>What follows assumes a policy saying all covert channels are a problem</a:t>
            </a:r>
          </a:p>
          <a:p>
            <a:r>
              <a:rPr lang="en-US" i="1" dirty="0"/>
              <a:t>Amount</a:t>
            </a:r>
            <a:r>
              <a:rPr lang="en-US" dirty="0"/>
              <a:t> of information that can be transmitted affects how serious a problem a covert channel is</a:t>
            </a:r>
          </a:p>
          <a:p>
            <a:pPr lvl="1"/>
            <a:r>
              <a:rPr lang="en-US" dirty="0"/>
              <a:t>1 bit per hour: probably harmless in most circumstances</a:t>
            </a:r>
          </a:p>
          <a:p>
            <a:pPr lvl="1"/>
            <a:r>
              <a:rPr lang="en-US" dirty="0"/>
              <a:t>1,000,000 bits per second: probably dangerous in most circumstances</a:t>
            </a:r>
          </a:p>
          <a:p>
            <a:pPr lvl="1"/>
            <a:r>
              <a:rPr lang="en-US" dirty="0"/>
              <a:t>Begin here . . 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15B56-BF2A-A847-9288-586C1D493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9BE94-F814-C647-AEAC-869D040C3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4A14B-61D0-854E-8E05-A900B7F5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7851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4F8FEABA-912C-A344-99F8-45EAECEC6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Measuring Capacity</a:t>
            </a:r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D07F37DC-AE8D-7E4A-84EC-72ECDD6C0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Intuitively, difference between unmodulated, modulated channel</a:t>
            </a:r>
          </a:p>
          <a:p>
            <a:pPr lvl="1"/>
            <a:r>
              <a:rPr lang="en-US" altLang="en-US" dirty="0"/>
              <a:t>Normal uncertainty in channel is 8 bits</a:t>
            </a:r>
          </a:p>
          <a:p>
            <a:pPr lvl="1"/>
            <a:r>
              <a:rPr lang="en-US" altLang="en-US" dirty="0"/>
              <a:t>Attacker modulates channel to send information, reducing uncertainty to 5 bits</a:t>
            </a:r>
          </a:p>
          <a:p>
            <a:pPr lvl="1"/>
            <a:r>
              <a:rPr lang="en-US" altLang="en-US" dirty="0"/>
              <a:t>Covert channel capacity is 3 bits</a:t>
            </a:r>
          </a:p>
          <a:p>
            <a:pPr lvl="2"/>
            <a:r>
              <a:rPr lang="en-US" altLang="en-US" dirty="0"/>
              <a:t>Modulation in effect fixes those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4A231-61D7-D546-BA27-D0EA587C5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E0BE6-0F92-B640-8B78-3CA4352A1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98A36-A1DA-374C-B265-DB983BE9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09720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9D333162-5AE6-C543-B2D0-1AFA71E16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Formally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C097188D-2A46-8744-A67B-7C5609D83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Inputs:</a:t>
            </a:r>
          </a:p>
          <a:p>
            <a:pPr lvl="1"/>
            <a:r>
              <a:rPr lang="en-US" altLang="en-US" i="1" dirty="0"/>
              <a:t>A</a:t>
            </a:r>
            <a:r>
              <a:rPr lang="en-US" altLang="en-US" dirty="0"/>
              <a:t> input from Alice (sender)</a:t>
            </a:r>
          </a:p>
          <a:p>
            <a:pPr lvl="1"/>
            <a:r>
              <a:rPr lang="en-US" altLang="en-US" i="1" dirty="0"/>
              <a:t>V</a:t>
            </a:r>
            <a:r>
              <a:rPr lang="en-US" altLang="en-US" dirty="0"/>
              <a:t> input from everyone else</a:t>
            </a:r>
          </a:p>
          <a:p>
            <a:pPr lvl="1"/>
            <a:r>
              <a:rPr lang="en-US" altLang="en-US" i="1" dirty="0"/>
              <a:t>X</a:t>
            </a:r>
            <a:r>
              <a:rPr lang="en-US" altLang="en-US" dirty="0"/>
              <a:t> output of channel</a:t>
            </a:r>
          </a:p>
          <a:p>
            <a:r>
              <a:rPr lang="en-US" altLang="en-US" dirty="0"/>
              <a:t>Capacity measures uncertainty in </a:t>
            </a:r>
            <a:r>
              <a:rPr lang="en-US" altLang="en-US" i="1" dirty="0"/>
              <a:t>X</a:t>
            </a:r>
            <a:r>
              <a:rPr lang="en-US" altLang="en-US" dirty="0"/>
              <a:t> given </a:t>
            </a:r>
            <a:r>
              <a:rPr lang="en-US" altLang="en-US" i="1" dirty="0"/>
              <a:t>A</a:t>
            </a:r>
            <a:endParaRPr lang="en-US" altLang="en-US" dirty="0"/>
          </a:p>
          <a:p>
            <a:r>
              <a:rPr lang="en-US" altLang="en-US" dirty="0"/>
              <a:t>In other terms: maximize</a:t>
            </a:r>
          </a:p>
          <a:p>
            <a:pPr algn="ctr">
              <a:buFontTx/>
              <a:buNone/>
            </a:pPr>
            <a:r>
              <a:rPr lang="en-US" altLang="en-US" i="1" dirty="0"/>
              <a:t>I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; </a:t>
            </a:r>
            <a:r>
              <a:rPr lang="en-US" altLang="en-US" i="1" dirty="0"/>
              <a:t>X</a:t>
            </a:r>
            <a:r>
              <a:rPr lang="en-US" altLang="en-US" dirty="0"/>
              <a:t>) =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–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 </a:t>
            </a:r>
            <a:r>
              <a:rPr lang="en-US" altLang="en-US" dirty="0"/>
              <a:t>| </a:t>
            </a:r>
            <a:r>
              <a:rPr lang="en-US" altLang="en-US" i="1" dirty="0"/>
              <a:t>A</a:t>
            </a:r>
            <a:r>
              <a:rPr lang="en-US" altLang="en-US" dirty="0"/>
              <a:t>)</a:t>
            </a:r>
          </a:p>
          <a:p>
            <a:pPr>
              <a:buFontTx/>
              <a:buNone/>
            </a:pPr>
            <a:r>
              <a:rPr lang="en-US" altLang="en-US" dirty="0"/>
              <a:t>	with respect to </a:t>
            </a:r>
            <a:r>
              <a:rPr lang="en-US" altLang="en-US" i="1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5BD4C-1A51-A54B-93B0-95C1E676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6FD7B-7BE7-1444-9C8C-E57E53AFC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596D2-575A-854B-9D10-DF6DE298E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7165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4B6D1-F834-4441-87A8-AC7315286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Noninterference and Covert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7E4D2-2D4C-844D-965E-8060FAC27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 are independent and </a:t>
            </a:r>
            <a:r>
              <a:rPr lang="en-US" i="1" dirty="0"/>
              <a:t>A</a:t>
            </a:r>
            <a:r>
              <a:rPr lang="en-US" dirty="0"/>
              <a:t> noninterfering with </a:t>
            </a:r>
            <a:r>
              <a:rPr lang="en-US" i="1" dirty="0"/>
              <a:t>X</a:t>
            </a:r>
            <a:r>
              <a:rPr lang="en-US" dirty="0"/>
              <a:t>, then </a:t>
            </a:r>
            <a:r>
              <a:rPr lang="en-US" i="1" dirty="0"/>
              <a:t>I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; </a:t>
            </a:r>
            <a:r>
              <a:rPr lang="en-US" i="1" dirty="0"/>
              <a:t>X</a:t>
            </a:r>
            <a:r>
              <a:rPr lang="en-US" dirty="0"/>
              <a:t>) = 0</a:t>
            </a:r>
          </a:p>
          <a:p>
            <a:r>
              <a:rPr lang="en-US" dirty="0"/>
              <a:t>Why? Intuition is that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dirty="0"/>
              <a:t> are independent</a:t>
            </a:r>
          </a:p>
          <a:p>
            <a:pPr lvl="1"/>
            <a:r>
              <a:rPr lang="en-US" dirty="0"/>
              <a:t>If so, then only </a:t>
            </a:r>
            <a:r>
              <a:rPr lang="en-US" i="1" dirty="0"/>
              <a:t>V</a:t>
            </a:r>
            <a:r>
              <a:rPr lang="en-US" dirty="0"/>
              <a:t> affects </a:t>
            </a:r>
            <a:r>
              <a:rPr lang="en-US" i="1" dirty="0"/>
              <a:t>X</a:t>
            </a:r>
            <a:r>
              <a:rPr lang="en-US" dirty="0"/>
              <a:t> (noninterference)</a:t>
            </a:r>
          </a:p>
          <a:p>
            <a:pPr lvl="1"/>
            <a:r>
              <a:rPr lang="en-US" dirty="0"/>
              <a:t>So information from </a:t>
            </a:r>
            <a:r>
              <a:rPr lang="en-US" i="1" dirty="0"/>
              <a:t>A</a:t>
            </a:r>
            <a:r>
              <a:rPr lang="en-US" dirty="0"/>
              <a:t> cannot affect </a:t>
            </a:r>
            <a:r>
              <a:rPr lang="en-US" i="1" dirty="0"/>
              <a:t>X</a:t>
            </a:r>
            <a:r>
              <a:rPr lang="en-US" dirty="0"/>
              <a:t> unless </a:t>
            </a:r>
            <a:r>
              <a:rPr lang="en-US" i="1" dirty="0"/>
              <a:t>A</a:t>
            </a:r>
            <a:r>
              <a:rPr lang="en-US" dirty="0"/>
              <a:t> influences </a:t>
            </a:r>
            <a:r>
              <a:rPr lang="en-US" i="1" dirty="0"/>
              <a:t>V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are independent, so information from </a:t>
            </a:r>
            <a:r>
              <a:rPr lang="en-US" i="1" dirty="0"/>
              <a:t>A</a:t>
            </a:r>
            <a:r>
              <a:rPr lang="en-US" dirty="0"/>
              <a:t> does not affect </a:t>
            </a:r>
            <a:r>
              <a:rPr lang="en-US" i="1" dirty="0"/>
              <a:t>X</a:t>
            </a:r>
          </a:p>
          <a:p>
            <a:r>
              <a:rPr lang="en-US" dirty="0"/>
              <a:t>But noninterference is not necessary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64B6A-0CEE-AE4E-ABA1-B7CDCA2B3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F63CF-8596-5747-83E2-C04D77F69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B484E-AB4A-6144-BC97-F73489DFB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5450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A1033-E08B-0743-86FF-722341B3A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Noninterference Not Necessary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ADC31-5523-E34A-8061-DA3027992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50794" cy="4351338"/>
          </a:xfrm>
        </p:spPr>
        <p:txBody>
          <a:bodyPr/>
          <a:lstStyle/>
          <a:p>
            <a:r>
              <a:rPr lang="en-US" dirty="0"/>
              <a:t>System has 1 bit of state; 3 inputs </a:t>
            </a:r>
            <a:r>
              <a:rPr lang="en-US" i="1" dirty="0"/>
              <a:t>I</a:t>
            </a:r>
            <a:r>
              <a:rPr lang="en-US" i="1" baseline="-25000" dirty="0"/>
              <a:t>A</a:t>
            </a:r>
            <a:r>
              <a:rPr lang="en-US" dirty="0"/>
              <a:t>, </a:t>
            </a:r>
            <a:r>
              <a:rPr lang="en-US" i="1" dirty="0"/>
              <a:t>I</a:t>
            </a:r>
            <a:r>
              <a:rPr lang="en-US" i="1" baseline="-25000" dirty="0"/>
              <a:t>B</a:t>
            </a:r>
            <a:r>
              <a:rPr lang="en-US" dirty="0"/>
              <a:t>, </a:t>
            </a:r>
            <a:r>
              <a:rPr lang="en-US" i="1" dirty="0"/>
              <a:t>I</a:t>
            </a:r>
            <a:r>
              <a:rPr lang="en-US" i="1" baseline="-25000" dirty="0"/>
              <a:t>C</a:t>
            </a:r>
            <a:r>
              <a:rPr lang="en-US" dirty="0"/>
              <a:t>; one output </a:t>
            </a:r>
            <a:r>
              <a:rPr lang="en-US" i="1" dirty="0"/>
              <a:t>O</a:t>
            </a:r>
            <a:r>
              <a:rPr lang="en-US" i="1" baseline="-25000" dirty="0"/>
              <a:t>X</a:t>
            </a:r>
          </a:p>
          <a:p>
            <a:r>
              <a:rPr lang="en-US" dirty="0"/>
              <a:t>Each input flips state, and state’s value is then output</a:t>
            </a:r>
          </a:p>
          <a:p>
            <a:pPr lvl="1"/>
            <a:r>
              <a:rPr lang="en-US" dirty="0"/>
              <a:t>System initially in state 0</a:t>
            </a:r>
          </a:p>
          <a:p>
            <a:r>
              <a:rPr lang="en-US" i="1" dirty="0"/>
              <a:t>w</a:t>
            </a:r>
            <a:r>
              <a:rPr lang="en-US" dirty="0"/>
              <a:t> sequence of inputs corresponding to output </a:t>
            </a:r>
            <a:r>
              <a:rPr lang="en-US" i="1" dirty="0"/>
              <a:t>x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) = </a:t>
            </a:r>
            <a:r>
              <a:rPr lang="en-US" i="1" dirty="0"/>
              <a:t>length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) mod 2</a:t>
            </a:r>
          </a:p>
          <a:p>
            <a:pPr lvl="1"/>
            <a:r>
              <a:rPr lang="en-US" i="1" dirty="0"/>
              <a:t>I</a:t>
            </a:r>
            <a:r>
              <a:rPr lang="en-US" i="1" baseline="-25000" dirty="0"/>
              <a:t>A</a:t>
            </a:r>
            <a:r>
              <a:rPr lang="en-US" dirty="0"/>
              <a:t> not noninterfering as deleting its inputs may change output</a:t>
            </a:r>
          </a:p>
          <a:p>
            <a:r>
              <a:rPr lang="en-US" dirty="0"/>
              <a:t>Define terms</a:t>
            </a:r>
          </a:p>
          <a:p>
            <a:pPr lvl="1"/>
            <a:r>
              <a:rPr lang="en-US" i="1" dirty="0"/>
              <a:t>W</a:t>
            </a:r>
            <a:r>
              <a:rPr lang="en-US" dirty="0"/>
              <a:t> random variable corresponding to length of input sequences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 random variable corresponding to length of input sequences contributed by </a:t>
            </a:r>
            <a:r>
              <a:rPr lang="en-US" i="1" dirty="0"/>
              <a:t>I</a:t>
            </a:r>
            <a:r>
              <a:rPr lang="en-US" i="1" baseline="-25000" dirty="0"/>
              <a:t>A</a:t>
            </a:r>
            <a:r>
              <a:rPr lang="en-US" dirty="0"/>
              <a:t>; </a:t>
            </a:r>
            <a:r>
              <a:rPr lang="en-US" i="1" dirty="0"/>
              <a:t>V</a:t>
            </a:r>
            <a:r>
              <a:rPr lang="en-US" dirty="0"/>
              <a:t> random variable corresponding to other contributions;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 independent</a:t>
            </a:r>
          </a:p>
          <a:p>
            <a:pPr lvl="1"/>
            <a:r>
              <a:rPr lang="en-US" i="1" dirty="0"/>
              <a:t>X</a:t>
            </a:r>
            <a:r>
              <a:rPr lang="en-US" dirty="0"/>
              <a:t> random variable corresponding to output state</a:t>
            </a:r>
            <a:endParaRPr lang="en-US" i="1" dirty="0"/>
          </a:p>
          <a:p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B5023-0370-D446-A720-9C2EC519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E12F-DDFF-4F42-8D45-1FA11152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92848-632A-FE4A-9195-569FE64E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6167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C3141-2990-F64B-AE5E-D6C40A52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79EA1-2317-E940-BA04-560EE5A0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V</a:t>
            </a:r>
            <a:r>
              <a:rPr lang="en-US" dirty="0"/>
              <a:t> = 0; then as </a:t>
            </a:r>
            <a:r>
              <a:rPr lang="en-US" i="1" dirty="0"/>
              <a:t>W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V</a:t>
            </a:r>
            <a:r>
              <a:rPr lang="en-US" dirty="0"/>
              <a:t>) mod 2, </a:t>
            </a:r>
            <a:r>
              <a:rPr lang="en-US" i="1" dirty="0"/>
              <a:t>W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dirty="0"/>
              <a:t>, and so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W</a:t>
            </a:r>
            <a:r>
              <a:rPr lang="en-US" dirty="0"/>
              <a:t> not independent; neither are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. So if </a:t>
            </a:r>
            <a:r>
              <a:rPr lang="en-US" i="1" dirty="0"/>
              <a:t>V</a:t>
            </a:r>
            <a:r>
              <a:rPr lang="en-US" dirty="0"/>
              <a:t> = 0, </a:t>
            </a:r>
            <a:r>
              <a:rPr lang="en-US" i="1" dirty="0"/>
              <a:t>I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) ≠ 0</a:t>
            </a:r>
          </a:p>
          <a:p>
            <a:r>
              <a:rPr lang="en-US" i="1" dirty="0"/>
              <a:t>I</a:t>
            </a:r>
            <a:r>
              <a:rPr lang="en-US" i="1" baseline="-25000" dirty="0"/>
              <a:t>B</a:t>
            </a:r>
            <a:r>
              <a:rPr lang="en-US" dirty="0"/>
              <a:t>, </a:t>
            </a:r>
            <a:r>
              <a:rPr lang="en-US" i="1" dirty="0"/>
              <a:t>I</a:t>
            </a:r>
            <a:r>
              <a:rPr lang="en-US" i="1" baseline="-25000" dirty="0"/>
              <a:t>C</a:t>
            </a:r>
            <a:r>
              <a:rPr lang="en-US" dirty="0"/>
              <a:t> produce inputs such that p(V=0) = p(V=1) = 0.5; then</a:t>
            </a:r>
          </a:p>
          <a:p>
            <a:pPr marL="233363" indent="-233363" algn="ctr">
              <a:buNone/>
            </a:pP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=0) +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 = 1 – 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 A</a:t>
            </a:r>
            <a:r>
              <a:rPr lang="en-US" dirty="0"/>
              <a:t> = 1)</a:t>
            </a:r>
          </a:p>
          <a:p>
            <a:pPr marL="233363" indent="-233363">
              <a:buNone/>
            </a:pPr>
            <a:r>
              <a:rPr lang="en-US" dirty="0"/>
              <a:t>	Because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 independent, this becomes</a:t>
            </a:r>
          </a:p>
          <a:p>
            <a:pPr marL="233363" indent="-233363" algn="ctr">
              <a:buNone/>
            </a:pPr>
            <a:r>
              <a:rPr lang="en-US" dirty="0"/>
              <a:t> 	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=0) +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 = 1 – 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 = 1)</a:t>
            </a:r>
          </a:p>
          <a:p>
            <a:pPr marL="233363" indent="-233363">
              <a:buNone/>
            </a:pPr>
            <a:r>
              <a:rPr lang="en-US" dirty="0"/>
              <a:t>	and so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dirty="0"/>
              <a:t>) = 0.5. Also,</a:t>
            </a:r>
          </a:p>
          <a:p>
            <a:pPr marL="233363" indent="-233363" algn="ctr">
              <a:buNone/>
            </a:pP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=</a:t>
            </a:r>
            <a:r>
              <a:rPr lang="en-US" i="1" dirty="0"/>
              <a:t>x</a:t>
            </a:r>
            <a:r>
              <a:rPr lang="en-US" dirty="0"/>
              <a:t> | </a:t>
            </a:r>
            <a:r>
              <a:rPr lang="en-US" i="1" dirty="0"/>
              <a:t>A</a:t>
            </a:r>
            <a:r>
              <a:rPr lang="en-US" dirty="0"/>
              <a:t>=</a:t>
            </a:r>
            <a:r>
              <a:rPr lang="en-US" i="1" dirty="0"/>
              <a:t>a</a:t>
            </a:r>
            <a:r>
              <a:rPr lang="en-US" dirty="0"/>
              <a:t>) =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) mod 2) = 0.5</a:t>
            </a:r>
          </a:p>
          <a:p>
            <a:pPr marL="233363" indent="-233363">
              <a:buNone/>
            </a:pPr>
            <a:r>
              <a:rPr lang="en-US" dirty="0"/>
              <a:t>	establishing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 independent; so </a:t>
            </a:r>
            <a:r>
              <a:rPr lang="en-US" i="1" dirty="0"/>
              <a:t>I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dirty="0"/>
              <a:t>) = 0</a:t>
            </a:r>
          </a:p>
          <a:p>
            <a:pPr marL="233363" indent="-233363">
              <a:buNone/>
            </a:pPr>
            <a:endParaRPr lang="en-US" dirty="0"/>
          </a:p>
          <a:p>
            <a:pPr marL="233363" indent="-233363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5B650-17BE-E440-8090-9698AB94D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97FE2-8D7B-A54B-8012-E1C64DD4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C48CE-6718-074C-8519-CDB518579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01675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8F85B-8140-634A-9434-2B9F9D66E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1ECA2-E09F-0A47-B8C5-A9233C1C5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A, X noninterfering, and I(A; X) = 0</a:t>
            </a:r>
          </a:p>
          <a:p>
            <a:r>
              <a:rPr lang="en-US" dirty="0"/>
              <a:t>So covert channel capacity is 0 if either of the following hold:</a:t>
            </a:r>
          </a:p>
          <a:p>
            <a:pPr lvl="1"/>
            <a:r>
              <a:rPr lang="en-US" dirty="0"/>
              <a:t>Input is noninterfering with output; or</a:t>
            </a:r>
          </a:p>
          <a:p>
            <a:pPr lvl="1"/>
            <a:r>
              <a:rPr lang="en-US" dirty="0"/>
              <a:t>Input comes from independent sources, all possible values from at least one source are equally probable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01348-AF9D-0740-B879-418BA8A6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BF859-3A3A-A346-9484-67868E7AA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D89B4-B4CB-2D4A-9737-63A2BBE2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892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>
            <a:extLst>
              <a:ext uri="{FF2B5EF4-FFF2-40B4-BE49-F238E27FC236}">
                <a16:creationId xmlns:a16="http://schemas.microsoft.com/office/drawing/2014/main" id="{9EF0D57C-E7C5-6341-A0F7-356862C9C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en-US" dirty="0"/>
              <a:t>Example (More Formally)</a:t>
            </a:r>
          </a:p>
        </p:txBody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95036EF0-CB94-114D-BDC4-E004C9E8F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1768475" algn="l"/>
              </a:tabLst>
            </a:pPr>
            <a:r>
              <a:rPr lang="en-US" altLang="en-US" dirty="0"/>
              <a:t>If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V</a:t>
            </a:r>
            <a:r>
              <a:rPr lang="en-US" altLang="en-US" dirty="0"/>
              <a:t> independent, take </a:t>
            </a:r>
            <a:r>
              <a:rPr lang="en-US" altLang="en-US" i="1" dirty="0"/>
              <a:t>p</a:t>
            </a:r>
            <a:r>
              <a:rPr lang="en-US" altLang="en-US" dirty="0"/>
              <a:t>=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=0), </a:t>
            </a:r>
            <a:r>
              <a:rPr lang="en-US" altLang="en-US" i="1" dirty="0"/>
              <a:t>q</a:t>
            </a:r>
            <a:r>
              <a:rPr lang="en-US" altLang="en-US" dirty="0"/>
              <a:t>=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V</a:t>
            </a:r>
            <a:r>
              <a:rPr lang="en-US" altLang="en-US" dirty="0"/>
              <a:t>=0):</a:t>
            </a:r>
          </a:p>
          <a:p>
            <a:pPr lvl="1">
              <a:tabLst>
                <a:tab pos="1768475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=0,</a:t>
            </a:r>
            <a:r>
              <a:rPr lang="en-US" altLang="en-US" i="1" dirty="0"/>
              <a:t>V</a:t>
            </a:r>
            <a:r>
              <a:rPr lang="en-US" altLang="en-US" dirty="0"/>
              <a:t>=0) = </a:t>
            </a:r>
            <a:r>
              <a:rPr lang="en-US" altLang="en-US" i="1" dirty="0" err="1"/>
              <a:t>pq</a:t>
            </a:r>
            <a:endParaRPr lang="en-US" altLang="en-US" i="1" dirty="0"/>
          </a:p>
          <a:p>
            <a:pPr lvl="1">
              <a:tabLst>
                <a:tab pos="1768475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=1,</a:t>
            </a:r>
            <a:r>
              <a:rPr lang="en-US" altLang="en-US" i="1" dirty="0"/>
              <a:t>V</a:t>
            </a:r>
            <a:r>
              <a:rPr lang="en-US" altLang="en-US" dirty="0"/>
              <a:t>=0) = (1–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  <a:r>
              <a:rPr lang="en-US" altLang="en-US" i="1" dirty="0"/>
              <a:t>q</a:t>
            </a:r>
          </a:p>
          <a:p>
            <a:pPr lvl="1">
              <a:tabLst>
                <a:tab pos="1768475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=0,</a:t>
            </a:r>
            <a:r>
              <a:rPr lang="en-US" altLang="en-US" i="1" dirty="0"/>
              <a:t>V</a:t>
            </a:r>
            <a:r>
              <a:rPr lang="en-US" altLang="en-US" dirty="0"/>
              <a:t>=1) = 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</a:p>
          <a:p>
            <a:pPr lvl="1">
              <a:tabLst>
                <a:tab pos="1768475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=1,</a:t>
            </a:r>
            <a:r>
              <a:rPr lang="en-US" altLang="en-US" i="1" dirty="0"/>
              <a:t>V</a:t>
            </a:r>
            <a:r>
              <a:rPr lang="en-US" altLang="en-US" dirty="0"/>
              <a:t>=1) = (1–</a:t>
            </a:r>
            <a:r>
              <a:rPr lang="en-US" altLang="en-US" i="1" dirty="0"/>
              <a:t>p</a:t>
            </a:r>
            <a:r>
              <a:rPr lang="en-US" altLang="en-US" dirty="0"/>
              <a:t>)(1–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</a:p>
          <a:p>
            <a:pPr>
              <a:tabLst>
                <a:tab pos="1768475" algn="l"/>
              </a:tabLst>
            </a:pPr>
            <a:r>
              <a:rPr lang="en-US" altLang="en-US" dirty="0"/>
              <a:t>So</a:t>
            </a:r>
          </a:p>
          <a:p>
            <a:pPr lvl="1">
              <a:tabLst>
                <a:tab pos="1768475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=0) =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=0,</a:t>
            </a:r>
            <a:r>
              <a:rPr lang="en-US" altLang="en-US" i="1" dirty="0"/>
              <a:t>V</a:t>
            </a:r>
            <a:r>
              <a:rPr lang="en-US" altLang="en-US" dirty="0"/>
              <a:t>=0)+p(</a:t>
            </a:r>
            <a:r>
              <a:rPr lang="en-US" altLang="en-US" i="1" dirty="0"/>
              <a:t>A</a:t>
            </a:r>
            <a:r>
              <a:rPr lang="en-US" altLang="en-US" dirty="0"/>
              <a:t>=1,</a:t>
            </a:r>
            <a:r>
              <a:rPr lang="en-US" altLang="en-US" i="1" dirty="0"/>
              <a:t>V</a:t>
            </a:r>
            <a:r>
              <a:rPr lang="en-US" altLang="en-US" dirty="0"/>
              <a:t>=1) = </a:t>
            </a:r>
            <a:r>
              <a:rPr lang="en-US" altLang="en-US" i="1" dirty="0" err="1"/>
              <a:t>pq</a:t>
            </a:r>
            <a:r>
              <a:rPr lang="en-US" altLang="en-US" dirty="0"/>
              <a:t> + (1–</a:t>
            </a:r>
            <a:r>
              <a:rPr lang="en-US" altLang="en-US" i="1" dirty="0"/>
              <a:t>p</a:t>
            </a:r>
            <a:r>
              <a:rPr lang="en-US" altLang="en-US" dirty="0"/>
              <a:t>)(1–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</a:p>
          <a:p>
            <a:pPr lvl="1">
              <a:tabLst>
                <a:tab pos="1768475" algn="l"/>
              </a:tabLst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=1) =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=0,</a:t>
            </a:r>
            <a:r>
              <a:rPr lang="en-US" altLang="en-US" i="1" dirty="0"/>
              <a:t>V</a:t>
            </a:r>
            <a:r>
              <a:rPr lang="en-US" altLang="en-US" dirty="0"/>
              <a:t>=1)+p(</a:t>
            </a:r>
            <a:r>
              <a:rPr lang="en-US" altLang="en-US" i="1" dirty="0"/>
              <a:t>A</a:t>
            </a:r>
            <a:r>
              <a:rPr lang="en-US" altLang="en-US" dirty="0"/>
              <a:t>=1,</a:t>
            </a:r>
            <a:r>
              <a:rPr lang="en-US" altLang="en-US" i="1" dirty="0"/>
              <a:t>V</a:t>
            </a:r>
            <a:r>
              <a:rPr lang="en-US" altLang="en-US" dirty="0"/>
              <a:t>=0) = (1–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  <a:r>
              <a:rPr lang="en-US" altLang="en-US" i="1" dirty="0"/>
              <a:t>q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17702-EBF7-7B45-9766-A8E67132F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75A6E-3531-4E4A-AAA6-559973598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0D740-A645-B84C-9FF6-A6C35E5D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755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3692A372-BEEF-424D-84E1-039F5B27A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(</a:t>
            </a:r>
            <a:r>
              <a:rPr lang="en-US" altLang="en-US" i="1" dirty="0" err="1"/>
              <a:t>con’t</a:t>
            </a:r>
            <a:r>
              <a:rPr lang="en-US" altLang="en-US" dirty="0"/>
              <a:t>)</a:t>
            </a:r>
          </a:p>
        </p:txBody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20BB1000-7A88-834D-8B7B-8809A2997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Also:</a:t>
            </a:r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=0|</a:t>
            </a:r>
            <a:r>
              <a:rPr lang="en-US" altLang="en-US" i="1" dirty="0"/>
              <a:t>A</a:t>
            </a:r>
            <a:r>
              <a:rPr lang="en-US" altLang="en-US" dirty="0"/>
              <a:t>=0) = </a:t>
            </a:r>
            <a:r>
              <a:rPr lang="en-US" altLang="en-US" i="1" dirty="0"/>
              <a:t>q</a:t>
            </a:r>
            <a:endParaRPr lang="en-US" altLang="en-US" dirty="0"/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=0|</a:t>
            </a:r>
            <a:r>
              <a:rPr lang="en-US" altLang="en-US" i="1" dirty="0"/>
              <a:t>A</a:t>
            </a:r>
            <a:r>
              <a:rPr lang="en-US" altLang="en-US" dirty="0"/>
              <a:t>=1) = 1–</a:t>
            </a:r>
            <a:r>
              <a:rPr lang="en-US" altLang="en-US" i="1" dirty="0"/>
              <a:t>q</a:t>
            </a:r>
            <a:endParaRPr lang="en-US" altLang="en-US" dirty="0"/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=1|</a:t>
            </a:r>
            <a:r>
              <a:rPr lang="en-US" altLang="en-US" i="1" dirty="0"/>
              <a:t>A</a:t>
            </a:r>
            <a:r>
              <a:rPr lang="en-US" altLang="en-US" dirty="0"/>
              <a:t>=0) = 1–</a:t>
            </a:r>
            <a:r>
              <a:rPr lang="en-US" altLang="en-US" i="1" dirty="0"/>
              <a:t>q</a:t>
            </a:r>
            <a:endParaRPr lang="en-US" altLang="en-US" dirty="0"/>
          </a:p>
          <a:p>
            <a:pPr lvl="1"/>
            <a:r>
              <a:rPr lang="en-US" altLang="en-US" dirty="0"/>
              <a:t>p(</a:t>
            </a:r>
            <a:r>
              <a:rPr lang="en-US" altLang="en-US" i="1" dirty="0"/>
              <a:t>X</a:t>
            </a:r>
            <a:r>
              <a:rPr lang="en-US" altLang="en-US" dirty="0"/>
              <a:t>=1|</a:t>
            </a:r>
            <a:r>
              <a:rPr lang="en-US" altLang="en-US" i="1" dirty="0"/>
              <a:t>A</a:t>
            </a:r>
            <a:r>
              <a:rPr lang="en-US" altLang="en-US" dirty="0"/>
              <a:t>=1) = </a:t>
            </a:r>
            <a:r>
              <a:rPr lang="en-US" altLang="en-US" i="1" dirty="0"/>
              <a:t>q</a:t>
            </a:r>
          </a:p>
          <a:p>
            <a:r>
              <a:rPr lang="en-US" altLang="en-US" dirty="0"/>
              <a:t>So you can compute:</a:t>
            </a:r>
          </a:p>
          <a:p>
            <a:pPr lvl="1"/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–[(1–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  <a:r>
              <a:rPr lang="en-US" altLang="en-US" i="1" dirty="0"/>
              <a:t>q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)] </a:t>
            </a:r>
            <a:r>
              <a:rPr lang="en-US" altLang="en-US" dirty="0" err="1"/>
              <a:t>lg</a:t>
            </a:r>
            <a:r>
              <a:rPr lang="en-US" altLang="en-US" dirty="0"/>
              <a:t> [(1–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  <a:r>
              <a:rPr lang="en-US" altLang="en-US" i="1" dirty="0"/>
              <a:t>q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)]</a:t>
            </a:r>
          </a:p>
          <a:p>
            <a:pPr lvl="1"/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|</a:t>
            </a:r>
            <a:r>
              <a:rPr lang="en-US" altLang="en-US" i="1" dirty="0"/>
              <a:t>A</a:t>
            </a:r>
            <a:r>
              <a:rPr lang="en-US" altLang="en-US" dirty="0"/>
              <a:t>) = –</a:t>
            </a:r>
            <a:r>
              <a:rPr lang="en-US" altLang="en-US" i="1" dirty="0"/>
              <a:t>q</a:t>
            </a:r>
            <a:r>
              <a:rPr lang="en-US" altLang="en-US" dirty="0"/>
              <a:t> </a:t>
            </a:r>
            <a:r>
              <a:rPr lang="en-US" altLang="en-US" dirty="0" err="1"/>
              <a:t>lg</a:t>
            </a:r>
            <a:r>
              <a:rPr lang="en-US" altLang="en-US" dirty="0"/>
              <a:t> </a:t>
            </a:r>
            <a:r>
              <a:rPr lang="en-US" altLang="en-US" i="1" dirty="0"/>
              <a:t>q</a:t>
            </a:r>
            <a:r>
              <a:rPr lang="en-US" altLang="en-US" dirty="0"/>
              <a:t> – (1–</a:t>
            </a:r>
            <a:r>
              <a:rPr lang="en-US" altLang="en-US" i="1" dirty="0"/>
              <a:t>q</a:t>
            </a:r>
            <a:r>
              <a:rPr lang="en-US" altLang="en-US" dirty="0"/>
              <a:t>) </a:t>
            </a:r>
            <a:r>
              <a:rPr lang="en-US" altLang="en-US" dirty="0" err="1"/>
              <a:t>lg</a:t>
            </a:r>
            <a:r>
              <a:rPr lang="en-US" altLang="en-US" dirty="0"/>
              <a:t> 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I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;</a:t>
            </a:r>
            <a:r>
              <a:rPr lang="en-US" altLang="en-US" i="1" dirty="0"/>
              <a:t>X</a:t>
            </a:r>
            <a:r>
              <a:rPr lang="en-US" altLang="en-US" dirty="0"/>
              <a:t>) =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)–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|</a:t>
            </a:r>
            <a:r>
              <a:rPr lang="en-US" altLang="en-US" i="1" dirty="0"/>
              <a:t>A</a:t>
            </a:r>
            <a:r>
              <a:rPr lang="en-US" alt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C3DAF-B230-8546-BC51-D0770A86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3A555-5BFB-8F4F-8935-B2C268863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E17F9-568D-FF47-91E3-84627148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4309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5E9F7566-723F-ED46-8A51-5C080F9C8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(</a:t>
            </a:r>
            <a:r>
              <a:rPr lang="en-US" altLang="en-US" i="1" dirty="0" err="1"/>
              <a:t>con’t</a:t>
            </a:r>
            <a:r>
              <a:rPr lang="en-US" altLang="en-US" dirty="0"/>
              <a:t>)</a:t>
            </a:r>
            <a:endParaRPr lang="en-US" altLang="en-US" i="1" dirty="0"/>
          </a:p>
        </p:txBody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A7D5890B-4861-024C-951A-1ACA082A1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030288" algn="l"/>
              </a:tabLst>
            </a:pPr>
            <a:r>
              <a:rPr lang="en-US" altLang="en-US" dirty="0"/>
              <a:t>So </a:t>
            </a:r>
            <a:r>
              <a:rPr lang="en-US" altLang="en-US" i="1" dirty="0"/>
              <a:t>I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; </a:t>
            </a:r>
            <a:r>
              <a:rPr lang="en-US" altLang="en-US" i="1" dirty="0"/>
              <a:t>X</a:t>
            </a:r>
            <a:r>
              <a:rPr lang="en-US" altLang="en-US" dirty="0"/>
              <a:t>) = – [</a:t>
            </a:r>
            <a:r>
              <a:rPr lang="en-US" altLang="en-US" i="1" dirty="0" err="1"/>
              <a:t>pq</a:t>
            </a:r>
            <a:r>
              <a:rPr lang="en-US" altLang="en-US" dirty="0"/>
              <a:t> + (1 – </a:t>
            </a:r>
            <a:r>
              <a:rPr lang="en-US" altLang="en-US" i="1" dirty="0"/>
              <a:t>p</a:t>
            </a:r>
            <a:r>
              <a:rPr lang="en-US" altLang="en-US" dirty="0"/>
              <a:t>)(1 – </a:t>
            </a:r>
            <a:r>
              <a:rPr lang="en-US" altLang="en-US" i="1" dirty="0"/>
              <a:t>q</a:t>
            </a:r>
            <a:r>
              <a:rPr lang="en-US" altLang="en-US" dirty="0"/>
              <a:t>)] </a:t>
            </a:r>
            <a:r>
              <a:rPr lang="en-US" altLang="en-US" dirty="0" err="1"/>
              <a:t>lg</a:t>
            </a:r>
            <a:r>
              <a:rPr lang="en-US" altLang="en-US" dirty="0"/>
              <a:t> [</a:t>
            </a:r>
            <a:r>
              <a:rPr lang="en-US" altLang="en-US" i="1" dirty="0" err="1"/>
              <a:t>pq</a:t>
            </a:r>
            <a:r>
              <a:rPr lang="en-US" altLang="en-US" dirty="0"/>
              <a:t> + (1 – </a:t>
            </a:r>
            <a:r>
              <a:rPr lang="en-US" altLang="en-US" i="1" dirty="0"/>
              <a:t>p</a:t>
            </a:r>
            <a:r>
              <a:rPr lang="en-US" altLang="en-US" dirty="0"/>
              <a:t>)(1 – </a:t>
            </a:r>
            <a:r>
              <a:rPr lang="en-US" altLang="en-US" i="1" dirty="0"/>
              <a:t>q</a:t>
            </a:r>
            <a:r>
              <a:rPr lang="en-US" altLang="en-US" dirty="0"/>
              <a:t>)] –</a:t>
            </a:r>
          </a:p>
          <a:p>
            <a:pPr>
              <a:buNone/>
              <a:tabLst>
                <a:tab pos="1030288" algn="l"/>
              </a:tabLst>
            </a:pPr>
            <a:r>
              <a:rPr lang="en-US" altLang="en-US" dirty="0"/>
              <a:t>		[(1 – 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  <a:r>
              <a:rPr lang="en-US" altLang="en-US" i="1" dirty="0"/>
              <a:t>q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(1 – </a:t>
            </a:r>
            <a:r>
              <a:rPr lang="en-US" altLang="en-US" i="1" dirty="0"/>
              <a:t>q</a:t>
            </a:r>
            <a:r>
              <a:rPr lang="en-US" altLang="en-US" dirty="0"/>
              <a:t>)] </a:t>
            </a:r>
            <a:r>
              <a:rPr lang="en-US" altLang="en-US" dirty="0" err="1"/>
              <a:t>lg</a:t>
            </a:r>
            <a:r>
              <a:rPr lang="en-US" altLang="en-US" dirty="0"/>
              <a:t> [(1 – 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  <a:r>
              <a:rPr lang="en-US" altLang="en-US" i="1" dirty="0"/>
              <a:t>q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(1 – </a:t>
            </a:r>
            <a:r>
              <a:rPr lang="en-US" altLang="en-US" i="1" dirty="0"/>
              <a:t>q</a:t>
            </a:r>
            <a:r>
              <a:rPr lang="en-US" altLang="en-US" dirty="0"/>
              <a:t>)] +</a:t>
            </a:r>
          </a:p>
          <a:p>
            <a:pPr>
              <a:buNone/>
              <a:tabLst>
                <a:tab pos="1030288" algn="l"/>
              </a:tabLst>
            </a:pPr>
            <a:r>
              <a:rPr lang="en-US" altLang="en-US" dirty="0"/>
              <a:t>		</a:t>
            </a:r>
            <a:r>
              <a:rPr lang="en-US" altLang="en-US" i="1" dirty="0"/>
              <a:t>q</a:t>
            </a:r>
            <a:r>
              <a:rPr lang="en-US" altLang="en-US" dirty="0"/>
              <a:t> </a:t>
            </a:r>
            <a:r>
              <a:rPr lang="en-US" altLang="en-US" dirty="0" err="1"/>
              <a:t>lg</a:t>
            </a:r>
            <a:r>
              <a:rPr lang="en-US" altLang="en-US" dirty="0"/>
              <a:t> </a:t>
            </a:r>
            <a:r>
              <a:rPr lang="en-US" altLang="en-US" i="1" dirty="0"/>
              <a:t>q</a:t>
            </a:r>
            <a:r>
              <a:rPr lang="en-US" altLang="en-US" dirty="0"/>
              <a:t> + (1 – </a:t>
            </a:r>
            <a:r>
              <a:rPr lang="en-US" altLang="en-US" i="1" dirty="0"/>
              <a:t>q</a:t>
            </a:r>
            <a:r>
              <a:rPr lang="en-US" altLang="en-US" dirty="0"/>
              <a:t>) </a:t>
            </a:r>
            <a:r>
              <a:rPr lang="en-US" altLang="en-US" dirty="0" err="1"/>
              <a:t>lg</a:t>
            </a:r>
            <a:r>
              <a:rPr lang="en-US" altLang="en-US" dirty="0"/>
              <a:t> (1 – 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</a:p>
          <a:p>
            <a:pPr>
              <a:tabLst>
                <a:tab pos="1030288" algn="l"/>
              </a:tabLst>
            </a:pPr>
            <a:r>
              <a:rPr lang="en-US" altLang="en-US" dirty="0"/>
              <a:t>Maximum when p = 0.5; then</a:t>
            </a:r>
          </a:p>
          <a:p>
            <a:pPr algn="ctr">
              <a:buNone/>
              <a:tabLst>
                <a:tab pos="1030288" algn="l"/>
              </a:tabLst>
            </a:pPr>
            <a:r>
              <a:rPr lang="en-US" altLang="en-US" i="1" dirty="0"/>
              <a:t>I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;</a:t>
            </a:r>
            <a:r>
              <a:rPr lang="en-US" altLang="en-US" i="1" dirty="0"/>
              <a:t>X</a:t>
            </a:r>
            <a:r>
              <a:rPr lang="en-US" altLang="en-US" dirty="0"/>
              <a:t>) = 1 + </a:t>
            </a:r>
            <a:r>
              <a:rPr lang="en-US" altLang="en-US" i="1" dirty="0"/>
              <a:t>q</a:t>
            </a:r>
            <a:r>
              <a:rPr lang="en-US" altLang="en-US" dirty="0"/>
              <a:t> </a:t>
            </a:r>
            <a:r>
              <a:rPr lang="en-US" altLang="en-US" dirty="0" err="1"/>
              <a:t>lg</a:t>
            </a:r>
            <a:r>
              <a:rPr lang="en-US" altLang="en-US" dirty="0"/>
              <a:t> </a:t>
            </a:r>
            <a:r>
              <a:rPr lang="en-US" altLang="en-US" i="1" dirty="0"/>
              <a:t>q</a:t>
            </a:r>
            <a:r>
              <a:rPr lang="en-US" altLang="en-US" dirty="0"/>
              <a:t> + (1–</a:t>
            </a:r>
            <a:r>
              <a:rPr lang="en-US" altLang="en-US" i="1" dirty="0"/>
              <a:t>q</a:t>
            </a:r>
            <a:r>
              <a:rPr lang="en-US" altLang="en-US" dirty="0"/>
              <a:t>) </a:t>
            </a:r>
            <a:r>
              <a:rPr lang="en-US" altLang="en-US" dirty="0" err="1"/>
              <a:t>lg</a:t>
            </a:r>
            <a:r>
              <a:rPr lang="en-US" altLang="en-US" dirty="0"/>
              <a:t> (1–</a:t>
            </a:r>
            <a:r>
              <a:rPr lang="en-US" altLang="en-US" i="1" dirty="0"/>
              <a:t>q</a:t>
            </a:r>
            <a:r>
              <a:rPr lang="en-US" altLang="en-US" dirty="0"/>
              <a:t>) = 1–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V</a:t>
            </a:r>
            <a:r>
              <a:rPr lang="en-US" altLang="en-US" dirty="0"/>
              <a:t>)</a:t>
            </a:r>
          </a:p>
          <a:p>
            <a:pPr>
              <a:tabLst>
                <a:tab pos="1030288" algn="l"/>
              </a:tabLst>
            </a:pPr>
            <a:r>
              <a:rPr lang="en-US" altLang="en-US" dirty="0"/>
              <a:t>So, if </a:t>
            </a:r>
            <a:r>
              <a:rPr lang="en-US" altLang="en-US" i="1" dirty="0"/>
              <a:t>q</a:t>
            </a:r>
            <a:r>
              <a:rPr lang="en-US" altLang="en-US" dirty="0"/>
              <a:t> = 0 (meaning </a:t>
            </a:r>
            <a:r>
              <a:rPr lang="en-US" altLang="en-US" i="1" dirty="0"/>
              <a:t>V</a:t>
            </a:r>
            <a:r>
              <a:rPr lang="en-US" altLang="en-US" dirty="0"/>
              <a:t> is constant) then </a:t>
            </a:r>
            <a:r>
              <a:rPr lang="en-US" altLang="en-US" i="1" dirty="0"/>
              <a:t>I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;</a:t>
            </a:r>
            <a:r>
              <a:rPr lang="en-US" altLang="en-US" i="1" dirty="0"/>
              <a:t>X</a:t>
            </a:r>
            <a:r>
              <a:rPr lang="en-US" altLang="en-US" dirty="0"/>
              <a:t>) = 1</a:t>
            </a:r>
          </a:p>
          <a:p>
            <a:pPr>
              <a:tabLst>
                <a:tab pos="1030288" algn="l"/>
              </a:tabLst>
            </a:pPr>
            <a:r>
              <a:rPr lang="en-US" altLang="en-US" dirty="0"/>
              <a:t>Also, if </a:t>
            </a:r>
            <a:r>
              <a:rPr lang="en-US" altLang="en-US" i="1" dirty="0"/>
              <a:t>q</a:t>
            </a:r>
            <a:r>
              <a:rPr lang="en-US" altLang="en-US" dirty="0"/>
              <a:t> = </a:t>
            </a:r>
            <a:r>
              <a:rPr lang="en-US" altLang="en-US" i="1" dirty="0"/>
              <a:t>p</a:t>
            </a:r>
            <a:r>
              <a:rPr lang="en-US" altLang="en-US" dirty="0"/>
              <a:t> = 0.5, </a:t>
            </a:r>
            <a:r>
              <a:rPr lang="en-US" altLang="en-US" i="1" dirty="0"/>
              <a:t>I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;</a:t>
            </a:r>
            <a:r>
              <a:rPr lang="en-US" altLang="en-US" i="1" dirty="0"/>
              <a:t>X</a:t>
            </a:r>
            <a:r>
              <a:rPr lang="en-US" altLang="en-US" dirty="0"/>
              <a:t>) = 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49DDB-2550-214F-8811-499EAF1A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C4205-09C8-E64C-8E4A-29FB1F9B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F9198-B708-D348-A404-D6F83571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65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404EAA56-6069-1448-A819-DDCFF6AE5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Isolation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9D994167-4171-814C-A29F-B27B58C51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Constrain process execution in such a way it can only interact with other entities in a manner preserving isolation</a:t>
            </a:r>
          </a:p>
          <a:p>
            <a:pPr lvl="1"/>
            <a:r>
              <a:rPr lang="en-US" altLang="en-US" dirty="0"/>
              <a:t>Hardware isolation</a:t>
            </a:r>
          </a:p>
          <a:p>
            <a:pPr lvl="1"/>
            <a:r>
              <a:rPr lang="en-US" altLang="en-US" dirty="0"/>
              <a:t>Virtual machines</a:t>
            </a:r>
          </a:p>
          <a:p>
            <a:pPr lvl="1"/>
            <a:r>
              <a:rPr lang="en-US" altLang="en-US" dirty="0"/>
              <a:t>Library operating systems</a:t>
            </a:r>
          </a:p>
          <a:p>
            <a:pPr lvl="1"/>
            <a:r>
              <a:rPr lang="en-US" altLang="en-US" dirty="0"/>
              <a:t>Sandboxes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Modify program or process so that its actions will preserve isolation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Program rewriting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Compiling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Loading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26269-11D8-0A43-9730-05D147A52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7AE7E-5A59-CC48-95B0-1F3CEAA9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E07F2-2241-D440-90C1-EF2A13DD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04963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262D057F-25D3-F945-96F2-3B5949E0B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Analyzing Capacity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39B0F4EB-8B4E-BC4D-90F5-885847581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Assume a noisy channel</a:t>
            </a:r>
          </a:p>
          <a:p>
            <a:r>
              <a:rPr lang="en-US" altLang="en-US"/>
              <a:t>Examine covert channel in MLS database that uses replication to ensure availability</a:t>
            </a:r>
          </a:p>
          <a:p>
            <a:pPr lvl="1"/>
            <a:r>
              <a:rPr lang="en-US" altLang="en-US"/>
              <a:t>2-phase commit protocol ensures atomicity</a:t>
            </a:r>
          </a:p>
          <a:p>
            <a:pPr lvl="1"/>
            <a:r>
              <a:rPr lang="en-US" altLang="en-US" i="1"/>
              <a:t>Coordinator</a:t>
            </a:r>
            <a:r>
              <a:rPr lang="en-US" altLang="en-US"/>
              <a:t> process manages global execution</a:t>
            </a:r>
          </a:p>
          <a:p>
            <a:pPr lvl="1"/>
            <a:r>
              <a:rPr lang="en-US" altLang="en-US" i="1"/>
              <a:t>Participant</a:t>
            </a:r>
            <a:r>
              <a:rPr lang="en-US" altLang="en-US"/>
              <a:t> processes do everything else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78E53-5F8D-D849-87B5-0F7E90F7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77B82-E5B6-D84D-AA44-F840527D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8AE07-2760-4F4F-BB00-2C8EA4E5F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94400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978BE9D8-74E0-0741-9B2C-CCCAE540E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It Works</a:t>
            </a:r>
          </a:p>
        </p:txBody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5D5F241A-2BA6-E74F-833D-E0DE06963D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Coordinator sends message to each participant asking whether to abort or commit transaction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any says “abort”, coordinator stops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Coordinator gathers replies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all say “commit”, sends commit messages back to participants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any says “abort”, sends abort messages back to participants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Each participant that sent commit waits for reply; on receipt, acts accordingly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5378B-1C57-DD49-9D29-2A8F71DF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BCCEB-8683-3F44-85A6-E313E6CE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C4004-00BD-2845-9AB8-09489EBEB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7187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D5145935-E089-894B-95B3-92633084B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177B0CF8-B88C-EA4A-B447-93FD88DAD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Protocol times out, causing party to act as if transaction aborted, when:</a:t>
            </a:r>
          </a:p>
          <a:p>
            <a:pPr lvl="1"/>
            <a:r>
              <a:rPr lang="en-US" altLang="en-US"/>
              <a:t>Coordinator doesn’t receive reply from participant</a:t>
            </a:r>
          </a:p>
          <a:p>
            <a:pPr lvl="1"/>
            <a:r>
              <a:rPr lang="en-US" altLang="en-US"/>
              <a:t>Participant who sends a commit doesn’t receive reply from coordinator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E78E6-B8B8-E242-87BA-030BE0A7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FCD36-522B-8C4F-BD15-322A38C5E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A8A18-B694-9746-A144-353A53CA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0331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>
            <a:extLst>
              <a:ext uri="{FF2B5EF4-FFF2-40B4-BE49-F238E27FC236}">
                <a16:creationId xmlns:a16="http://schemas.microsoft.com/office/drawing/2014/main" id="{FB736E30-8B3C-A44F-B179-168BE2303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Covert Channel Here</a:t>
            </a:r>
          </a:p>
        </p:txBody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83C8D1B3-5E05-6E41-A091-F6BEDD6527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Two types of components</a:t>
            </a:r>
          </a:p>
          <a:p>
            <a:pPr lvl="1"/>
            <a:r>
              <a:rPr lang="en-US" altLang="en-US" dirty="0"/>
              <a:t>One at </a:t>
            </a:r>
            <a:r>
              <a:rPr lang="en-US" altLang="en-US" i="1" dirty="0"/>
              <a:t>Low</a:t>
            </a:r>
            <a:r>
              <a:rPr lang="en-US" altLang="en-US" dirty="0"/>
              <a:t> security level, other at </a:t>
            </a:r>
            <a:r>
              <a:rPr lang="en-US" altLang="en-US" i="1" dirty="0"/>
              <a:t>High</a:t>
            </a:r>
            <a:endParaRPr lang="en-US" altLang="en-US" dirty="0"/>
          </a:p>
          <a:p>
            <a:r>
              <a:rPr lang="en-US" altLang="en-US" dirty="0"/>
              <a:t>Low component begins 2-phase commit</a:t>
            </a:r>
          </a:p>
          <a:p>
            <a:pPr lvl="1"/>
            <a:r>
              <a:rPr lang="en-US" altLang="en-US" dirty="0"/>
              <a:t>Both </a:t>
            </a:r>
            <a:r>
              <a:rPr lang="en-US" altLang="en-US" i="1" dirty="0"/>
              <a:t>High</a:t>
            </a:r>
            <a:r>
              <a:rPr lang="en-US" altLang="en-US" dirty="0"/>
              <a:t>, </a:t>
            </a:r>
            <a:r>
              <a:rPr lang="en-US" altLang="en-US" i="1" dirty="0"/>
              <a:t>Low</a:t>
            </a:r>
            <a:r>
              <a:rPr lang="en-US" altLang="en-US" dirty="0"/>
              <a:t> components must cooperate in the 2-phase commit protocol</a:t>
            </a:r>
          </a:p>
          <a:p>
            <a:r>
              <a:rPr lang="en-US" altLang="en-US" i="1" dirty="0"/>
              <a:t>High</a:t>
            </a:r>
            <a:r>
              <a:rPr lang="en-US" altLang="en-US" dirty="0"/>
              <a:t> sends information to </a:t>
            </a:r>
            <a:r>
              <a:rPr lang="en-US" altLang="en-US" i="1" dirty="0"/>
              <a:t>Low</a:t>
            </a:r>
            <a:r>
              <a:rPr lang="en-US" altLang="en-US" dirty="0"/>
              <a:t> by selectively aborting transactions</a:t>
            </a:r>
          </a:p>
          <a:p>
            <a:pPr lvl="1"/>
            <a:r>
              <a:rPr lang="en-US" altLang="en-US" dirty="0"/>
              <a:t>Can send abort messages</a:t>
            </a:r>
          </a:p>
          <a:p>
            <a:pPr lvl="1"/>
            <a:r>
              <a:rPr lang="en-US" altLang="en-US" dirty="0"/>
              <a:t>Can just not do anything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B719D-2A75-4D4C-8A08-E919BD57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17FF9-086D-7644-A877-F89DE99A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DA91A-2D4E-B848-A01C-BD7193CB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0618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D3291D6E-7FDB-0C4A-A761-A6FC6F0A9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DD1E0669-AE02-194C-9050-7C54C92EC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transaction </a:t>
            </a:r>
            <a:r>
              <a:rPr lang="en-US" altLang="en-US" i="1"/>
              <a:t>always</a:t>
            </a:r>
            <a:r>
              <a:rPr lang="en-US" altLang="en-US"/>
              <a:t> succeeded except when </a:t>
            </a:r>
            <a:r>
              <a:rPr lang="en-US" altLang="en-US" i="1"/>
              <a:t>High</a:t>
            </a:r>
            <a:r>
              <a:rPr lang="en-US" altLang="en-US"/>
              <a:t> component sending information, channel not noisy</a:t>
            </a:r>
          </a:p>
          <a:p>
            <a:pPr lvl="1"/>
            <a:r>
              <a:rPr lang="en-US" altLang="en-US"/>
              <a:t>Capacity would be 1 bit per trial</a:t>
            </a:r>
          </a:p>
          <a:p>
            <a:pPr lvl="1"/>
            <a:r>
              <a:rPr lang="en-US" altLang="en-US"/>
              <a:t>But channel noisy as transactions may abort for reasons </a:t>
            </a:r>
            <a:r>
              <a:rPr lang="en-US" altLang="en-US" i="1"/>
              <a:t>other</a:t>
            </a:r>
            <a:r>
              <a:rPr lang="en-US" altLang="en-US"/>
              <a:t> than the sending of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FECC7-5F07-A241-A1F7-EBD47624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AAF88-A996-064C-9AFC-3B991801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424E0-F9C8-4347-94D2-AD23FC7F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7944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FDEDD04D-8574-3742-9BFB-A359A9BBC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D3D6FDF4-AB1C-E748-83BE-E1F788B15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X</a:t>
            </a:r>
            <a:r>
              <a:rPr lang="en-US" altLang="en-US" dirty="0"/>
              <a:t> random variable: what </a:t>
            </a:r>
            <a:r>
              <a:rPr lang="en-US" altLang="en-US" i="1" dirty="0"/>
              <a:t>High</a:t>
            </a:r>
            <a:r>
              <a:rPr lang="en-US" altLang="en-US" dirty="0"/>
              <a:t> user wants to send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Assume abort is 1, commit is 0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 =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=0) probability </a:t>
            </a:r>
            <a:r>
              <a:rPr lang="en-US" altLang="en-US" i="1" dirty="0"/>
              <a:t>High</a:t>
            </a:r>
            <a:r>
              <a:rPr lang="en-US" altLang="en-US" dirty="0"/>
              <a:t> sends 0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A</a:t>
            </a:r>
            <a:r>
              <a:rPr lang="en-US" altLang="en-US" dirty="0"/>
              <a:t> random variable: what </a:t>
            </a:r>
            <a:r>
              <a:rPr lang="en-US" altLang="en-US" i="1" dirty="0"/>
              <a:t>Low</a:t>
            </a:r>
            <a:r>
              <a:rPr lang="en-US" altLang="en-US" dirty="0"/>
              <a:t> receives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noiseless channel </a:t>
            </a:r>
            <a:r>
              <a:rPr lang="en-US" altLang="en-US" i="1" dirty="0"/>
              <a:t>X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i="1" dirty="0"/>
              <a:t>n</a:t>
            </a:r>
            <a:r>
              <a:rPr lang="en-US" altLang="en-US" dirty="0"/>
              <a:t>+2 users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Sender, receiver, </a:t>
            </a:r>
            <a:r>
              <a:rPr lang="en-US" altLang="en-US" i="1" dirty="0"/>
              <a:t>n</a:t>
            </a:r>
            <a:r>
              <a:rPr lang="en-US" altLang="en-US" dirty="0"/>
              <a:t> others that act independently of one another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q</a:t>
            </a:r>
            <a:r>
              <a:rPr lang="en-US" altLang="en-US" dirty="0"/>
              <a:t> probability of transaction aborting at any of these </a:t>
            </a:r>
            <a:r>
              <a:rPr lang="en-US" altLang="en-US" i="1" dirty="0"/>
              <a:t>n</a:t>
            </a:r>
            <a:r>
              <a:rPr lang="en-US" altLang="en-US" dirty="0"/>
              <a:t> users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AEDDE-1455-F44C-B808-FF69BAC4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B6779-81F3-A948-9C6E-E654E5EF4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0D740-58B9-5F45-9E7B-4612C81B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611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EA0E7E18-4BF4-AD45-9107-BDC1A7156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Probabilities</a:t>
            </a:r>
          </a:p>
        </p:txBody>
      </p:sp>
      <p:sp>
        <p:nvSpPr>
          <p:cNvPr id="331779" name="Rectangle 3">
            <a:extLst>
              <a:ext uri="{FF2B5EF4-FFF2-40B4-BE49-F238E27FC236}">
                <a16:creationId xmlns:a16="http://schemas.microsoft.com/office/drawing/2014/main" id="{D3137A02-E6A2-DA4B-8B5F-129BB64DB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Probabilities of receiving given sending</a:t>
            </a:r>
            <a:endParaRPr lang="en-US" altLang="en-US" i="1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=0|</a:t>
            </a:r>
            <a:r>
              <a:rPr lang="en-US" altLang="en-US" i="1" dirty="0"/>
              <a:t>X</a:t>
            </a:r>
            <a:r>
              <a:rPr lang="en-US" altLang="en-US" dirty="0"/>
              <a:t>=0) = 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=1|</a:t>
            </a:r>
            <a:r>
              <a:rPr lang="en-US" altLang="en-US" i="1" dirty="0"/>
              <a:t>X</a:t>
            </a:r>
            <a:r>
              <a:rPr lang="en-US" altLang="en-US" dirty="0"/>
              <a:t>=0) = 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=0|</a:t>
            </a:r>
            <a:r>
              <a:rPr lang="en-US" altLang="en-US" i="1" dirty="0"/>
              <a:t>X</a:t>
            </a:r>
            <a:r>
              <a:rPr lang="en-US" altLang="en-US" dirty="0"/>
              <a:t>=1) = 0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=1|</a:t>
            </a:r>
            <a:r>
              <a:rPr lang="en-US" altLang="en-US" i="1" dirty="0"/>
              <a:t>X</a:t>
            </a:r>
            <a:r>
              <a:rPr lang="en-US" altLang="en-US" dirty="0"/>
              <a:t>=1) = 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 probabilities of receiving values: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=0) = 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=1) = 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D91EC-5979-D346-A6D5-CF3E46C3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617FC-41BE-7C43-BCBA-9A22CDD89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AD803-0D85-8443-B551-698C529E5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1757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id="{39AF8315-3078-204E-B1BB-09BE0BF28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Probabilities</a:t>
            </a: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9CCCB9AD-4D35-A746-8451-995007BCD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Given sending, what is receiving?</a:t>
            </a:r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=0|</a:t>
            </a:r>
            <a:r>
              <a:rPr lang="en-US" altLang="en-US" i="1" dirty="0"/>
              <a:t>A</a:t>
            </a:r>
            <a:r>
              <a:rPr lang="en-US" altLang="en-US" dirty="0"/>
              <a:t>=0) = 1</a:t>
            </a:r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=1|</a:t>
            </a:r>
            <a:r>
              <a:rPr lang="en-US" altLang="en-US" i="1" dirty="0"/>
              <a:t>A</a:t>
            </a:r>
            <a:r>
              <a:rPr lang="en-US" altLang="en-US" dirty="0"/>
              <a:t>=0) = 0</a:t>
            </a:r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=0|</a:t>
            </a:r>
            <a:r>
              <a:rPr lang="en-US" altLang="en-US" i="1" dirty="0"/>
              <a:t>A</a:t>
            </a:r>
            <a:r>
              <a:rPr lang="en-US" altLang="en-US" dirty="0"/>
              <a:t>=1) = </a:t>
            </a:r>
            <a:r>
              <a:rPr lang="en-US" altLang="en-US" i="1" dirty="0"/>
              <a:t>p</a:t>
            </a:r>
            <a:r>
              <a:rPr lang="en-US" altLang="en-US" dirty="0"/>
              <a:t>[1–(1–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/ [1–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</a:t>
            </a:r>
          </a:p>
          <a:p>
            <a:pPr lvl="1"/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=1|</a:t>
            </a:r>
            <a:r>
              <a:rPr lang="en-US" altLang="en-US" i="1" dirty="0"/>
              <a:t>A</a:t>
            </a:r>
            <a:r>
              <a:rPr lang="en-US" altLang="en-US" dirty="0"/>
              <a:t>=1) = (1–</a:t>
            </a:r>
            <a:r>
              <a:rPr lang="en-US" altLang="en-US" i="1" dirty="0"/>
              <a:t>p</a:t>
            </a:r>
            <a:r>
              <a:rPr lang="en-US" altLang="en-US" dirty="0"/>
              <a:t>) / [1–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E3740-D3E9-9D41-918F-87D0D0157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93BEA-3E27-DF40-8C55-FF2F3A60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F5021-E673-1A42-B3DF-C0ADDC4A7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4787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035F6E3F-50A3-9C4A-841D-D7F882215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Entropies</a:t>
            </a:r>
          </a:p>
        </p:txBody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B4402AA7-66AC-134D-998C-9E221D3D6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1827213" algn="l"/>
              </a:tabLst>
            </a:pPr>
            <a:r>
              <a:rPr lang="en-US" altLang="en-US" dirty="0"/>
              <a:t>You can compute these:</a:t>
            </a:r>
          </a:p>
          <a:p>
            <a:pPr>
              <a:tabLst>
                <a:tab pos="1827213" algn="l"/>
              </a:tabLst>
            </a:pP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–</a:t>
            </a:r>
            <a:r>
              <a:rPr lang="en-US" altLang="en-US" i="1" dirty="0"/>
              <a:t>p</a:t>
            </a:r>
            <a:r>
              <a:rPr lang="en-US" altLang="en-US" dirty="0"/>
              <a:t> </a:t>
            </a:r>
            <a:r>
              <a:rPr lang="en-US" altLang="en-US" dirty="0" err="1"/>
              <a:t>lg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– (1–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 err="1"/>
              <a:t>lg</a:t>
            </a:r>
            <a:r>
              <a:rPr lang="en-US" altLang="en-US" dirty="0"/>
              <a:t> (1–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</a:p>
          <a:p>
            <a:pPr>
              <a:tabLst>
                <a:tab pos="1827213" algn="l"/>
              </a:tabLst>
            </a:pP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|</a:t>
            </a:r>
            <a:r>
              <a:rPr lang="en-US" altLang="en-US" i="1" dirty="0"/>
              <a:t>A</a:t>
            </a:r>
            <a:r>
              <a:rPr lang="en-US" altLang="en-US" dirty="0"/>
              <a:t>) = –</a:t>
            </a:r>
            <a:r>
              <a:rPr lang="en-US" altLang="en-US" i="1" dirty="0"/>
              <a:t>p</a:t>
            </a:r>
            <a:r>
              <a:rPr lang="en-US" altLang="en-US" dirty="0"/>
              <a:t>[1–(1–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</a:t>
            </a:r>
            <a:r>
              <a:rPr lang="en-US" altLang="en-US" dirty="0" err="1"/>
              <a:t>lg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– </a:t>
            </a:r>
            <a:r>
              <a:rPr lang="en-US" altLang="en-US" i="1" dirty="0"/>
              <a:t>p</a:t>
            </a:r>
            <a:r>
              <a:rPr lang="en-US" altLang="en-US" dirty="0"/>
              <a:t>[1–(1–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</a:t>
            </a:r>
            <a:r>
              <a:rPr lang="en-US" altLang="en-US" dirty="0" err="1"/>
              <a:t>lg</a:t>
            </a:r>
            <a:r>
              <a:rPr lang="en-US" altLang="en-US" dirty="0"/>
              <a:t> [1–(1–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+</a:t>
            </a:r>
          </a:p>
          <a:p>
            <a:pPr marL="0" indent="0">
              <a:buNone/>
              <a:tabLst>
                <a:tab pos="1827213" algn="l"/>
              </a:tabLst>
            </a:pPr>
            <a:r>
              <a:rPr lang="en-US" altLang="en-US" dirty="0"/>
              <a:t> 		[1–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</a:t>
            </a:r>
            <a:r>
              <a:rPr lang="en-US" altLang="en-US" dirty="0" err="1"/>
              <a:t>lg</a:t>
            </a:r>
            <a:r>
              <a:rPr lang="en-US" altLang="en-US" dirty="0"/>
              <a:t> [1–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– (1–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 err="1"/>
              <a:t>lg</a:t>
            </a:r>
            <a:r>
              <a:rPr lang="en-US" altLang="en-US" dirty="0"/>
              <a:t> (1–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</a:p>
          <a:p>
            <a:pPr>
              <a:tabLst>
                <a:tab pos="1827213" algn="l"/>
              </a:tabLst>
            </a:pPr>
            <a:r>
              <a:rPr lang="en-US" altLang="en-US" dirty="0"/>
              <a:t>I(A;X) = 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 </a:t>
            </a:r>
            <a:r>
              <a:rPr lang="en-US" altLang="en-US" dirty="0" err="1"/>
              <a:t>lg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+ </a:t>
            </a:r>
            <a:r>
              <a:rPr lang="en-US" altLang="en-US" i="1" dirty="0"/>
              <a:t>p</a:t>
            </a:r>
            <a:r>
              <a:rPr lang="en-US" altLang="en-US" dirty="0"/>
              <a:t>[1–(1–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</a:t>
            </a:r>
            <a:r>
              <a:rPr lang="en-US" altLang="en-US" dirty="0" err="1"/>
              <a:t>lg</a:t>
            </a:r>
            <a:r>
              <a:rPr lang="en-US" altLang="en-US" dirty="0"/>
              <a:t> [1–(1–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– </a:t>
            </a:r>
          </a:p>
          <a:p>
            <a:pPr marL="0" indent="0">
              <a:buNone/>
              <a:tabLst>
                <a:tab pos="1827213" algn="l"/>
              </a:tabLst>
            </a:pPr>
            <a:r>
              <a:rPr lang="en-US" altLang="en-US" dirty="0"/>
              <a:t> 	[1–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 </a:t>
            </a:r>
            <a:r>
              <a:rPr lang="en-US" altLang="en-US" dirty="0" err="1"/>
              <a:t>lg</a:t>
            </a:r>
            <a:r>
              <a:rPr lang="en-US" altLang="en-US" dirty="0"/>
              <a:t> [1–</a:t>
            </a:r>
            <a:r>
              <a:rPr lang="en-US" altLang="en-US" i="1" dirty="0"/>
              <a:t>p</a:t>
            </a:r>
            <a:r>
              <a:rPr lang="en-US" altLang="en-US" dirty="0"/>
              <a:t>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E7A73-F83C-3346-BC95-4163F636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79348-B37E-3C40-9525-0FEDB9A71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1CAC2-803E-454D-B6DC-458D0F97C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04924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EC899119-B6BA-884C-885C-C1FEF81A8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Capacity</a:t>
            </a:r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BBE880D4-45CD-9544-B501-766A3A624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Maximize this with respect to </a:t>
            </a:r>
            <a:r>
              <a:rPr lang="en-US" altLang="en-US" i="1" dirty="0"/>
              <a:t>p</a:t>
            </a:r>
            <a:r>
              <a:rPr lang="en-US" altLang="en-US" dirty="0"/>
              <a:t> (probability that </a:t>
            </a:r>
            <a:r>
              <a:rPr lang="en-US" altLang="en-US" i="1" dirty="0"/>
              <a:t>High</a:t>
            </a:r>
            <a:r>
              <a:rPr lang="en-US" altLang="en-US" dirty="0"/>
              <a:t> sends 0)</a:t>
            </a:r>
          </a:p>
          <a:p>
            <a:pPr lvl="1"/>
            <a:r>
              <a:rPr lang="en-US" altLang="en-US" dirty="0"/>
              <a:t>Notation: </a:t>
            </a:r>
            <a:r>
              <a:rPr lang="en-US" altLang="en-US" i="1" dirty="0"/>
              <a:t>m</a:t>
            </a:r>
            <a:r>
              <a:rPr lang="en-US" altLang="en-US" dirty="0"/>
              <a:t> = (1–</a:t>
            </a:r>
            <a:r>
              <a:rPr lang="en-US" altLang="en-US" i="1" dirty="0"/>
              <a:t>q</a:t>
            </a:r>
            <a:r>
              <a:rPr lang="en-US" altLang="en-US" dirty="0"/>
              <a:t>)</a:t>
            </a:r>
            <a:r>
              <a:rPr lang="en-US" altLang="en-US" i="1" baseline="30000" dirty="0"/>
              <a:t>n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 = (1–</a:t>
            </a:r>
            <a:r>
              <a:rPr lang="en-US" altLang="en-US" i="1" dirty="0"/>
              <a:t>m</a:t>
            </a:r>
            <a:r>
              <a:rPr lang="en-US" altLang="en-US" dirty="0"/>
              <a:t>)</a:t>
            </a:r>
            <a:r>
              <a:rPr lang="en-US" altLang="en-US" baseline="30000" dirty="0"/>
              <a:t>(1–</a:t>
            </a:r>
            <a:r>
              <a:rPr lang="en-US" altLang="en-US" i="1" baseline="30000" dirty="0"/>
              <a:t>m</a:t>
            </a:r>
            <a:r>
              <a:rPr lang="en-US" altLang="en-US" baseline="30000" dirty="0"/>
              <a:t>)</a:t>
            </a:r>
            <a:endParaRPr lang="en-US" altLang="en-US" i="1" baseline="30000" dirty="0"/>
          </a:p>
          <a:p>
            <a:pPr lvl="1"/>
            <a:r>
              <a:rPr lang="en-US" altLang="en-US" dirty="0"/>
              <a:t>Maximum when </a:t>
            </a:r>
            <a:r>
              <a:rPr lang="en-US" altLang="en-US" i="1" dirty="0"/>
              <a:t>p</a:t>
            </a:r>
            <a:r>
              <a:rPr lang="en-US" altLang="en-US" dirty="0"/>
              <a:t> = </a:t>
            </a:r>
            <a:r>
              <a:rPr lang="en-US" altLang="en-US" i="1" dirty="0"/>
              <a:t>M</a:t>
            </a:r>
            <a:r>
              <a:rPr lang="en-US" altLang="en-US" dirty="0"/>
              <a:t> / (</a:t>
            </a:r>
            <a:r>
              <a:rPr lang="en-US" altLang="en-US" i="1" dirty="0"/>
              <a:t>Mm</a:t>
            </a:r>
            <a:r>
              <a:rPr lang="en-US" altLang="en-US" dirty="0"/>
              <a:t>+1)</a:t>
            </a:r>
          </a:p>
          <a:p>
            <a:r>
              <a:rPr lang="en-US" altLang="en-US" dirty="0"/>
              <a:t>Capacity is:</a:t>
            </a:r>
          </a:p>
          <a:p>
            <a:pPr>
              <a:buFontTx/>
              <a:buNone/>
            </a:pPr>
            <a:r>
              <a:rPr lang="en-US" altLang="en-US" sz="2400" i="1" dirty="0"/>
              <a:t>	I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dirty="0"/>
              <a:t>;</a:t>
            </a:r>
            <a:r>
              <a:rPr lang="en-US" altLang="en-US" sz="2400" i="1" dirty="0"/>
              <a:t>X</a:t>
            </a:r>
            <a:r>
              <a:rPr lang="en-US" altLang="en-US" sz="2400" dirty="0"/>
              <a:t>) = </a:t>
            </a:r>
            <a:r>
              <a:rPr lang="en-US" altLang="en-US" sz="2400" i="1" u="sng" dirty="0"/>
              <a:t>Mm</a:t>
            </a:r>
            <a:r>
              <a:rPr lang="en-US" altLang="en-US" sz="2400" u="sng" dirty="0"/>
              <a:t> </a:t>
            </a:r>
            <a:r>
              <a:rPr lang="en-US" altLang="en-US" sz="2400" u="sng" dirty="0" err="1"/>
              <a:t>lg</a:t>
            </a:r>
            <a:r>
              <a:rPr lang="en-US" altLang="en-US" sz="2400" u="sng" dirty="0"/>
              <a:t> </a:t>
            </a:r>
            <a:r>
              <a:rPr lang="en-US" altLang="en-US" sz="2400" i="1" u="sng" dirty="0"/>
              <a:t>p</a:t>
            </a:r>
            <a:r>
              <a:rPr lang="en-US" altLang="en-US" sz="2400" u="sng" dirty="0"/>
              <a:t> + </a:t>
            </a:r>
            <a:r>
              <a:rPr lang="en-US" altLang="en-US" sz="2400" i="1" u="sng" dirty="0"/>
              <a:t>M</a:t>
            </a:r>
            <a:r>
              <a:rPr lang="en-US" altLang="en-US" sz="2400" u="sng" dirty="0"/>
              <a:t>(1–</a:t>
            </a:r>
            <a:r>
              <a:rPr lang="en-US" altLang="en-US" sz="2400" i="1" u="sng" dirty="0"/>
              <a:t>m</a:t>
            </a:r>
            <a:r>
              <a:rPr lang="en-US" altLang="en-US" sz="2400" u="sng" dirty="0"/>
              <a:t>) </a:t>
            </a:r>
            <a:r>
              <a:rPr lang="en-US" altLang="en-US" sz="2400" u="sng" dirty="0" err="1"/>
              <a:t>lg</a:t>
            </a:r>
            <a:r>
              <a:rPr lang="en-US" altLang="en-US" sz="2400" u="sng" dirty="0"/>
              <a:t> (1–</a:t>
            </a:r>
            <a:r>
              <a:rPr lang="en-US" altLang="en-US" sz="2400" i="1" u="sng" dirty="0"/>
              <a:t>m</a:t>
            </a:r>
            <a:r>
              <a:rPr lang="en-US" altLang="en-US" sz="2400" u="sng" dirty="0"/>
              <a:t>) + </a:t>
            </a:r>
            <a:r>
              <a:rPr lang="en-US" altLang="en-US" sz="2400" u="sng" dirty="0" err="1"/>
              <a:t>lg</a:t>
            </a:r>
            <a:r>
              <a:rPr lang="en-US" altLang="en-US" sz="2400" u="sng" dirty="0"/>
              <a:t> (</a:t>
            </a:r>
            <a:r>
              <a:rPr lang="en-US" altLang="en-US" sz="2400" i="1" u="sng" dirty="0"/>
              <a:t>Mm</a:t>
            </a:r>
            <a:r>
              <a:rPr lang="en-US" altLang="en-US" sz="2400" u="sng" dirty="0"/>
              <a:t>+1)</a:t>
            </a:r>
          </a:p>
          <a:p>
            <a:pPr>
              <a:buFontTx/>
              <a:buNone/>
            </a:pPr>
            <a:r>
              <a:rPr lang="en-US" altLang="en-US" sz="2400" dirty="0"/>
              <a:t>				(</a:t>
            </a:r>
            <a:r>
              <a:rPr lang="en-US" altLang="en-US" sz="2400" i="1" dirty="0"/>
              <a:t>Mm</a:t>
            </a:r>
            <a:r>
              <a:rPr lang="en-US" altLang="en-US" sz="2400" dirty="0"/>
              <a:t>+1)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FDB95-0247-1248-8DCC-8FA97A359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59715-7CEC-0D40-BFDD-BCBB81FF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7F1CA-A7ED-0D4F-BE57-922F0713F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2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FBBB5-874D-ED4C-8FEB-FB1BB179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Isolation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DAE6A-3DDC-414D-BB8B-B2C01CA21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Ensure the hardware is disconnected from any other system</a:t>
            </a:r>
          </a:p>
          <a:p>
            <a:pPr lvl="1"/>
            <a:r>
              <a:rPr lang="en-US" dirty="0"/>
              <a:t>This includes networking, including wireless</a:t>
            </a:r>
          </a:p>
          <a:p>
            <a:r>
              <a:rPr lang="en-US" dirty="0"/>
              <a:t>Example: SCADA systems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generation: serial protocols, not connected to other systems or networks; no security defenses needed, focus being on malfunctions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generation: serial networks connected to computers not connected to Internet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generation: TCP/IP protocol running on networks connected to Internet; need security defenses for attackers coming in over Internet</a:t>
            </a:r>
          </a:p>
          <a:p>
            <a:r>
              <a:rPr lang="en-US" dirty="0"/>
              <a:t>Example: electronic voting systems</a:t>
            </a:r>
          </a:p>
          <a:p>
            <a:pPr lvl="1"/>
            <a:r>
              <a:rPr lang="en-US" dirty="0"/>
              <a:t>Physical isolation protects systems from attackers changing votes remotely</a:t>
            </a:r>
          </a:p>
          <a:p>
            <a:pPr lvl="1"/>
            <a:r>
              <a:rPr lang="en-US" dirty="0"/>
              <a:t>Required in many U.S. states, such as California: never connect them to any network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02337-9D88-2245-B930-B116B1F2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4EAB3-0CA1-504F-8090-27A7834D4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7EDE0-26EA-564A-9C2D-6BB33927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2024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4FF650FB-F67F-AA4F-9F59-A685BFE6A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Mitigation of Covert Channels</a:t>
            </a:r>
          </a:p>
        </p:txBody>
      </p:sp>
      <p:sp>
        <p:nvSpPr>
          <p:cNvPr id="335875" name="Rectangle 3">
            <a:extLst>
              <a:ext uri="{FF2B5EF4-FFF2-40B4-BE49-F238E27FC236}">
                <a16:creationId xmlns:a16="http://schemas.microsoft.com/office/drawing/2014/main" id="{09E3DACD-F06B-0846-8302-B10293DE7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Problem: these work by varying use of shared resources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One solution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Require processes to say what resources they need before running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Provide access to them in a way that no other process can access them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Cumbersome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Includes running (CPU covert channel)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Resources stay allocated for lifetime of 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7B197-ABFB-C847-9FDC-F1B5CB3C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EEF04-28C2-2C4C-803C-42D5C19EF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14E2C-B277-2444-BDDD-9907E59D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33841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F7BCA986-AF37-D340-9843-0D54C11A2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Alternate Approach</a:t>
            </a:r>
          </a:p>
        </p:txBody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8F60004F-0ADD-B545-BEC1-6E42E9A51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Obscure amount of resources being used</a:t>
            </a:r>
          </a:p>
          <a:p>
            <a:pPr lvl="1"/>
            <a:r>
              <a:rPr lang="en-US" altLang="en-US"/>
              <a:t>Receiver cannot distinguish between what the sender is using and what is added</a:t>
            </a:r>
          </a:p>
          <a:p>
            <a:r>
              <a:rPr lang="en-US" altLang="en-US"/>
              <a:t>How? Two ways:</a:t>
            </a:r>
          </a:p>
          <a:p>
            <a:pPr lvl="1"/>
            <a:r>
              <a:rPr lang="en-US" altLang="en-US"/>
              <a:t>Devote uniform resources to each process</a:t>
            </a:r>
          </a:p>
          <a:p>
            <a:pPr lvl="1"/>
            <a:r>
              <a:rPr lang="en-US" altLang="en-US"/>
              <a:t>Inject randomness into allocation, use of resources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125E1-5751-3F40-813A-14EA9ACA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89884-EE44-744C-A6AC-39A480455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DF166-C301-A141-8A69-C31E0853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6324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BF39413D-4766-8940-93AE-7CAD5FA55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Uniformity</a:t>
            </a:r>
          </a:p>
        </p:txBody>
      </p:sp>
      <p:sp>
        <p:nvSpPr>
          <p:cNvPr id="337923" name="Rectangle 3">
            <a:extLst>
              <a:ext uri="{FF2B5EF4-FFF2-40B4-BE49-F238E27FC236}">
                <a16:creationId xmlns:a16="http://schemas.microsoft.com/office/drawing/2014/main" id="{305A7D18-E9AC-844B-832B-B07D6D907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Variation of isolation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Process can’t tell if second process using resource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KVM/370 covert channel via CPU usage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Give each VM a time slice of fixed duration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 not allow VM to surrender its CPU time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Can no longer send 0 or 1 by modulating CPU usage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0C858-7D73-414D-8200-5F59ABC6A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F5D7E-E170-4E43-BF6A-8C449ECA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475C8-EE70-4947-99DC-26C7C531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3210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>
            <a:extLst>
              <a:ext uri="{FF2B5EF4-FFF2-40B4-BE49-F238E27FC236}">
                <a16:creationId xmlns:a16="http://schemas.microsoft.com/office/drawing/2014/main" id="{1DC665C2-0798-5C43-A978-7F02ED3D9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Randomness</a:t>
            </a:r>
          </a:p>
        </p:txBody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FF373CC2-202B-1847-A29E-02ADB119C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Make noise dominate channel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Does not close it, but makes it useless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MLS database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Probability of transaction being aborted by user other than sender, receiver approaches 1</a:t>
            </a:r>
          </a:p>
          <a:p>
            <a:pPr lvl="2">
              <a:lnSpc>
                <a:spcPct val="90000"/>
              </a:lnSpc>
            </a:pPr>
            <a:r>
              <a:rPr lang="en-US" altLang="en-US" i="1"/>
              <a:t>q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1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I</a:t>
            </a:r>
            <a:r>
              <a:rPr lang="en-US" altLang="en-US"/>
              <a:t>(</a:t>
            </a:r>
            <a:r>
              <a:rPr lang="en-US" altLang="en-US" i="1"/>
              <a:t>A</a:t>
            </a:r>
            <a:r>
              <a:rPr lang="en-US" altLang="en-US"/>
              <a:t>; </a:t>
            </a:r>
            <a:r>
              <a:rPr lang="en-US" altLang="en-US" i="1"/>
              <a:t>X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0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How to do this: resolve conflicts by aborting increases </a:t>
            </a:r>
            <a:r>
              <a:rPr lang="en-US" altLang="en-US" i="1"/>
              <a:t>q</a:t>
            </a:r>
            <a:r>
              <a:rPr lang="en-US" altLang="en-US"/>
              <a:t>, or have participants abort transactions randomly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3B5F8-41F4-FF4D-B64A-A6251E23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FBFFE-9694-CA42-9969-03AA5EB0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D6093-6577-DD47-9BF2-82F60C1A6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3272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7D557B4C-D269-3043-9B8F-B2F1F6A69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Problem: Loss of Efficiency</a:t>
            </a:r>
          </a:p>
        </p:txBody>
      </p:sp>
      <p:sp>
        <p:nvSpPr>
          <p:cNvPr id="339971" name="Rectangle 3">
            <a:extLst>
              <a:ext uri="{FF2B5EF4-FFF2-40B4-BE49-F238E27FC236}">
                <a16:creationId xmlns:a16="http://schemas.microsoft.com/office/drawing/2014/main" id="{5A19C793-18C7-A547-9F37-D788B37B2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Fixed allocation, constraining use</a:t>
            </a:r>
          </a:p>
          <a:p>
            <a:pPr lvl="1"/>
            <a:r>
              <a:rPr lang="en-US" altLang="en-US"/>
              <a:t>Wastes resources</a:t>
            </a:r>
          </a:p>
          <a:p>
            <a:r>
              <a:rPr lang="en-US" altLang="en-US"/>
              <a:t>Increasing probability of aborts</a:t>
            </a:r>
          </a:p>
          <a:p>
            <a:pPr lvl="1"/>
            <a:r>
              <a:rPr lang="en-US" altLang="en-US"/>
              <a:t>Some transactions that will normally commit now fail, requiring more retries</a:t>
            </a:r>
          </a:p>
          <a:p>
            <a:r>
              <a:rPr lang="en-US" altLang="en-US"/>
              <a:t>Policy: is the inefficiency preferable to the covert channel?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A7434-A328-9D4D-8FC3-07043C02F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6EC2F-0BA3-E447-9EEA-37B61178A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14FF5-CFCD-1B4E-88C2-199F2275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608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>
            <a:extLst>
              <a:ext uri="{FF2B5EF4-FFF2-40B4-BE49-F238E27FC236}">
                <a16:creationId xmlns:a16="http://schemas.microsoft.com/office/drawing/2014/main" id="{7F0C8F09-1648-3A49-A5E6-BA77B230C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D9EC4D6B-1747-B147-AF82-BF771555B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Goal: limit covert timing channels on VAX/VMM</a:t>
            </a:r>
          </a:p>
          <a:p>
            <a:pPr>
              <a:lnSpc>
                <a:spcPct val="90000"/>
              </a:lnSpc>
            </a:pPr>
            <a:r>
              <a:rPr lang="en-US" altLang="en-US"/>
              <a:t>“Fuzzy time” reduces accuracy of system clocks by generating random clock ticks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Random interrupts take any desired distribution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System clock updates only after each timer interrupt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Kernel rounds time to nearest 0.1 sec before giving it to VM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Means it cannot be more accurate than timing of interrupts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2090D-FBC6-0B44-A559-9A4C1C884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52B27-3AEE-EC47-A7A0-D7D138BF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5C39C-D715-8447-918A-9AB7CC42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5972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57A32237-D655-7B4B-AB61-B0CC97729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41B2CE14-8CA7-AD4B-8B6B-11B6CD0D18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I/O operations have random delays</a:t>
            </a:r>
          </a:p>
          <a:p>
            <a:pPr>
              <a:lnSpc>
                <a:spcPct val="90000"/>
              </a:lnSpc>
            </a:pPr>
            <a:r>
              <a:rPr lang="en-US" altLang="en-US"/>
              <a:t>Kernel distinguishes 2 kinds of time: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Event time</a:t>
            </a:r>
            <a:r>
              <a:rPr lang="en-US" altLang="en-US"/>
              <a:t> (when I/O event occurs)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Notification time</a:t>
            </a:r>
            <a:r>
              <a:rPr lang="en-US" altLang="en-US"/>
              <a:t> (when VM told I/O event occurred)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Random delay between these prevents VM from figuring out when event actually occurred)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Delay can be randomly distributed as desired (in security kernel, it’s 1–19ms)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Added enough noise to make covert timing channels hard to exploit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E12F2-DAA9-4D4E-9BCB-CE7A9E74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42FC7-67F9-E042-A370-D3D95118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96259-4E9A-AE44-A721-49DD8651A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4390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>
            <a:extLst>
              <a:ext uri="{FF2B5EF4-FFF2-40B4-BE49-F238E27FC236}">
                <a16:creationId xmlns:a16="http://schemas.microsoft.com/office/drawing/2014/main" id="{BBF73616-41F6-5243-8BF3-41DA24B8F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Improvement</a:t>
            </a: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86709126-7DAC-1B46-8F11-380E5B0D2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Modify scheduler to run processes in increasing order of security level</a:t>
            </a:r>
          </a:p>
          <a:p>
            <a:pPr lvl="1"/>
            <a:r>
              <a:rPr lang="en-US" altLang="en-US"/>
              <a:t>Now we’re worried about “reads up”, so …</a:t>
            </a:r>
          </a:p>
          <a:p>
            <a:r>
              <a:rPr lang="en-US" altLang="en-US"/>
              <a:t>Countermeasures needed only when transition from </a:t>
            </a:r>
            <a:r>
              <a:rPr lang="en-US" altLang="en-US" i="1"/>
              <a:t>dominating</a:t>
            </a:r>
            <a:r>
              <a:rPr lang="en-US" altLang="en-US"/>
              <a:t> VM to </a:t>
            </a:r>
            <a:r>
              <a:rPr lang="en-US" altLang="en-US" i="1"/>
              <a:t>dominated</a:t>
            </a:r>
            <a:r>
              <a:rPr lang="en-US" altLang="en-US"/>
              <a:t> VM</a:t>
            </a:r>
          </a:p>
          <a:p>
            <a:pPr lvl="1"/>
            <a:r>
              <a:rPr lang="en-US" altLang="en-US"/>
              <a:t>Add random intervals between quanta for these transitions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2D4C-CBE1-F649-A65C-29F0F56DC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D766A-CABA-FA4C-AD83-D38FF7B1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80A9C-BF83-BB40-A2DD-43C3AC34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36857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09B97004-B9F1-6449-B31B-D4DB5E6EC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Pump</a:t>
            </a:r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783F6F60-D6F1-804A-8A39-C1A9D0E6CD7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r>
              <a:rPr lang="en-US" altLang="en-US" dirty="0"/>
              <a:t>Tool for controlling communications path between </a:t>
            </a:r>
            <a:r>
              <a:rPr lang="en-US" altLang="en-US" i="1" dirty="0"/>
              <a:t>High</a:t>
            </a:r>
            <a:r>
              <a:rPr lang="en-US" altLang="en-US" dirty="0"/>
              <a:t> and </a:t>
            </a:r>
            <a:r>
              <a:rPr lang="en-US" altLang="en-US" i="1" dirty="0"/>
              <a:t>Low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F71D72-2236-AA46-A059-1451E4F17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6CB68-ACC9-C845-AC83-0F0FDB9C2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7D9F1-5DBE-F54A-8280-5B9DCE14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5368" y="6248400"/>
            <a:ext cx="2540000" cy="457200"/>
          </a:xfrm>
        </p:spPr>
        <p:txBody>
          <a:bodyPr/>
          <a:lstStyle/>
          <a:p>
            <a:r>
              <a:rPr lang="en-US" altLang="en-US"/>
              <a:t>Slide </a:t>
            </a:r>
            <a:r>
              <a:rPr lang="en-US"/>
              <a:t>18-</a:t>
            </a:r>
            <a:fld id="{64742286-CDC7-B244-A9C5-1EA1B8004065}" type="slidenum">
              <a:rPr lang="en-US" altLang="en-US" smtClean="0"/>
              <a:pPr/>
              <a:t>128</a:t>
            </a:fld>
            <a:endParaRPr lang="en-US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43444-FF0B-AB43-80D1-94EBB6A32694}"/>
              </a:ext>
            </a:extLst>
          </p:cNvPr>
          <p:cNvSpPr/>
          <p:nvPr/>
        </p:nvSpPr>
        <p:spPr>
          <a:xfrm>
            <a:off x="3454400" y="3111910"/>
            <a:ext cx="3197123" cy="648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6A144D-E216-4D45-8AD3-0752BBE2EBF3}"/>
              </a:ext>
            </a:extLst>
          </p:cNvPr>
          <p:cNvSpPr txBox="1"/>
          <p:nvPr/>
        </p:nvSpPr>
        <p:spPr>
          <a:xfrm>
            <a:off x="3512860" y="3176496"/>
            <a:ext cx="308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communications buffer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551E05-B4AF-2945-9CA0-D680C5BBE449}"/>
              </a:ext>
            </a:extLst>
          </p:cNvPr>
          <p:cNvSpPr/>
          <p:nvPr/>
        </p:nvSpPr>
        <p:spPr>
          <a:xfrm>
            <a:off x="2074692" y="4191000"/>
            <a:ext cx="121395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F4C8B4-9166-B649-B0BA-ADD6653446E4}"/>
              </a:ext>
            </a:extLst>
          </p:cNvPr>
          <p:cNvSpPr txBox="1"/>
          <p:nvPr/>
        </p:nvSpPr>
        <p:spPr>
          <a:xfrm>
            <a:off x="2125480" y="4219732"/>
            <a:ext cx="1190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Low</a:t>
            </a:r>
            <a:r>
              <a:rPr lang="en-US" dirty="0"/>
              <a:t> buffer</a:t>
            </a:r>
            <a:endParaRPr lang="en-US" i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03020C-1CCC-E546-8770-562799BB7617}"/>
              </a:ext>
            </a:extLst>
          </p:cNvPr>
          <p:cNvSpPr/>
          <p:nvPr/>
        </p:nvSpPr>
        <p:spPr>
          <a:xfrm>
            <a:off x="6651523" y="4227447"/>
            <a:ext cx="1213959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E80A46-FD90-5A42-A6ED-FDEE6971C920}"/>
              </a:ext>
            </a:extLst>
          </p:cNvPr>
          <p:cNvSpPr txBox="1"/>
          <p:nvPr/>
        </p:nvSpPr>
        <p:spPr>
          <a:xfrm>
            <a:off x="6675284" y="4234934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High</a:t>
            </a:r>
            <a:r>
              <a:rPr lang="en-US" dirty="0"/>
              <a:t> buffer</a:t>
            </a:r>
            <a:endParaRPr lang="en-US" i="1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4A43263-EED8-C64D-BF76-09C2A644634C}"/>
              </a:ext>
            </a:extLst>
          </p:cNvPr>
          <p:cNvSpPr/>
          <p:nvPr/>
        </p:nvSpPr>
        <p:spPr>
          <a:xfrm>
            <a:off x="5892392" y="3436374"/>
            <a:ext cx="1495322" cy="1511710"/>
          </a:xfrm>
          <a:prstGeom prst="arc">
            <a:avLst>
              <a:gd name="adj1" fmla="val 16200000"/>
              <a:gd name="adj2" fmla="val 7282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9A31CF41-0265-B44E-BAF8-8DAD4281AE38}"/>
              </a:ext>
            </a:extLst>
          </p:cNvPr>
          <p:cNvSpPr/>
          <p:nvPr/>
        </p:nvSpPr>
        <p:spPr>
          <a:xfrm rot="16200000">
            <a:off x="2689867" y="3435145"/>
            <a:ext cx="1495322" cy="1511710"/>
          </a:xfrm>
          <a:prstGeom prst="arc">
            <a:avLst>
              <a:gd name="adj1" fmla="val 16200000"/>
              <a:gd name="adj2" fmla="val 72829"/>
            </a:avLst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2C131A6-909B-F045-95B3-AAC698BCD908}"/>
              </a:ext>
            </a:extLst>
          </p:cNvPr>
          <p:cNvSpPr/>
          <p:nvPr/>
        </p:nvSpPr>
        <p:spPr>
          <a:xfrm>
            <a:off x="1578077" y="2934929"/>
            <a:ext cx="6843252" cy="2013155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0F3B6C6-28BC-E14B-B1AC-177C56424991}"/>
              </a:ext>
            </a:extLst>
          </p:cNvPr>
          <p:cNvSpPr/>
          <p:nvPr/>
        </p:nvSpPr>
        <p:spPr>
          <a:xfrm>
            <a:off x="1743510" y="5279513"/>
            <a:ext cx="1876323" cy="796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2BBFD4-1C9E-B243-A535-795C033A7225}"/>
              </a:ext>
            </a:extLst>
          </p:cNvPr>
          <p:cNvSpPr txBox="1"/>
          <p:nvPr/>
        </p:nvSpPr>
        <p:spPr>
          <a:xfrm>
            <a:off x="2123335" y="5487826"/>
            <a:ext cx="1330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Low</a:t>
            </a:r>
            <a:r>
              <a:rPr lang="en-US" dirty="0"/>
              <a:t> process</a:t>
            </a:r>
            <a:endParaRPr lang="en-US" i="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490A297-00BF-0745-ABC4-B71E8B8533B7}"/>
              </a:ext>
            </a:extLst>
          </p:cNvPr>
          <p:cNvSpPr/>
          <p:nvPr/>
        </p:nvSpPr>
        <p:spPr>
          <a:xfrm>
            <a:off x="6449552" y="5315960"/>
            <a:ext cx="1876323" cy="796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C3245D-BB0B-064D-9B93-EFF7F64FAA12}"/>
              </a:ext>
            </a:extLst>
          </p:cNvPr>
          <p:cNvSpPr txBox="1"/>
          <p:nvPr/>
        </p:nvSpPr>
        <p:spPr>
          <a:xfrm>
            <a:off x="6695311" y="5520191"/>
            <a:ext cx="13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High</a:t>
            </a:r>
            <a:r>
              <a:rPr lang="en-US" dirty="0"/>
              <a:t> process</a:t>
            </a:r>
            <a:endParaRPr lang="en-US" i="1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131B91D-10A5-0E42-89F0-A2DD17ECE961}"/>
              </a:ext>
            </a:extLst>
          </p:cNvPr>
          <p:cNvCxnSpPr>
            <a:cxnSpLocks/>
            <a:stCxn id="4" idx="2"/>
            <a:endCxn id="21" idx="0"/>
          </p:cNvCxnSpPr>
          <p:nvPr/>
        </p:nvCxnSpPr>
        <p:spPr>
          <a:xfrm>
            <a:off x="2681672" y="4648200"/>
            <a:ext cx="0" cy="631313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9E3A064-3C54-F340-8E4E-543C05E29C79}"/>
              </a:ext>
            </a:extLst>
          </p:cNvPr>
          <p:cNvCxnSpPr>
            <a:cxnSpLocks/>
          </p:cNvCxnSpPr>
          <p:nvPr/>
        </p:nvCxnSpPr>
        <p:spPr>
          <a:xfrm>
            <a:off x="7387714" y="4684647"/>
            <a:ext cx="0" cy="631313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504031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491905C6-FB59-F24C-8D3F-C89B3C35A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Details</a:t>
            </a: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381CE3C8-9AA9-394B-9CEF-8615608EC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Communications buffer of length </a:t>
            </a:r>
            <a:r>
              <a:rPr lang="en-US" altLang="en-US" i="1"/>
              <a:t>n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Means it can hold up to </a:t>
            </a:r>
            <a:r>
              <a:rPr lang="en-US" altLang="en-US" i="1"/>
              <a:t>n </a:t>
            </a:r>
            <a:r>
              <a:rPr lang="en-US" altLang="en-US"/>
              <a:t>messages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Messages numbered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Pump ACKs each message as it is moved from </a:t>
            </a:r>
            <a:r>
              <a:rPr lang="en-US" altLang="en-US" i="1"/>
              <a:t>High</a:t>
            </a:r>
            <a:r>
              <a:rPr lang="en-US" altLang="en-US"/>
              <a:t> (</a:t>
            </a:r>
            <a:r>
              <a:rPr lang="en-US" altLang="en-US" i="1"/>
              <a:t>Low</a:t>
            </a:r>
            <a:r>
              <a:rPr lang="en-US" altLang="en-US"/>
              <a:t>) buffer to communications buffer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If pump crashes, communications buffer preserves messages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Processes using pump can recover from crash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D4DCD-F5BC-054A-BAE5-95F15071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FC8D0-9F4E-C949-B750-F09136E72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03D12-CAB9-B04A-82A3-2CE251F5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0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BF2C06EF-8C07-224B-83FB-2CA219B1E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Machine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72564BC2-3073-D74F-88F4-C5F1F7D74C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Program that simulates hardware of a machine</a:t>
            </a:r>
          </a:p>
          <a:p>
            <a:pPr lvl="1"/>
            <a:r>
              <a:rPr lang="en-US" altLang="en-US" dirty="0"/>
              <a:t>Machine may be an existing, physical one or an abstract one</a:t>
            </a:r>
          </a:p>
          <a:p>
            <a:pPr lvl="1"/>
            <a:r>
              <a:rPr lang="en-US" altLang="en-US" dirty="0"/>
              <a:t>Uses special operating system, called </a:t>
            </a:r>
            <a:r>
              <a:rPr lang="en-US" altLang="en-US" i="1" dirty="0"/>
              <a:t>virtual machine monitor </a:t>
            </a:r>
            <a:r>
              <a:rPr lang="en-US" altLang="en-US" dirty="0"/>
              <a:t>(</a:t>
            </a:r>
            <a:r>
              <a:rPr lang="en-US" altLang="en-US" i="1" dirty="0"/>
              <a:t>VMM</a:t>
            </a:r>
            <a:r>
              <a:rPr lang="en-US" altLang="en-US" dirty="0"/>
              <a:t>)</a:t>
            </a:r>
            <a:r>
              <a:rPr lang="en-US" altLang="en-US" i="1" dirty="0"/>
              <a:t> </a:t>
            </a:r>
            <a:r>
              <a:rPr lang="en-US" altLang="en-US" dirty="0"/>
              <a:t>or</a:t>
            </a:r>
            <a:r>
              <a:rPr lang="en-US" altLang="en-US" i="1" dirty="0"/>
              <a:t> </a:t>
            </a:r>
            <a:r>
              <a:rPr lang="en-US" altLang="en-US" dirty="0"/>
              <a:t> </a:t>
            </a:r>
            <a:r>
              <a:rPr lang="en-US" altLang="en-US" i="1" dirty="0"/>
              <a:t>hypervisor</a:t>
            </a:r>
            <a:r>
              <a:rPr lang="en-US" altLang="en-US" dirty="0"/>
              <a:t>, to provide environment simulating target machine</a:t>
            </a:r>
          </a:p>
          <a:p>
            <a:r>
              <a:rPr lang="en-US" altLang="en-US" dirty="0"/>
              <a:t>Types of virtual machines</a:t>
            </a:r>
          </a:p>
          <a:p>
            <a:pPr lvl="1"/>
            <a:r>
              <a:rPr lang="en-US" altLang="en-US" dirty="0"/>
              <a:t>Type 1 hypervisor: runs directly on hardware</a:t>
            </a:r>
          </a:p>
          <a:p>
            <a:pPr lvl="1"/>
            <a:r>
              <a:rPr lang="en-US" altLang="en-US" dirty="0"/>
              <a:t>Type 2 hypervisor: runs on another operating system</a:t>
            </a:r>
          </a:p>
          <a:p>
            <a:r>
              <a:rPr lang="en-US" altLang="en-US" dirty="0"/>
              <a:t>Existing OSes do not need to be modified</a:t>
            </a:r>
          </a:p>
          <a:p>
            <a:pPr lvl="1"/>
            <a:r>
              <a:rPr lang="en-US" altLang="en-US" dirty="0"/>
              <a:t>Run under VMM, which enforces security policy</a:t>
            </a:r>
          </a:p>
          <a:p>
            <a:pPr lvl="1"/>
            <a:r>
              <a:rPr lang="en-US" altLang="en-US" dirty="0"/>
              <a:t>Effectively, VMM is a security kernel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5EE72-0E60-AC4D-9855-B4740972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0EB3B-CC1B-D346-8A88-9D112FEF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DCC00-3EF0-C948-A3F2-508DDC4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334840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B8D76717-9363-2A4C-A847-8BA0AE6765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Covert Channel</a:t>
            </a:r>
          </a:p>
        </p:txBody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26B95750-BF75-6442-A4FA-02A87B711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Low fills communications buffer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Send messages to pump until no ACK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 i="1"/>
              <a:t>High</a:t>
            </a:r>
            <a:r>
              <a:rPr lang="en-US" altLang="en-US"/>
              <a:t> wants to send 1, it accepts 1 message from pump; if </a:t>
            </a:r>
            <a:r>
              <a:rPr lang="en-US" altLang="en-US" i="1"/>
              <a:t>High</a:t>
            </a:r>
            <a:r>
              <a:rPr lang="en-US" altLang="en-US"/>
              <a:t> wants to send 0, it does not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 i="1"/>
              <a:t>Low</a:t>
            </a:r>
            <a:r>
              <a:rPr lang="en-US" altLang="en-US"/>
              <a:t> gets ACK, message moved from </a:t>
            </a:r>
            <a:r>
              <a:rPr lang="en-US" altLang="en-US" i="1"/>
              <a:t>Low</a:t>
            </a:r>
            <a:r>
              <a:rPr lang="en-US" altLang="en-US"/>
              <a:t> buffer to communications buffer</a:t>
            </a:r>
            <a:r>
              <a:rPr lang="en-US" altLang="en-US">
                <a:sym typeface="Monotype Sorts" pitchFamily="2" charset="2"/>
              </a:rPr>
              <a:t></a:t>
            </a:r>
            <a:r>
              <a:rPr lang="en-US" altLang="en-US">
                <a:sym typeface="Symbol" pitchFamily="2" charset="2"/>
              </a:rPr>
              <a:t></a:t>
            </a:r>
            <a:r>
              <a:rPr lang="en-US" altLang="en-US"/>
              <a:t> </a:t>
            </a:r>
            <a:r>
              <a:rPr lang="en-US" altLang="en-US" i="1"/>
              <a:t>High</a:t>
            </a:r>
            <a:r>
              <a:rPr lang="en-US" altLang="en-US"/>
              <a:t> sent 1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If </a:t>
            </a:r>
            <a:r>
              <a:rPr lang="en-US" altLang="en-US" i="1"/>
              <a:t>Low</a:t>
            </a:r>
            <a:r>
              <a:rPr lang="en-US" altLang="en-US"/>
              <a:t> doesn’t get ACK, no message moved </a:t>
            </a:r>
            <a:r>
              <a:rPr lang="en-US" altLang="en-US">
                <a:sym typeface="Monotype Sorts" pitchFamily="2" charset="2"/>
              </a:rPr>
              <a:t></a:t>
            </a:r>
            <a:r>
              <a:rPr lang="en-US" altLang="en-US">
                <a:sym typeface="Symbol" pitchFamily="2" charset="2"/>
              </a:rPr>
              <a:t></a:t>
            </a:r>
            <a:r>
              <a:rPr lang="en-US" altLang="en-US"/>
              <a:t> </a:t>
            </a:r>
            <a:r>
              <a:rPr lang="en-US" altLang="en-US" i="1"/>
              <a:t>High</a:t>
            </a:r>
            <a:r>
              <a:rPr lang="en-US" altLang="en-US"/>
              <a:t> sent 0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Meaning: if </a:t>
            </a:r>
            <a:r>
              <a:rPr lang="en-US" altLang="en-US" i="1"/>
              <a:t>High</a:t>
            </a:r>
            <a:r>
              <a:rPr lang="en-US" altLang="en-US"/>
              <a:t> can control rate at which pump passes messages to it, a covert timing channel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A1428-EE2F-A346-91D7-4578DB3F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A01C7-C88A-A24C-9618-73707558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7B4E1-11C5-564B-964D-E5B77A43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8631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E4CD434C-7E8F-964C-94B0-ABB58C1BC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Performance vs. Capacity</a:t>
            </a:r>
          </a:p>
        </p:txBody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A9A92908-19CA-C04B-8F0A-DB6E78C46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Assume </a:t>
            </a:r>
            <a:r>
              <a:rPr lang="en-US" altLang="en-US" i="1"/>
              <a:t>Low</a:t>
            </a:r>
            <a:r>
              <a:rPr lang="en-US" altLang="en-US"/>
              <a:t> process, pump can process messages more quickly than </a:t>
            </a:r>
            <a:r>
              <a:rPr lang="en-US" altLang="en-US" i="1"/>
              <a:t>High</a:t>
            </a:r>
            <a:r>
              <a:rPr lang="en-US" altLang="en-US"/>
              <a:t> process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L</a:t>
            </a:r>
            <a:r>
              <a:rPr lang="en-US" altLang="en-US" i="1" baseline="-25000"/>
              <a:t>i</a:t>
            </a:r>
            <a:r>
              <a:rPr lang="en-US" altLang="en-US"/>
              <a:t> random variable: time from </a:t>
            </a:r>
            <a:r>
              <a:rPr lang="en-US" altLang="en-US" i="1"/>
              <a:t>Low</a:t>
            </a:r>
            <a:r>
              <a:rPr lang="en-US" altLang="en-US"/>
              <a:t> sending message to pump to </a:t>
            </a:r>
            <a:r>
              <a:rPr lang="en-US" altLang="en-US" i="1"/>
              <a:t>Low</a:t>
            </a:r>
            <a:r>
              <a:rPr lang="en-US" altLang="en-US"/>
              <a:t> receiving ACK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H</a:t>
            </a:r>
            <a:r>
              <a:rPr lang="en-US" altLang="en-US" i="1" baseline="-25000"/>
              <a:t>i</a:t>
            </a:r>
            <a:r>
              <a:rPr lang="en-US" altLang="en-US"/>
              <a:t> random variable: average time for </a:t>
            </a:r>
            <a:r>
              <a:rPr lang="en-US" altLang="en-US" i="1"/>
              <a:t>High</a:t>
            </a:r>
            <a:r>
              <a:rPr lang="en-US" altLang="en-US"/>
              <a:t> to ACK each of last </a:t>
            </a:r>
            <a:r>
              <a:rPr lang="en-US" altLang="en-US" i="1"/>
              <a:t>n</a:t>
            </a:r>
            <a:r>
              <a:rPr lang="en-US" altLang="en-US"/>
              <a:t> messages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65E80-0206-7840-BCD2-71CA5B71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0A26B-F0B8-3542-A365-F996EC36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04AE1-E024-E046-9F72-9E2CB7C4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9560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FAEC135E-018E-964D-818B-186622EDC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Case1: </a:t>
            </a:r>
            <a:r>
              <a:rPr lang="en-US" altLang="en-US" i="1"/>
              <a:t>E</a:t>
            </a:r>
            <a:r>
              <a:rPr lang="en-US" altLang="en-US"/>
              <a:t>(</a:t>
            </a:r>
            <a:r>
              <a:rPr lang="en-US" altLang="en-US" i="1"/>
              <a:t>L</a:t>
            </a:r>
            <a:r>
              <a:rPr lang="en-US" altLang="en-US" i="1" baseline="-25000"/>
              <a:t>i</a:t>
            </a:r>
            <a:r>
              <a:rPr lang="en-US" altLang="en-US"/>
              <a:t>) &gt; </a:t>
            </a:r>
            <a:r>
              <a:rPr lang="en-US" altLang="en-US" i="1"/>
              <a:t>H</a:t>
            </a:r>
            <a:r>
              <a:rPr lang="en-US" altLang="en-US" i="1" baseline="-25000"/>
              <a:t>i</a:t>
            </a:r>
            <a:endParaRPr lang="en-US" altLang="en-US"/>
          </a:p>
        </p:txBody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E2059C96-6197-A647-AB8B-6CE6DBA4A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High</a:t>
            </a:r>
            <a:r>
              <a:rPr lang="en-US" altLang="en-US" dirty="0"/>
              <a:t> can process messages more quickly than </a:t>
            </a:r>
            <a:r>
              <a:rPr lang="en-US" altLang="en-US" i="1" dirty="0"/>
              <a:t>Low</a:t>
            </a:r>
            <a:r>
              <a:rPr lang="en-US" altLang="en-US" dirty="0"/>
              <a:t> can get ACKs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Contradicts above assumption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Pump must be delaying ACKs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Low</a:t>
            </a:r>
            <a:r>
              <a:rPr lang="en-US" altLang="en-US" dirty="0"/>
              <a:t> waits for ACK whether or not communications buffer is full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Covert channel closed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Not optimal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Process may wait to send message even when there is room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B9F08-DF5A-014A-8A59-65800759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AA6A9-16C3-8C4C-8284-3B5E58A2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4EDBB-9303-454A-97AD-CD1FEECD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7265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>
            <a:extLst>
              <a:ext uri="{FF2B5EF4-FFF2-40B4-BE49-F238E27FC236}">
                <a16:creationId xmlns:a16="http://schemas.microsoft.com/office/drawing/2014/main" id="{08B1E35D-6EAD-5748-8F4B-4755D5DC8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 2: </a:t>
            </a:r>
            <a:r>
              <a:rPr lang="en-US" altLang="en-US" i="1"/>
              <a:t>E</a:t>
            </a:r>
            <a:r>
              <a:rPr lang="en-US" altLang="en-US"/>
              <a:t>(</a:t>
            </a:r>
            <a:r>
              <a:rPr lang="en-US" altLang="en-US" i="1"/>
              <a:t>L</a:t>
            </a:r>
            <a:r>
              <a:rPr lang="en-US" altLang="en-US" i="1" baseline="-25000"/>
              <a:t>i</a:t>
            </a:r>
            <a:r>
              <a:rPr lang="en-US" altLang="en-US"/>
              <a:t>) &lt; </a:t>
            </a:r>
            <a:r>
              <a:rPr lang="en-US" altLang="en-US" i="1"/>
              <a:t>H</a:t>
            </a:r>
            <a:r>
              <a:rPr lang="en-US" altLang="en-US" i="1" baseline="-25000"/>
              <a:t>i</a:t>
            </a:r>
          </a:p>
        </p:txBody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00B2E26C-0ECB-0E45-968C-65A8526EB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/>
              <a:t>Low</a:t>
            </a:r>
            <a:r>
              <a:rPr lang="en-US" altLang="en-US" dirty="0"/>
              <a:t> sending messages faster than </a:t>
            </a:r>
            <a:r>
              <a:rPr lang="en-US" altLang="en-US" i="1" dirty="0"/>
              <a:t>High</a:t>
            </a:r>
            <a:r>
              <a:rPr lang="en-US" altLang="en-US" dirty="0"/>
              <a:t> can remove them</a:t>
            </a:r>
          </a:p>
          <a:p>
            <a:r>
              <a:rPr lang="en-US" altLang="en-US" dirty="0"/>
              <a:t>Covert channel open</a:t>
            </a:r>
          </a:p>
          <a:p>
            <a:r>
              <a:rPr lang="en-US" altLang="en-US" dirty="0"/>
              <a:t>Optimal performance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40B5B-B507-2E4E-90DC-09E6B6698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A381F-305F-8548-A869-98D96BB81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4FED-DE90-0742-A3D8-64AA099E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426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0255A0A6-3F39-644D-9136-E56E70143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Case 3:</a:t>
            </a:r>
            <a:r>
              <a:rPr lang="en-US" altLang="en-US" i="1"/>
              <a:t> E</a:t>
            </a:r>
            <a:r>
              <a:rPr lang="en-US" altLang="en-US"/>
              <a:t>(</a:t>
            </a:r>
            <a:r>
              <a:rPr lang="en-US" altLang="en-US" i="1"/>
              <a:t>L</a:t>
            </a:r>
            <a:r>
              <a:rPr lang="en-US" altLang="en-US" i="1" baseline="-25000"/>
              <a:t>i</a:t>
            </a:r>
            <a:r>
              <a:rPr lang="en-US" altLang="en-US"/>
              <a:t>) = </a:t>
            </a:r>
            <a:r>
              <a:rPr lang="en-US" altLang="en-US" i="1"/>
              <a:t>H</a:t>
            </a:r>
            <a:r>
              <a:rPr lang="en-US" altLang="en-US" i="1" baseline="-25000"/>
              <a:t>i</a:t>
            </a:r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8C453F82-3C18-C449-813A-472169BA5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Pump, processes handle messages at same rate</a:t>
            </a:r>
          </a:p>
          <a:p>
            <a:r>
              <a:rPr lang="en-US" altLang="en-US" dirty="0"/>
              <a:t>Covert channel open</a:t>
            </a:r>
          </a:p>
          <a:p>
            <a:pPr lvl="1"/>
            <a:r>
              <a:rPr lang="en-US" altLang="en-US" dirty="0"/>
              <a:t>Bandwidth decreased from optimal case (can’t send messages over covert channel as fast)</a:t>
            </a:r>
          </a:p>
          <a:p>
            <a:r>
              <a:rPr lang="en-US" altLang="en-US" dirty="0"/>
              <a:t>Performance not optimal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4412D-C47A-784B-825A-917DEED59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904E9-2FC0-6B49-AFD2-A5DFC75B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5F543-F14D-9544-8AA8-5F19CD53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892681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>
            <a:extLst>
              <a:ext uri="{FF2B5EF4-FFF2-40B4-BE49-F238E27FC236}">
                <a16:creationId xmlns:a16="http://schemas.microsoft.com/office/drawing/2014/main" id="{B35105B8-B872-4142-BE0C-CAE4F8738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Adding Noise</a:t>
            </a:r>
          </a:p>
        </p:txBody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EEBDF917-D68A-BA41-8806-04D95C6BF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Shown: adding noise to approximate case 3</a:t>
            </a:r>
          </a:p>
          <a:p>
            <a:pPr lvl="1"/>
            <a:r>
              <a:rPr lang="en-US" altLang="en-US" dirty="0"/>
              <a:t>Covert channel capacity reduced to 1/</a:t>
            </a:r>
            <a:r>
              <a:rPr lang="en-US" altLang="en-US" i="1" dirty="0" err="1"/>
              <a:t>nr</a:t>
            </a:r>
            <a:r>
              <a:rPr lang="en-US" altLang="en-US" dirty="0"/>
              <a:t> where </a:t>
            </a:r>
            <a:r>
              <a:rPr lang="en-US" altLang="en-US" i="1" dirty="0"/>
              <a:t>r</a:t>
            </a:r>
            <a:r>
              <a:rPr lang="en-US" altLang="en-US" dirty="0"/>
              <a:t> time from </a:t>
            </a:r>
            <a:r>
              <a:rPr lang="en-US" altLang="en-US" i="1" dirty="0"/>
              <a:t>Low</a:t>
            </a:r>
            <a:r>
              <a:rPr lang="en-US" altLang="en-US" dirty="0"/>
              <a:t> sending message to pump to </a:t>
            </a:r>
            <a:r>
              <a:rPr lang="en-US" altLang="en-US" i="1" dirty="0"/>
              <a:t>Low</a:t>
            </a:r>
            <a:r>
              <a:rPr lang="en-US" altLang="en-US" dirty="0"/>
              <a:t> receiving ACK when communications buffer not full</a:t>
            </a:r>
          </a:p>
          <a:p>
            <a:pPr lvl="1"/>
            <a:r>
              <a:rPr lang="en-US" altLang="en-US" dirty="0"/>
              <a:t>Conclusion: use of pump substantially reduces capacity of covert channel between </a:t>
            </a:r>
            <a:r>
              <a:rPr lang="en-US" altLang="en-US" i="1" dirty="0"/>
              <a:t>High</a:t>
            </a:r>
            <a:r>
              <a:rPr lang="en-US" altLang="en-US" dirty="0"/>
              <a:t>, </a:t>
            </a:r>
            <a:r>
              <a:rPr lang="en-US" altLang="en-US" i="1" dirty="0"/>
              <a:t>Low</a:t>
            </a:r>
            <a:r>
              <a:rPr lang="en-US" altLang="en-US" dirty="0"/>
              <a:t> processes when compared to direct connection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20033-2CCF-1D46-B697-D0346364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1B576-9C37-5B4F-A910-495EE874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39860-371F-8F4C-BDF3-1E2DFF8F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53186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6F81BD3-A736-EC45-B117-C5B5597E4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31C17FE6-855D-6048-AF6D-9081E65C8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Confinement problem central to computer security</a:t>
            </a:r>
          </a:p>
          <a:p>
            <a:pPr lvl="1"/>
            <a:r>
              <a:rPr lang="en-US" altLang="en-US" dirty="0"/>
              <a:t>Arises in many contexts</a:t>
            </a:r>
          </a:p>
          <a:p>
            <a:r>
              <a:rPr lang="en-US" altLang="en-US" dirty="0"/>
              <a:t>Many </a:t>
            </a:r>
            <a:r>
              <a:rPr lang="en-US" altLang="en-US"/>
              <a:t>approaches to </a:t>
            </a:r>
            <a:r>
              <a:rPr lang="en-US" altLang="en-US" dirty="0"/>
              <a:t>handle it</a:t>
            </a:r>
          </a:p>
          <a:p>
            <a:pPr lvl="1"/>
            <a:r>
              <a:rPr lang="en-US" altLang="en-US" dirty="0"/>
              <a:t>Each has benefits and drawbacks</a:t>
            </a:r>
          </a:p>
          <a:p>
            <a:r>
              <a:rPr lang="en-US" altLang="en-US" dirty="0"/>
              <a:t>Covert channels are hard to close</a:t>
            </a:r>
          </a:p>
          <a:p>
            <a:pPr lvl="1"/>
            <a:r>
              <a:rPr lang="en-US" altLang="en-US" dirty="0"/>
              <a:t>But their capacity can be measured and reduced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AF858-2484-DC40-8F7D-BFA65B0C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B6A38-BAF9-814A-AB44-028AAF319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A31D2-4826-BA48-B78B-DBF9302D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62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B2FF6789-38D9-3540-AA3A-74C81E305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VMM as Security Kernel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2A6792F7-3290-E043-9858-7E7036258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VMM deals with subjects (the VMs)</a:t>
            </a:r>
          </a:p>
          <a:p>
            <a:pPr lvl="1"/>
            <a:r>
              <a:rPr lang="en-US" altLang="en-US" sz="2000"/>
              <a:t>Knows nothing about the processes within the VM</a:t>
            </a:r>
          </a:p>
          <a:p>
            <a:r>
              <a:rPr lang="en-US" altLang="en-US" sz="2400"/>
              <a:t>VMM applies security checks to subjects</a:t>
            </a:r>
          </a:p>
          <a:p>
            <a:pPr lvl="1"/>
            <a:r>
              <a:rPr lang="en-US" altLang="en-US" sz="2000"/>
              <a:t>By transitivity, these controls apply to processes on VMs</a:t>
            </a:r>
          </a:p>
          <a:p>
            <a:r>
              <a:rPr lang="en-US" altLang="en-US" sz="2400"/>
              <a:t>Thus, satisfies rule of transitive confinement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B8D21-25B6-D14E-9EB9-E7D3FF94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516A-826B-F24D-9D64-D9B74E29D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90982-AFE5-6641-BA19-19950688A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70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84B46495-0D2C-A949-94AA-DF6B2F75B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1: KVM/370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C838BCE5-DD3C-E44C-BC63-91144CB9F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KVM/370 is security-enhanced version of VM/370 VMM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Goal: prevent communications between VMs of different security classes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Like VM/370, provides VMs with minidisks, sharing some portions of those disks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Unlike VM/370, mediates access to shared areas to limit communication in accordance with security policy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4B973-656A-2243-BE44-A908DEFB4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45881-12AA-FE4E-B93B-AB127EDC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D13AD-C03B-C840-8598-A10CEDA4A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00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1E20C7AC-690A-514A-AD08-33608D936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2: VAX/VMM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A60472F7-5B0C-6245-8C00-276A898765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Can run either VMS or Ultrix</a:t>
            </a:r>
          </a:p>
          <a:p>
            <a:r>
              <a:rPr lang="en-US" altLang="en-US"/>
              <a:t>4 privilege levels for VM system</a:t>
            </a:r>
          </a:p>
          <a:p>
            <a:pPr lvl="1"/>
            <a:r>
              <a:rPr lang="en-US" altLang="en-US"/>
              <a:t>VM user, VM supervisor, VM executive, VM kernel (both physical executive)</a:t>
            </a:r>
          </a:p>
          <a:p>
            <a:r>
              <a:rPr lang="en-US" altLang="en-US"/>
              <a:t>VMM runs in physical kernel mode</a:t>
            </a:r>
          </a:p>
          <a:p>
            <a:pPr lvl="1"/>
            <a:r>
              <a:rPr lang="en-US" altLang="en-US"/>
              <a:t>Only it can access certain resources</a:t>
            </a:r>
          </a:p>
          <a:p>
            <a:r>
              <a:rPr lang="en-US" altLang="en-US"/>
              <a:t>VMM subjects: users and VMs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07462-C95B-4A43-95CE-68000AD6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8D262-3DF8-DD45-9BB5-9C10CCC5A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E71F9-40C4-2F44-B4F2-E54A5A09C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25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07CF6872-A8C8-414E-BA62-753FDEDAE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7D5C80FA-8209-B24F-B905-45431EA92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VMM has flat file system for itself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Rest of disk partitioned among VMs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VMs can use any file system structure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Each VM has its own set of file systems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Subjects, objects have security, integrity classes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Called </a:t>
            </a:r>
            <a:r>
              <a:rPr lang="en-US" altLang="en-US" i="1"/>
              <a:t>access classes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VMM has sophisticated auditing mechanism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D535C-E9CB-B74A-A3CE-6D3FECD7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46042-C06E-C94B-8E05-FA944E8F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491CA-38AF-0B48-BDF1-22BE1C3B9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71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B6F6D-E5DC-FF45-8A97-16736306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3: Xen Hypervisor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B898E-A5AC-F447-8A49-566F5245F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Xen 3.0 hypervisor on Intel virtualization technology</a:t>
            </a:r>
          </a:p>
          <a:p>
            <a:r>
              <a:rPr lang="en-US" dirty="0"/>
              <a:t>Two modes, VMX root and </a:t>
            </a:r>
            <a:r>
              <a:rPr lang="en-US" dirty="0" err="1"/>
              <a:t>nonroot</a:t>
            </a:r>
            <a:r>
              <a:rPr lang="en-US" dirty="0"/>
              <a:t> operation</a:t>
            </a:r>
          </a:p>
          <a:p>
            <a:r>
              <a:rPr lang="en-US" dirty="0"/>
              <a:t>Hardware-based VMs (HVMs) are fully virtualized domains, support unmodified guest operating systems and run in non-root operation mode</a:t>
            </a:r>
          </a:p>
          <a:p>
            <a:pPr lvl="1"/>
            <a:r>
              <a:rPr lang="en-US" dirty="0"/>
              <a:t>Xen hypervisor runs in VMX root mode</a:t>
            </a:r>
          </a:p>
          <a:p>
            <a:r>
              <a:rPr lang="en-US" dirty="0"/>
              <a:t>8 levels of privilege</a:t>
            </a:r>
          </a:p>
          <a:p>
            <a:pPr lvl="1"/>
            <a:r>
              <a:rPr lang="en-US" dirty="0"/>
              <a:t>4 in VMX root operation mode</a:t>
            </a:r>
          </a:p>
          <a:p>
            <a:pPr lvl="1"/>
            <a:r>
              <a:rPr lang="en-US" dirty="0"/>
              <a:t>4 in VMX root operation mode</a:t>
            </a:r>
          </a:p>
          <a:p>
            <a:pPr lvl="1"/>
            <a:r>
              <a:rPr lang="en-US" dirty="0"/>
              <a:t>No need to virtualize one of the privilege levels!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31A5-D55B-A542-8BEC-C26DC498B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1B7A-C7A9-1144-BB02-7737E63E9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00FD4-C3D7-F545-9DD3-88A3A20A9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20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B85B-59BC-BE4C-89AD-7BDEB077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Xen and Privileged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01798-F0BA-F54B-9219-7DE98A134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Guest operating system executes privileged instruction</a:t>
            </a:r>
          </a:p>
          <a:p>
            <a:pPr lvl="1"/>
            <a:r>
              <a:rPr lang="en-US" dirty="0"/>
              <a:t>But this can only be done as a VMX root operation</a:t>
            </a:r>
          </a:p>
          <a:p>
            <a:r>
              <a:rPr lang="en-US" dirty="0"/>
              <a:t>Control transfers to Xen hypervisor (called </a:t>
            </a:r>
            <a:r>
              <a:rPr lang="en-US" i="1" dirty="0"/>
              <a:t>VM exit</a:t>
            </a:r>
            <a:r>
              <a:rPr lang="en-US" dirty="0"/>
              <a:t>)</a:t>
            </a:r>
          </a:p>
          <a:p>
            <a:r>
              <a:rPr lang="en-US" dirty="0"/>
              <a:t>Hypervisor determines whether to execute instruction</a:t>
            </a:r>
          </a:p>
          <a:p>
            <a:r>
              <a:rPr lang="en-US" dirty="0"/>
              <a:t>After, it updates HVM appropriately and returns control to guest operating system (called </a:t>
            </a:r>
            <a:r>
              <a:rPr lang="en-US" i="1" dirty="0"/>
              <a:t>VM entry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BED20-B9EA-1E43-ADB6-E3B0DC9CA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05FEA-B9D9-E54B-9BD7-4B29C35B5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FC275-4C3F-0F4A-83AF-2CD6E249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4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4BFFD17-71D5-904A-A737-BC29AE594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F98B1CA9-D243-AB4B-9EB5-C9D5C7A50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confinement problem</a:t>
            </a:r>
          </a:p>
          <a:p>
            <a:pPr>
              <a:lnSpc>
                <a:spcPct val="90000"/>
              </a:lnSpc>
            </a:pPr>
            <a:r>
              <a:rPr lang="en-US" altLang="en-US"/>
              <a:t>Isolating entities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Virtual machines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Sandboxes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Covert channels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Detecting them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Analyzing them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Mitigating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4739D-C6C3-2046-A55A-3A0C147E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7FEDC-1FFA-FE40-B7E3-5458ED5BC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E9A69-798B-DA42-A237-7468D53E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47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BE791D93-EFDD-E546-B078-A5B6AC033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Problem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E3AE12C9-57BD-6B4A-90A7-DA821EF53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Physical resources shared</a:t>
            </a:r>
          </a:p>
          <a:p>
            <a:pPr lvl="1"/>
            <a:r>
              <a:rPr lang="en-US" altLang="en-US"/>
              <a:t>System CPU, disks, etc.</a:t>
            </a:r>
          </a:p>
          <a:p>
            <a:r>
              <a:rPr lang="en-US" altLang="en-US"/>
              <a:t>May share logical resources</a:t>
            </a:r>
          </a:p>
          <a:p>
            <a:pPr lvl="1"/>
            <a:r>
              <a:rPr lang="en-US" altLang="en-US"/>
              <a:t>Depends on how system is implemented</a:t>
            </a:r>
          </a:p>
          <a:p>
            <a:r>
              <a:rPr lang="en-US" altLang="en-US"/>
              <a:t>Allows covert channels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83873-E33D-AF47-9F87-44CBA8B7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07D14-A564-0B48-8301-CD9F558B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06DAF-42F9-D44F-9F68-C91542EB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41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BEBD-90BB-1040-85E2-74C38252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F4AF5-A617-024E-A0A4-115E3D1B2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VM, all containers on a system share same kernel, execute instructions natively (no emulation)</a:t>
            </a:r>
          </a:p>
          <a:p>
            <a:r>
              <a:rPr lang="en-US" dirty="0"/>
              <a:t>Each container contains libraries, applications needed to execute the program(s) contained in it</a:t>
            </a:r>
          </a:p>
          <a:p>
            <a:r>
              <a:rPr lang="en-US" dirty="0"/>
              <a:t>Isolates contents from other containers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72FB7-7D70-7347-9487-56FE884E1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C6A06-FF4D-664F-ADFF-DE134B74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88859-C5C2-3B45-8D4C-8AF5E649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65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975C3-36E8-7F4B-BDBC-3FE3CBE10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Docker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E0E71-34C6-C249-A2C9-7991A4944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Widely used in Linux systems</a:t>
            </a:r>
          </a:p>
          <a:p>
            <a:r>
              <a:rPr lang="en-US" dirty="0"/>
              <a:t>Container with all libraries, programs, other data for contained software</a:t>
            </a:r>
          </a:p>
          <a:p>
            <a:r>
              <a:rPr lang="en-US" dirty="0"/>
              <a:t>Runs as a daemon that launches containers, monitors them, controls levels of isolation using Linux kernel features</a:t>
            </a:r>
          </a:p>
          <a:p>
            <a:pPr lvl="1"/>
            <a:r>
              <a:rPr lang="en-US" dirty="0"/>
              <a:t>Containers have own namespace, file system, reduced set of capabilities</a:t>
            </a:r>
          </a:p>
          <a:p>
            <a:pPr lvl="1"/>
            <a:r>
              <a:rPr lang="en-US" dirty="0"/>
              <a:t>Control network access; each container can have this set as appropriate, and each assigned its own IP address</a:t>
            </a:r>
          </a:p>
          <a:p>
            <a:pPr lvl="1"/>
            <a:r>
              <a:rPr lang="en-US" i="1" dirty="0"/>
              <a:t>root</a:t>
            </a:r>
            <a:r>
              <a:rPr lang="en-US" dirty="0"/>
              <a:t> user of container differs from that of system 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ACFD4-0030-C440-B205-8DEBD18C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3123-C985-BC47-B5B9-00AB32E74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FADE3-1E98-B845-9B7E-7C8358D8E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915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870A6-7366-A349-82F4-6016C40B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5CA5-F701-3E4B-805E-A42328169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VMs present a full system (hardware and operating system)</a:t>
            </a:r>
          </a:p>
          <a:p>
            <a:pPr lvl="1"/>
            <a:r>
              <a:rPr lang="en-US" dirty="0"/>
              <a:t>But process in the VM may be able to optimize use of system resources better than the VM</a:t>
            </a:r>
          </a:p>
          <a:p>
            <a:pPr lvl="1"/>
            <a:r>
              <a:rPr lang="en-US" dirty="0"/>
              <a:t>Example: VM operating system assumes disk drive, but it’s really SSD</a:t>
            </a:r>
          </a:p>
          <a:p>
            <a:r>
              <a:rPr lang="en-US" dirty="0"/>
              <a:t>Proposed: a kernel with only 2 functions:</a:t>
            </a:r>
          </a:p>
          <a:p>
            <a:pPr lvl="1"/>
            <a:r>
              <a:rPr lang="en-US" dirty="0"/>
              <a:t>Use hardware protections to prevent processes from accessing another’s memory, or overwriting it</a:t>
            </a:r>
          </a:p>
          <a:p>
            <a:pPr lvl="1"/>
            <a:r>
              <a:rPr lang="en-US" dirty="0"/>
              <a:t>Manage access to shared physical resources</a:t>
            </a:r>
          </a:p>
          <a:p>
            <a:pPr lvl="1"/>
            <a:r>
              <a:rPr lang="en-US" dirty="0"/>
              <a:t>Everything else is done at user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F3471-C4B6-2549-B46E-D9915F9B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91471-6775-6E4E-B29A-7A129648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C546E-9EB5-7645-9568-B29225B0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954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B9FC-218B-5342-BC88-232AD9AD7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Library Operating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BDDE8-797E-0443-B1A1-21CAAD377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library, or set of libraries, that provide operating system functionality at the user level</a:t>
            </a:r>
          </a:p>
          <a:p>
            <a:pPr lvl="1"/>
            <a:r>
              <a:rPr lang="en-US" dirty="0"/>
              <a:t>Goal is to minimize overhead of context switching and provide processes with as much flexibility as possible</a:t>
            </a:r>
          </a:p>
          <a:p>
            <a:r>
              <a:rPr lang="en-US" dirty="0"/>
              <a:t>Example: V++ Cache Kernel</a:t>
            </a:r>
          </a:p>
          <a:p>
            <a:pPr lvl="1"/>
            <a:r>
              <a:rPr lang="en-US" dirty="0"/>
              <a:t>Cache kernel tracks OS objects such as address spaces, and handles process co-ordination (like scheduling) -- runs in privileged mode</a:t>
            </a:r>
          </a:p>
          <a:p>
            <a:pPr lvl="1"/>
            <a:r>
              <a:rPr lang="en-US" dirty="0"/>
              <a:t>Application kernel manages process resources such as paging, when on page fault it loads new page mapping descriptor into Cache Kernel – runs in user mode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0FC01-C631-A341-AE79-313EBF66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628BE-E454-D446-A5EF-E39C30141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803C2-93AB-DC44-A341-7C1348D2A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15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157-6735-4D42-8040-38A8829E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Drawbridge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E087-BCE3-3A48-A16F-325406D4C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Library OS developed for Windows 7</a:t>
            </a:r>
          </a:p>
          <a:p>
            <a:pPr lvl="1"/>
            <a:r>
              <a:rPr lang="en-US" dirty="0"/>
              <a:t>Supports standard Windows applications (Excel, IIS), gives access to features like DirectX</a:t>
            </a:r>
          </a:p>
          <a:p>
            <a:r>
              <a:rPr lang="en-US" dirty="0"/>
              <a:t>Security monitor provides application binary interface (ABI), virtualizing system resources</a:t>
            </a:r>
          </a:p>
          <a:p>
            <a:pPr lvl="1"/>
            <a:r>
              <a:rPr lang="en-US" dirty="0"/>
              <a:t>Processes use library OS to access ABI; all interactions with operating system go through that interface</a:t>
            </a:r>
          </a:p>
          <a:p>
            <a:pPr lvl="1"/>
            <a:r>
              <a:rPr lang="en-US" dirty="0"/>
              <a:t>ABI has calls to manage virtual memory, processes and threads, etc.</a:t>
            </a:r>
          </a:p>
          <a:p>
            <a:r>
              <a:rPr lang="en-US" dirty="0"/>
              <a:t>Library OS provides application services like frameworks, graphics engines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1B987-F156-3348-8F36-770D2126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49F98-2CD6-0447-BC0D-3F1E5BA07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D735F-C7C9-2044-86AC-59F9FF7BC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775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2DB6-9024-5B4B-86DB-CD392406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Drawbridge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B08C8-33D8-C746-B313-89C5F5930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Kernel dependencies handled using Windows NT emulator at lowest level of library OS</a:t>
            </a:r>
          </a:p>
          <a:p>
            <a:pPr lvl="1"/>
            <a:r>
              <a:rPr lang="en-US" dirty="0"/>
              <a:t>Effect: all server dependencies, Windows subsystems moved into user space</a:t>
            </a:r>
          </a:p>
          <a:p>
            <a:r>
              <a:rPr lang="en-US" dirty="0"/>
              <a:t>Human-computer interactions use emulated device drivers tunneling input, output between desktop and security monitor</a:t>
            </a:r>
          </a:p>
          <a:p>
            <a:r>
              <a:rPr lang="en-US" dirty="0"/>
              <a:t>Provides process isolation</a:t>
            </a:r>
          </a:p>
          <a:p>
            <a:pPr lvl="1"/>
            <a:r>
              <a:rPr lang="en-US" dirty="0"/>
              <a:t>Experiment: run malware that deleted all registry keys</a:t>
            </a:r>
          </a:p>
          <a:p>
            <a:pPr lvl="2"/>
            <a:r>
              <a:rPr lang="en-US" dirty="0"/>
              <a:t>Under Drawbridge, only the process with the malware was affected</a:t>
            </a:r>
          </a:p>
          <a:p>
            <a:pPr lvl="2"/>
            <a:r>
              <a:rPr lang="en-US" dirty="0"/>
              <a:t>Without Drawbridge, all processes affected</a:t>
            </a:r>
          </a:p>
          <a:p>
            <a:pPr lvl="1"/>
            <a:r>
              <a:rPr lang="en-US" dirty="0"/>
              <a:t>Experiment: try attack vectors causing Internet Explorer to escape its normal protected mode (so writing to disk was unconstrainted, for example)</a:t>
            </a:r>
          </a:p>
          <a:p>
            <a:pPr lvl="2"/>
            <a:r>
              <a:rPr lang="en-US" dirty="0"/>
              <a:t>Drawbridge kept Internet Explorer properly confined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B5C8B-113C-EA41-ABE8-1C8C1E02E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5516-4C0A-8E44-AF50-F427158E2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09F32-547D-0443-BE21-C20EC4D1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F4318509-19CB-F04B-B3C8-8022E8ED1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Sandboxes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422FE10F-9FBE-4440-AB80-1D6FA86DB8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 environment in which actions are restricted in accordance with security policy</a:t>
            </a:r>
          </a:p>
          <a:p>
            <a:pPr lvl="1"/>
            <a:r>
              <a:rPr lang="en-US" altLang="en-US"/>
              <a:t>Limit execution environment as needed</a:t>
            </a:r>
          </a:p>
          <a:p>
            <a:pPr lvl="2"/>
            <a:r>
              <a:rPr lang="en-US" altLang="en-US"/>
              <a:t>Program not modified</a:t>
            </a:r>
          </a:p>
          <a:p>
            <a:pPr lvl="2"/>
            <a:r>
              <a:rPr lang="en-US" altLang="en-US"/>
              <a:t>Libraries, kernel modified to restrict actions</a:t>
            </a:r>
          </a:p>
          <a:p>
            <a:pPr lvl="1"/>
            <a:r>
              <a:rPr lang="en-US" altLang="en-US"/>
              <a:t>Modify program to check, restrict actions</a:t>
            </a:r>
          </a:p>
          <a:p>
            <a:pPr lvl="2"/>
            <a:r>
              <a:rPr lang="en-US" altLang="en-US"/>
              <a:t>Like dynamic debuggers, profilers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BE1E6-4584-3344-89FB-21854668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094E1-4ED0-324C-BF5D-BFF62D54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67BC5-D464-DC49-985D-9CBCCF4F2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093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D04AEC95-23CD-954C-AB29-D09478ADD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 Limiting Environment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F304B55F-439D-EB4C-BB57-ACB22E69F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Java virtual machine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Security manager limits access of downloaded programs as policy dictates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Sidewinder firewall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Type enforcement limits access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Policy fixed in kernel by vendor</a:t>
            </a:r>
          </a:p>
          <a:p>
            <a:pPr>
              <a:lnSpc>
                <a:spcPct val="90000"/>
              </a:lnSpc>
            </a:pPr>
            <a:r>
              <a:rPr lang="en-US" altLang="en-US"/>
              <a:t>Domain Type Enforcement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Enforcement mechanism for DTEL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Kernel enforces sandbox defined by system administrator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F75FA-1942-1A45-A0DD-68142230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D309-6839-0C43-BA6B-84B0D6859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17B7C-CCDE-7C4C-899C-91C255FC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514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216FFC4E-4FDF-1642-BACC-0A31C0B6E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Modifying Programs</a:t>
            </a:r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241FC4A1-09C0-FF4E-8C94-9685E50BD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Add breakpoints or special instructions to source, binary code</a:t>
            </a:r>
          </a:p>
          <a:p>
            <a:pPr lvl="1"/>
            <a:r>
              <a:rPr lang="en-US" altLang="en-US"/>
              <a:t>On trap or execution of special instructions, analyze state of process</a:t>
            </a:r>
          </a:p>
          <a:p>
            <a:r>
              <a:rPr lang="en-US" altLang="en-US"/>
              <a:t>Variant: </a:t>
            </a:r>
            <a:r>
              <a:rPr lang="en-US" altLang="en-US" i="1"/>
              <a:t>software fault isolation</a:t>
            </a:r>
            <a:r>
              <a:rPr lang="en-US" altLang="en-US"/>
              <a:t> </a:t>
            </a:r>
          </a:p>
          <a:p>
            <a:pPr lvl="1"/>
            <a:r>
              <a:rPr lang="en-US" altLang="en-US"/>
              <a:t>Add instructions checking memory accesses, other security issues</a:t>
            </a:r>
          </a:p>
          <a:p>
            <a:pPr lvl="1"/>
            <a:r>
              <a:rPr lang="en-US" altLang="en-US"/>
              <a:t>Any attempt to violate policy causes trap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63C6-6E60-204F-B816-9429938B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35B82-3F9C-AD4E-A358-E3A2209F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E70F-D4AE-EA4B-A67B-214F36A3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26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CDD683F-07CF-984D-A757-FC2C99C44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Problem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E7D5837-C519-5247-98CB-E0593B6B7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Server balances bank accounts for clients</a:t>
            </a:r>
          </a:p>
          <a:p>
            <a:r>
              <a:rPr lang="en-US" altLang="en-US"/>
              <a:t>Server security issues:</a:t>
            </a:r>
          </a:p>
          <a:p>
            <a:pPr lvl="1"/>
            <a:r>
              <a:rPr lang="en-US" altLang="en-US"/>
              <a:t>Record correctly who used it</a:t>
            </a:r>
          </a:p>
          <a:p>
            <a:pPr lvl="1"/>
            <a:r>
              <a:rPr lang="en-US" altLang="en-US"/>
              <a:t>Send </a:t>
            </a:r>
            <a:r>
              <a:rPr lang="en-US" altLang="en-US" i="1"/>
              <a:t>only</a:t>
            </a:r>
            <a:r>
              <a:rPr lang="en-US" altLang="en-US"/>
              <a:t> balancing info to client</a:t>
            </a:r>
          </a:p>
          <a:p>
            <a:r>
              <a:rPr lang="en-US" altLang="en-US"/>
              <a:t>Client security issues:</a:t>
            </a:r>
          </a:p>
          <a:p>
            <a:pPr lvl="1"/>
            <a:r>
              <a:rPr lang="en-US" altLang="en-US"/>
              <a:t>Log use correctly</a:t>
            </a:r>
          </a:p>
          <a:p>
            <a:pPr lvl="1"/>
            <a:r>
              <a:rPr lang="en-US" altLang="en-US"/>
              <a:t>Do not save or retransmit data client sends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5CF37-F128-0F4A-9721-D0817E7B1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25201-46FE-C541-9558-D8330780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EAB65-31E6-6F4F-A310-99FB8E39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520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7B1DF6B5-32E5-2546-8ED2-ACAFA2718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Janus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4738B43B-F858-9047-B0CC-1BF1DE2D6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Implements sandbox in which system calls checked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Framework</a:t>
            </a:r>
            <a:r>
              <a:rPr lang="en-US" altLang="en-US"/>
              <a:t> does runtime checking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Modules</a:t>
            </a:r>
            <a:r>
              <a:rPr lang="en-US" altLang="en-US"/>
              <a:t> determine which accesses allowed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Configuration file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Instructs loading of modules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Also lists constraints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2B23E-2596-DE44-AC3B-A7A1AE781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89577-5870-9B47-815C-95C311FA8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176E8-5624-094E-A0DB-8414DEED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0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77722F00-515D-7A41-A060-50E987E68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Configuration File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D3556B42-26F6-F643-8B4F-7715502DA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# basic module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basic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>
              <a:latin typeface="Courier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# define subprocess environment variables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putenv IFS=”\t\n “ PATH=/sbin:/bin:/usr/bin TZ=PST8PDT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600">
              <a:latin typeface="Courier" pitchFamily="2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# deny access to everything except files under /usr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path deny read,write *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path allow read,write /usr/*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# allow subprocess to read files in library directories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# needed for dynamic loading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path allow read /lib/* /usr/lib/* /usr/local/lib/*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# needed so child can execute programs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600">
                <a:latin typeface="Courier" pitchFamily="2" charset="0"/>
              </a:rPr>
              <a:t>path allow read,exec /sbin/* /bin/* /usr/bin/*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C3C86-7245-ED4C-9460-BFDCA8F3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B100B-05D2-2343-899E-FCF6CA93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1730B-F9E1-444F-8496-4CBBC529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891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6D7DD3BA-61E0-4249-BB69-47B4EA0FE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It Works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4C72EE14-6ADC-1F4D-A6CD-83D571948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Framework builds list of relevant system calls</a:t>
            </a:r>
          </a:p>
          <a:p>
            <a:pPr lvl="1"/>
            <a:r>
              <a:rPr lang="en-US" altLang="en-US" sz="2000"/>
              <a:t>Then marks each with allowed, disallowed actions</a:t>
            </a:r>
          </a:p>
          <a:p>
            <a:r>
              <a:rPr lang="en-US" altLang="en-US" sz="2400"/>
              <a:t>When monitored system call executed</a:t>
            </a:r>
          </a:p>
          <a:p>
            <a:pPr lvl="1"/>
            <a:r>
              <a:rPr lang="en-US" altLang="en-US" sz="2000"/>
              <a:t>Framework checks arguments, validates that call is allowed for those arguments</a:t>
            </a:r>
          </a:p>
          <a:p>
            <a:pPr lvl="2"/>
            <a:r>
              <a:rPr lang="en-US" altLang="en-US" sz="1800"/>
              <a:t>If not, returns failure</a:t>
            </a:r>
          </a:p>
          <a:p>
            <a:pPr lvl="2"/>
            <a:r>
              <a:rPr lang="en-US" altLang="en-US" sz="1800"/>
              <a:t>Otherwise, give control back to child, so normal system call proceeds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06701-CCCF-CC44-B47B-DBA4B5933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B212B-A642-A44E-B153-68D62489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D10AA-5159-F642-91E6-E2112324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73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id="{025994E6-4DFD-9343-BF95-8233D922E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7C2AE8D7-71C6-9F42-A232-745C1C3CEF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Reading MIME Mail: fear is user sets mail reader to display attachment using Postscript engine</a:t>
            </a:r>
          </a:p>
          <a:p>
            <a:pPr lvl="1"/>
            <a:r>
              <a:rPr lang="en-US" altLang="en-US" sz="2000"/>
              <a:t>Has mechanism to execute system-level commands</a:t>
            </a:r>
          </a:p>
          <a:p>
            <a:pPr lvl="1"/>
            <a:r>
              <a:rPr lang="en-US" altLang="en-US" sz="2000"/>
              <a:t>Embed a file deletion command in attachment …</a:t>
            </a:r>
          </a:p>
          <a:p>
            <a:r>
              <a:rPr lang="en-US" altLang="en-US" sz="2400"/>
              <a:t>Janus configured to disallow execution of any subcommands by Postscript engine</a:t>
            </a:r>
          </a:p>
          <a:p>
            <a:pPr lvl="1"/>
            <a:r>
              <a:rPr lang="en-US" altLang="en-US" sz="2000"/>
              <a:t>Above attempt fails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982F5-17D8-BD43-93B7-15B2A669C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BF8AD-72B3-CF4F-B8FE-67ED70367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3E322-9F76-1848-B868-6F51AEFA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60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0922-F324-CE45-BB50-EAA66960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Capsicum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38BC3-7BF3-5943-A9AC-5DB1CD058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Framework developed to sandbox an application</a:t>
            </a:r>
          </a:p>
          <a:p>
            <a:r>
              <a:rPr lang="en-US" i="1" dirty="0"/>
              <a:t>Capability</a:t>
            </a:r>
            <a:r>
              <a:rPr lang="en-US" dirty="0"/>
              <a:t> provides fine-grained rights for accessing, manipulating underlying file</a:t>
            </a:r>
          </a:p>
          <a:p>
            <a:r>
              <a:rPr lang="en-US" dirty="0"/>
              <a:t>To enter sandbox </a:t>
            </a:r>
            <a:r>
              <a:rPr lang="en-US" i="1" dirty="0"/>
              <a:t>(capability mode</a:t>
            </a:r>
            <a:r>
              <a:rPr lang="en-US" dirty="0"/>
              <a:t>)</a:t>
            </a:r>
            <a:r>
              <a:rPr lang="en-US" i="1" dirty="0"/>
              <a:t>,</a:t>
            </a:r>
            <a:r>
              <a:rPr lang="en-US" dirty="0"/>
              <a:t> process issues </a:t>
            </a:r>
            <a:r>
              <a:rPr lang="en-US" i="1" dirty="0" err="1"/>
              <a:t>cap_enter</a:t>
            </a:r>
            <a:endParaRPr lang="en-US" dirty="0"/>
          </a:p>
          <a:p>
            <a:r>
              <a:rPr lang="en-US" dirty="0"/>
              <a:t>Given file descriptor, create capability with </a:t>
            </a:r>
            <a:r>
              <a:rPr lang="en-US" i="1" dirty="0" err="1"/>
              <a:t>cap_new</a:t>
            </a:r>
            <a:endParaRPr lang="en-US" dirty="0"/>
          </a:p>
          <a:p>
            <a:pPr lvl="1"/>
            <a:r>
              <a:rPr lang="en-US" dirty="0"/>
              <a:t>Mask of rights indicates what rights are to be set; if capability exists, mask must be subset of rights in that capability</a:t>
            </a:r>
          </a:p>
          <a:p>
            <a:r>
              <a:rPr lang="en-US" dirty="0"/>
              <a:t>At user level, library provides interface to start sandboxed process and delegate rights to it</a:t>
            </a:r>
          </a:p>
          <a:p>
            <a:pPr lvl="1"/>
            <a:r>
              <a:rPr lang="en-US" dirty="0"/>
              <a:t>All nondelegated file descriptors closed</a:t>
            </a:r>
          </a:p>
          <a:p>
            <a:pPr lvl="1"/>
            <a:r>
              <a:rPr lang="en-US" dirty="0"/>
              <a:t>Address space flushed</a:t>
            </a:r>
          </a:p>
          <a:p>
            <a:pPr lvl="1"/>
            <a:r>
              <a:rPr lang="en-US" dirty="0"/>
              <a:t>Socket returned to creator to enable it to communicate with new 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FB702-7ABB-4B43-9CEA-1D92147D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1A34E-E361-F844-95A5-FE28A8394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0722A-D2FD-3E42-989C-FC420189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239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0922-F324-CE45-BB50-EAA66960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Capsicum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38BC3-7BF3-5943-A9AC-5DB1CD058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Global namespaces not available</a:t>
            </a:r>
          </a:p>
          <a:p>
            <a:pPr lvl="1"/>
            <a:r>
              <a:rPr lang="en-US" dirty="0"/>
              <a:t>So system calls that depend on that (like </a:t>
            </a:r>
            <a:r>
              <a:rPr lang="en-US" i="1" dirty="0"/>
              <a:t>open</a:t>
            </a:r>
            <a:r>
              <a:rPr lang="en-US" dirty="0"/>
              <a:t>(2)) don’t work</a:t>
            </a:r>
          </a:p>
          <a:p>
            <a:pPr lvl="2"/>
            <a:r>
              <a:rPr lang="en-US" dirty="0"/>
              <a:t>Need to use a modified </a:t>
            </a:r>
            <a:r>
              <a:rPr lang="en-US" i="1" dirty="0"/>
              <a:t>open</a:t>
            </a:r>
            <a:r>
              <a:rPr lang="en-US" dirty="0"/>
              <a:t> that takes file descriptor for containing directory</a:t>
            </a:r>
          </a:p>
          <a:p>
            <a:pPr lvl="1"/>
            <a:r>
              <a:rPr lang="en-US" dirty="0"/>
              <a:t>Other system calls modified appropriately</a:t>
            </a:r>
          </a:p>
          <a:p>
            <a:pPr lvl="2"/>
            <a:r>
              <a:rPr lang="en-US" dirty="0"/>
              <a:t>System calls creating memory objects can create anonymous ones, not named ones (as those names are in global namespace)</a:t>
            </a:r>
          </a:p>
          <a:p>
            <a:r>
              <a:rPr lang="en-US" dirty="0"/>
              <a:t>Subprocesses cannot escalate privileges</a:t>
            </a:r>
          </a:p>
          <a:p>
            <a:pPr lvl="1"/>
            <a:r>
              <a:rPr lang="en-US" dirty="0"/>
              <a:t>But a privileged process can enter capability mode</a:t>
            </a:r>
          </a:p>
          <a:p>
            <a:r>
              <a:rPr lang="en-US" dirty="0"/>
              <a:t>All restrictions applied in kernel, not at system call interface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FB702-7ABB-4B43-9CEA-1D92147D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1A34E-E361-F844-95A5-FE28A8394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0722A-D2FD-3E42-989C-FC420189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897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C09A43D9-EAA6-C346-AB7D-95260845F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 Confinement and TCB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CB88D089-F0CF-9747-8A74-C7C8E79ED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Confinement mechanisms part of trusted computing bases</a:t>
            </a:r>
          </a:p>
          <a:p>
            <a:pPr lvl="1"/>
            <a:r>
              <a:rPr lang="en-US" altLang="en-US" dirty="0"/>
              <a:t>On failure, less protection than security officers, users believe</a:t>
            </a:r>
          </a:p>
          <a:p>
            <a:pPr lvl="1"/>
            <a:r>
              <a:rPr lang="en-US" altLang="en-US" dirty="0"/>
              <a:t>“False sense of security”</a:t>
            </a:r>
          </a:p>
          <a:p>
            <a:r>
              <a:rPr lang="en-US" altLang="en-US" dirty="0"/>
              <a:t>Must ensure confinement mechanism correctly implements desired security policy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788AA-EE77-304E-8A6A-D8BDAEE3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B07A4-6606-E945-91AE-10D2DFC1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07C92-E850-3648-AF3D-954F2081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294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CDC5-EB21-E34B-8287-9BAFBE79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2B86D-3F09-F047-BF31-D5954300D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Source, binary code transformed to implement confinement constraints</a:t>
            </a:r>
          </a:p>
          <a:p>
            <a:r>
              <a:rPr lang="en-US" dirty="0"/>
              <a:t>Can be done in several ways:</a:t>
            </a:r>
          </a:p>
          <a:p>
            <a:pPr lvl="1"/>
            <a:r>
              <a:rPr lang="en-US" dirty="0"/>
              <a:t>Code rewriter, used before compiling to alter source code</a:t>
            </a:r>
          </a:p>
          <a:p>
            <a:pPr lvl="1"/>
            <a:r>
              <a:rPr lang="en-US" dirty="0"/>
              <a:t>Compiler, transforming code as it compiles it</a:t>
            </a:r>
          </a:p>
          <a:p>
            <a:pPr lvl="1"/>
            <a:r>
              <a:rPr lang="en-US" dirty="0"/>
              <a:t>Binary code rewriter, used on the executable</a:t>
            </a:r>
          </a:p>
          <a:p>
            <a:pPr lvl="1"/>
            <a:r>
              <a:rPr lang="en-US" dirty="0"/>
              <a:t>Linking loader, used to transform linkages between program and library functions, system calls to validate interactions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4C9A-1B76-104B-AFFC-01C0A6E7B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61E3B-AB5D-9546-872C-9A125731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24B0F-9953-9C49-B586-439CFE90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878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4123B-55D0-BE4B-9E69-34273478F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E515-4FB8-324F-B47B-93AEF1B7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fault isolation: put untrusted modules in special virtual segments</a:t>
            </a:r>
          </a:p>
          <a:p>
            <a:pPr lvl="1"/>
            <a:r>
              <a:rPr lang="en-US" dirty="0"/>
              <a:t>Code modified so control flow remains in that segment when module invoked</a:t>
            </a:r>
          </a:p>
          <a:p>
            <a:pPr lvl="1"/>
            <a:r>
              <a:rPr lang="en-US" dirty="0"/>
              <a:t>All memory accesses in segment are to data in that segment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AAA07-4138-6145-9BD2-5E867205F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3C686-9451-C145-8EAA-52C44BC6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995BB-4B04-094A-91EC-C688B2C8F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900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19FB-7465-584D-A931-F6EB67B2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25A0F-6C2C-4D47-B71B-601BB8DD5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virtual segment has a unique </a:t>
            </a:r>
            <a:r>
              <a:rPr lang="en-US" i="1" dirty="0"/>
              <a:t>segment identifier</a:t>
            </a:r>
            <a:r>
              <a:rPr lang="en-US" dirty="0"/>
              <a:t> in upper part of virtual address</a:t>
            </a:r>
          </a:p>
          <a:p>
            <a:pPr lvl="1"/>
            <a:r>
              <a:rPr lang="en-US" i="1" dirty="0"/>
              <a:t>Unsafe instruction</a:t>
            </a:r>
            <a:r>
              <a:rPr lang="en-US" dirty="0"/>
              <a:t> is one that accesses an address that cannot be verified to be in module’s segment</a:t>
            </a:r>
            <a:endParaRPr lang="en-US" i="1" dirty="0"/>
          </a:p>
          <a:p>
            <a:r>
              <a:rPr lang="en-US" dirty="0"/>
              <a:t>Segment matching: analyze program, identify all unsafe instructions and wrap them so they are checked at run time</a:t>
            </a:r>
          </a:p>
          <a:p>
            <a:pPr lvl="1"/>
            <a:r>
              <a:rPr lang="en-US" dirty="0"/>
              <a:t>If check shows address not in module, trap it</a:t>
            </a:r>
          </a:p>
          <a:p>
            <a:r>
              <a:rPr lang="en-US" dirty="0"/>
              <a:t>Alternative: set upper bits of any virtual address to segment identifier</a:t>
            </a:r>
          </a:p>
          <a:p>
            <a:pPr lvl="1"/>
            <a:r>
              <a:rPr lang="en-US" dirty="0"/>
              <a:t>Illegal memory accesses handled in usual way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6E67B-F906-9E42-A424-542CC1EB2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6923F-305D-ED41-B488-F0A6C7F93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B418F-8560-014F-8B18-6182D10C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0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593E0FFA-2811-F641-8FCE-16A0BD09B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Generalization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58EC6B1F-599E-F94D-83A0-F751F6E77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Client sends request, data to server</a:t>
            </a:r>
          </a:p>
          <a:p>
            <a:r>
              <a:rPr lang="en-US" altLang="en-US"/>
              <a:t>Server performs some function on data</a:t>
            </a:r>
          </a:p>
          <a:p>
            <a:r>
              <a:rPr lang="en-US" altLang="en-US"/>
              <a:t>Server returns result to client</a:t>
            </a:r>
          </a:p>
          <a:p>
            <a:r>
              <a:rPr lang="en-US" altLang="en-US"/>
              <a:t>Access controls:</a:t>
            </a:r>
          </a:p>
          <a:p>
            <a:pPr lvl="1"/>
            <a:r>
              <a:rPr lang="en-US" altLang="en-US"/>
              <a:t>Server must ensure the resources it accesses on behalf of client include </a:t>
            </a:r>
            <a:r>
              <a:rPr lang="en-US" altLang="en-US" i="1"/>
              <a:t>only</a:t>
            </a:r>
            <a:r>
              <a:rPr lang="en-US" altLang="en-US"/>
              <a:t> resources client is authorized to access</a:t>
            </a:r>
          </a:p>
          <a:p>
            <a:pPr lvl="1"/>
            <a:r>
              <a:rPr lang="en-US" altLang="en-US"/>
              <a:t>Server must ensure it does not reveal client’s data to any entity not authorized to see the client’s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936C3-5F28-8C49-AC5D-20B44F82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26820-995F-9641-9E50-E5F69581F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14F5E-6095-4441-998F-B67211E2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844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14D5-752C-EF48-9260-F6EE57BD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9DAC2-F4D6-6C44-924D-09E765A8A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Threat: untrusted module issues system call to close file that trust3ed modules rely on</a:t>
            </a:r>
          </a:p>
          <a:p>
            <a:pPr lvl="1"/>
            <a:r>
              <a:rPr lang="en-US" dirty="0"/>
              <a:t>Causes program crash or other undesirable actions</a:t>
            </a:r>
          </a:p>
          <a:p>
            <a:r>
              <a:rPr lang="en-US" dirty="0"/>
              <a:t>Trusted arbitration code places in its own segment</a:t>
            </a:r>
          </a:p>
          <a:p>
            <a:pPr lvl="1"/>
            <a:r>
              <a:rPr lang="en-US" dirty="0"/>
              <a:t>This accepts RPC requests from other modules, validates them, and translates them into system calls</a:t>
            </a:r>
          </a:p>
          <a:p>
            <a:pPr lvl="1"/>
            <a:r>
              <a:rPr lang="en-US" dirty="0"/>
              <a:t>Results returned via RPC</a:t>
            </a:r>
          </a:p>
          <a:p>
            <a:r>
              <a:rPr lang="en-US" dirty="0"/>
              <a:t>Untrusted modules rewritten so system calls done vis the arbitration code (</a:t>
            </a:r>
            <a:r>
              <a:rPr lang="en-US" dirty="0" err="1"/>
              <a:t>ie</a:t>
            </a:r>
            <a:r>
              <a:rPr lang="en-US" dirty="0"/>
              <a:t>, using RPC to that module)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989C3-4064-334B-B8A6-C6CC401E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3E1E3-2F9F-714E-B285-8F83242A4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CC691-FEF9-7F4B-B580-B7894D1F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467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4123B-55D0-BE4B-9E69-34273478F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CE515-4FB8-324F-B47B-93AEF1B7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put security-sensitive parts into separate trusted process</a:t>
            </a:r>
          </a:p>
          <a:p>
            <a:pPr lvl="1"/>
            <a:r>
              <a:rPr lang="en-US" dirty="0"/>
              <a:t>Application rewritten so untrusted parts invoke trusted parts via IPC</a:t>
            </a:r>
          </a:p>
          <a:p>
            <a:pPr lvl="1"/>
            <a:r>
              <a:rPr lang="en-US" dirty="0"/>
              <a:t>Both trusted, untrusted parts must be started to run application</a:t>
            </a:r>
          </a:p>
          <a:p>
            <a:r>
              <a:rPr lang="en-US" dirty="0"/>
              <a:t>Example: Nizza architecture</a:t>
            </a:r>
          </a:p>
          <a:p>
            <a:pPr lvl="1"/>
            <a:r>
              <a:rPr lang="en-US" dirty="0"/>
              <a:t>Untrusted process executed on VM</a:t>
            </a:r>
          </a:p>
          <a:p>
            <a:pPr lvl="1"/>
            <a:r>
              <a:rPr lang="en-US" dirty="0" err="1"/>
              <a:t>AppCore</a:t>
            </a:r>
            <a:r>
              <a:rPr lang="en-US" dirty="0"/>
              <a:t>, a trusted process, executed in trusted computing environment</a:t>
            </a:r>
          </a:p>
          <a:p>
            <a:pPr lvl="2"/>
            <a:r>
              <a:rPr lang="en-US" dirty="0"/>
              <a:t>Analyze application to identify security-sensitive components</a:t>
            </a:r>
          </a:p>
          <a:p>
            <a:pPr lvl="2"/>
            <a:r>
              <a:rPr lang="en-US" dirty="0"/>
              <a:t>Place these components into a standalone process (</a:t>
            </a:r>
            <a:r>
              <a:rPr lang="en-US" dirty="0" err="1"/>
              <a:t>AppCore</a:t>
            </a:r>
            <a:r>
              <a:rPr lang="en-US" dirty="0"/>
              <a:t>). May need to be altered to conform to security policy</a:t>
            </a:r>
          </a:p>
          <a:p>
            <a:pPr lvl="2"/>
            <a:r>
              <a:rPr lang="en-US" dirty="0"/>
              <a:t>Transform rest of process to use </a:t>
            </a:r>
            <a:r>
              <a:rPr lang="en-US" dirty="0" err="1"/>
              <a:t>AppCore</a:t>
            </a:r>
            <a:r>
              <a:rPr lang="en-US" dirty="0"/>
              <a:t> to execute security-sensitive components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AAA07-4138-6145-9BD2-5E867205F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3C686-9451-C145-8EAA-52C44BC6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995BB-4B04-094A-91EC-C688B2C8F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16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7F863-83C3-A74C-874A-EA37C356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742D1-AC2D-7148-B10B-055D14FF6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 implements a security policy so resulting executable provides desired isolation</a:t>
            </a:r>
          </a:p>
          <a:p>
            <a:pPr lvl="1"/>
            <a:r>
              <a:rPr lang="en-US" dirty="0"/>
              <a:t>Example: type-safe languages, in which compiler verifies use of types is consistent</a:t>
            </a:r>
          </a:p>
          <a:p>
            <a:r>
              <a:rPr lang="en-US" dirty="0"/>
              <a:t>Certifying compiler includes proof that program satisfies specified security properties</a:t>
            </a:r>
          </a:p>
          <a:p>
            <a:pPr lvl="1"/>
            <a:r>
              <a:rPr lang="en-US" dirty="0"/>
              <a:t>Proof can be validated before execution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20C96-6575-0841-9BCC-56B17C9C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514A4-8E14-C54A-88A3-B5785935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2E652-3162-0942-94B3-6906CE756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810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E5038-D51A-A94E-A7C4-EF03673BF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Transforming 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E089B-4C69-6649-9A1D-BCFC6D401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CCured</a:t>
            </a:r>
            <a:r>
              <a:rPr lang="en-US" dirty="0"/>
              <a:t> imposes type safety on C programs by adding semantics to constructs that can produce undefined results</a:t>
            </a:r>
          </a:p>
          <a:p>
            <a:pPr lvl="1"/>
            <a:r>
              <a:rPr lang="en-US" dirty="0"/>
              <a:t>Safe pointer of type </a:t>
            </a:r>
            <a:r>
              <a:rPr lang="en-US" i="1" dirty="0"/>
              <a:t>t</a:t>
            </a:r>
            <a:r>
              <a:rPr lang="en-US" dirty="0"/>
              <a:t> points to the address of an object of type </a:t>
            </a:r>
            <a:r>
              <a:rPr lang="en-US" i="1" dirty="0"/>
              <a:t>t</a:t>
            </a:r>
            <a:r>
              <a:rPr lang="en-US" dirty="0"/>
              <a:t>, or 0 (NULL pointer)</a:t>
            </a:r>
          </a:p>
          <a:p>
            <a:pPr lvl="1"/>
            <a:r>
              <a:rPr lang="en-US" dirty="0"/>
              <a:t>Sequence pointer points into memory area of objects of type </a:t>
            </a:r>
            <a:r>
              <a:rPr lang="en-US" i="1" dirty="0"/>
              <a:t>t</a:t>
            </a:r>
            <a:r>
              <a:rPr lang="en-US" dirty="0"/>
              <a:t>; so check is that it is a pointer of type </a:t>
            </a:r>
            <a:r>
              <a:rPr lang="en-US" i="1" dirty="0"/>
              <a:t>t</a:t>
            </a:r>
            <a:r>
              <a:rPr lang="en-US" dirty="0"/>
              <a:t>, points to object of type </a:t>
            </a:r>
            <a:r>
              <a:rPr lang="en-US" i="1" dirty="0"/>
              <a:t>t</a:t>
            </a:r>
            <a:r>
              <a:rPr lang="en-US" dirty="0"/>
              <a:t> in that memory area</a:t>
            </a:r>
          </a:p>
          <a:p>
            <a:pPr lvl="1"/>
            <a:r>
              <a:rPr lang="en-US" dirty="0"/>
              <a:t>Dynamic pointer can point to untyped areas of memory, or memory of arbitrary type (this is tagged with type of values currently in that area)</a:t>
            </a:r>
          </a:p>
          <a:p>
            <a:r>
              <a:rPr lang="en-US" dirty="0"/>
              <a:t>Type inference algorithm used to construct </a:t>
            </a:r>
            <a:r>
              <a:rPr lang="en-US" dirty="0" err="1"/>
              <a:t>CCured</a:t>
            </a:r>
            <a:r>
              <a:rPr lang="en-US" dirty="0"/>
              <a:t> program honoring type rules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3D6C8-A92A-0A4E-BEC8-C927545A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4C5C1-7AD2-2E42-BF4F-0DAE7EF3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44AD-EE35-6E47-AE0C-36111483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730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E5038-D51A-A94E-A7C4-EF03673BF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Certifying 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E089B-4C69-6649-9A1D-BCFC6D401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Touchstone works on type-safe subset of C</a:t>
            </a:r>
          </a:p>
          <a:p>
            <a:pPr lvl="1"/>
            <a:r>
              <a:rPr lang="en-US" dirty="0"/>
              <a:t>All array references are checked to ensure they are in bounds</a:t>
            </a:r>
          </a:p>
          <a:p>
            <a:r>
              <a:rPr lang="en-US" dirty="0"/>
              <a:t>Compiler translates program into assembly</a:t>
            </a:r>
          </a:p>
          <a:p>
            <a:r>
              <a:rPr lang="en-US" dirty="0" err="1"/>
              <a:t>VCGen</a:t>
            </a:r>
            <a:r>
              <a:rPr lang="en-US" dirty="0"/>
              <a:t> generates verification conditions</a:t>
            </a:r>
          </a:p>
          <a:p>
            <a:pPr lvl="1"/>
            <a:r>
              <a:rPr lang="en-US" dirty="0"/>
              <a:t>Works on per-function basis using symbolic execution</a:t>
            </a:r>
          </a:p>
          <a:p>
            <a:pPr lvl="2"/>
            <a:r>
              <a:rPr lang="en-US" dirty="0"/>
              <a:t>Type specifications declare types of arguments (preconditions) and return values (postconditions)</a:t>
            </a:r>
          </a:p>
          <a:p>
            <a:pPr lvl="1"/>
            <a:r>
              <a:rPr lang="en-US" dirty="0"/>
              <a:t>Builds a predicate based on machine instructions</a:t>
            </a:r>
          </a:p>
          <a:p>
            <a:pPr lvl="1"/>
            <a:r>
              <a:rPr lang="en-US" dirty="0"/>
              <a:t>On a return instruction, emits a predicate that includes check on instantiation of preconditions, predicate built from assembly language, and a check on postconditions</a:t>
            </a:r>
          </a:p>
          <a:p>
            <a:pPr lvl="1"/>
            <a:r>
              <a:rPr lang="en-US" dirty="0"/>
              <a:t>Predicate can be proved </a:t>
            </a:r>
            <a:r>
              <a:rPr lang="en-US" dirty="0" err="1"/>
              <a:t>iff</a:t>
            </a:r>
            <a:r>
              <a:rPr lang="en-US" dirty="0"/>
              <a:t> program satisfies postcondition and registers preserved on entry are not changed</a:t>
            </a:r>
          </a:p>
          <a:p>
            <a:r>
              <a:rPr lang="en-US" dirty="0"/>
              <a:t>Theorem prover verifies proof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3D6C8-A92A-0A4E-BEC8-C927545AA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4C5C1-7AD2-2E42-BF4F-0DAE7EF3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44AD-EE35-6E47-AE0C-36111483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253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5B8B-6D80-AC4B-8BEB-F6862870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08231-2F74-FB42-9124-0DA3B05D0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sandboxing, but framework embedded in libraries and not a separate process</a:t>
            </a:r>
          </a:p>
          <a:p>
            <a:r>
              <a:rPr lang="en-US" dirty="0"/>
              <a:t>When called, a constrained library applies security policy rules to determine whether it should take desired action</a:t>
            </a:r>
          </a:p>
          <a:p>
            <a:r>
              <a:rPr lang="en-US" dirty="0"/>
              <a:t>Example: </a:t>
            </a:r>
            <a:r>
              <a:rPr lang="en-US" dirty="0" err="1"/>
              <a:t>Aurasium</a:t>
            </a:r>
            <a:r>
              <a:rPr lang="en-US" dirty="0"/>
              <a:t> for Android apps</a:t>
            </a:r>
          </a:p>
          <a:p>
            <a:pPr lvl="1"/>
            <a:r>
              <a:rPr lang="en-US" dirty="0"/>
              <a:t>Goal: prevent exfiltration of sensitive data or misuse of resources</a:t>
            </a:r>
          </a:p>
          <a:p>
            <a:pPr lvl="1"/>
            <a:r>
              <a:rPr lang="en-US" dirty="0"/>
              <a:t>Adds code to monitor all interactions with phone’s resources; these can be considerably more granular than default permissions set at installation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BDB88-A996-334F-B875-0B41001F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479F1-77F0-5A44-92B1-E487186B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99816-5782-544B-A1BF-3FD9CF46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6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5B8B-6D80-AC4B-8BEB-F6862870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Aurasium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08231-2F74-FB42-9124-0DA3B05D0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Goal: prevent exfiltration of sensitive data or misuse of resources on Android phone by apps</a:t>
            </a:r>
          </a:p>
          <a:p>
            <a:pPr lvl="1"/>
            <a:r>
              <a:rPr lang="en-US" dirty="0"/>
              <a:t>Adds code to monitor all interactions with phone’s resources; these can be considerably more granular than default permissions set at installation</a:t>
            </a:r>
          </a:p>
          <a:p>
            <a:r>
              <a:rPr lang="en-US" dirty="0"/>
              <a:t>First part: tool that inserts code to enforce policies when app calls on phone resources, such as SMS messages</a:t>
            </a:r>
          </a:p>
          <a:p>
            <a:r>
              <a:rPr lang="en-US" dirty="0"/>
              <a:t>Second part: use modified Android standard C libraries that determine whether app’s requested system call should be blocked</a:t>
            </a:r>
          </a:p>
          <a:p>
            <a:r>
              <a:rPr lang="en-US" dirty="0"/>
              <a:t>App signatures verified before </a:t>
            </a:r>
            <a:r>
              <a:rPr lang="en-US" dirty="0" err="1"/>
              <a:t>Aurasium</a:t>
            </a:r>
            <a:r>
              <a:rPr lang="en-US" dirty="0"/>
              <a:t> transforms app; then </a:t>
            </a:r>
            <a:r>
              <a:rPr lang="en-US" dirty="0" err="1"/>
              <a:t>Aurasium</a:t>
            </a:r>
            <a:r>
              <a:rPr lang="en-US" dirty="0"/>
              <a:t> signs app</a:t>
            </a:r>
          </a:p>
          <a:p>
            <a:pPr lvl="1"/>
            <a:r>
              <a:rPr lang="en-US" dirty="0"/>
              <a:t>Issue is that when </a:t>
            </a:r>
            <a:r>
              <a:rPr lang="en-US" dirty="0" err="1"/>
              <a:t>Aurasium</a:t>
            </a:r>
            <a:r>
              <a:rPr lang="en-US" dirty="0"/>
              <a:t> transforms app, original signature no longer valid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BDB88-A996-334F-B875-0B41001F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479F1-77F0-5A44-92B1-E487186BA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99816-5782-544B-A1BF-3FD9CF46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445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8262011B-E1BC-7147-9FBE-E367C84DE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Covert Channels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3A40C930-FD2B-7641-B385-485364FD4A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Shared resources as communication paths</a:t>
            </a:r>
          </a:p>
          <a:p>
            <a:r>
              <a:rPr lang="en-US" altLang="en-US" i="1" dirty="0"/>
              <a:t>Covert storage channel</a:t>
            </a:r>
            <a:r>
              <a:rPr lang="en-US" altLang="en-US" dirty="0"/>
              <a:t> uses attribute of shared resource</a:t>
            </a:r>
          </a:p>
          <a:p>
            <a:pPr lvl="1"/>
            <a:r>
              <a:rPr lang="en-US" altLang="en-US" dirty="0"/>
              <a:t>Disk space, message size, etc.</a:t>
            </a:r>
          </a:p>
          <a:p>
            <a:r>
              <a:rPr lang="en-US" altLang="en-US" i="1" dirty="0"/>
              <a:t>Covert timing channel</a:t>
            </a:r>
            <a:r>
              <a:rPr lang="en-US" altLang="en-US" dirty="0"/>
              <a:t> uses temporal or ordering relationship among accesses to shared resource</a:t>
            </a:r>
          </a:p>
          <a:p>
            <a:pPr lvl="1"/>
            <a:r>
              <a:rPr lang="en-US" altLang="en-US" dirty="0"/>
              <a:t>Regulating CPU usage, order of reads on disk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BD6C5-2193-3A47-9483-C05D821D0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91535-9AE4-224D-84A5-9B4052D2D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D4461-714C-F54A-81A1-652789E8D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5407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821329EC-8D74-DA4E-86BB-44B2AAFB4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Storage Channel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66D44F2B-A959-6543-ABAB-4F80D31CB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Processes </a:t>
            </a:r>
            <a:r>
              <a:rPr lang="en-US" altLang="en-US" i="1" dirty="0"/>
              <a:t>p</a:t>
            </a:r>
            <a:r>
              <a:rPr lang="en-US" altLang="en-US" dirty="0"/>
              <a:t>, </a:t>
            </a:r>
            <a:r>
              <a:rPr lang="en-US" altLang="en-US" i="1" dirty="0"/>
              <a:t>q</a:t>
            </a:r>
            <a:r>
              <a:rPr lang="en-US" altLang="en-US" dirty="0"/>
              <a:t> not allowed to communicate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But they share a file system!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Communications protocol: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 sends a bit by creating a file called </a:t>
            </a:r>
            <a:r>
              <a:rPr lang="en-US" altLang="en-US" i="1" dirty="0"/>
              <a:t>0</a:t>
            </a:r>
            <a:r>
              <a:rPr lang="en-US" altLang="en-US" dirty="0"/>
              <a:t> or </a:t>
            </a:r>
            <a:r>
              <a:rPr lang="en-US" altLang="en-US" i="1" dirty="0"/>
              <a:t>1</a:t>
            </a:r>
            <a:r>
              <a:rPr lang="en-US" altLang="en-US" dirty="0"/>
              <a:t>, then a second file called </a:t>
            </a:r>
            <a:r>
              <a:rPr lang="en-US" altLang="en-US" i="1" dirty="0"/>
              <a:t>send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 waits until </a:t>
            </a:r>
            <a:r>
              <a:rPr lang="en-US" altLang="en-US" i="1" dirty="0"/>
              <a:t>send</a:t>
            </a:r>
            <a:r>
              <a:rPr lang="en-US" altLang="en-US" dirty="0"/>
              <a:t> is deleted before repeating to send another bit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q</a:t>
            </a:r>
            <a:r>
              <a:rPr lang="en-US" altLang="en-US" dirty="0"/>
              <a:t> waits until file </a:t>
            </a:r>
            <a:r>
              <a:rPr lang="en-US" altLang="en-US" i="1" dirty="0"/>
              <a:t>send</a:t>
            </a:r>
            <a:r>
              <a:rPr lang="en-US" altLang="en-US" dirty="0"/>
              <a:t> exists, then looks for file </a:t>
            </a:r>
            <a:r>
              <a:rPr lang="en-US" altLang="en-US" i="1" dirty="0"/>
              <a:t>0</a:t>
            </a:r>
            <a:r>
              <a:rPr lang="en-US" altLang="en-US" dirty="0"/>
              <a:t> or </a:t>
            </a:r>
            <a:r>
              <a:rPr lang="en-US" altLang="en-US" i="1" dirty="0"/>
              <a:t>1</a:t>
            </a:r>
            <a:r>
              <a:rPr lang="en-US" altLang="en-US" dirty="0"/>
              <a:t>; whichever exists is the bit</a:t>
            </a:r>
          </a:p>
          <a:p>
            <a:pPr lvl="2">
              <a:lnSpc>
                <a:spcPct val="90000"/>
              </a:lnSpc>
            </a:pPr>
            <a:r>
              <a:rPr lang="en-US" altLang="en-US" i="1" dirty="0"/>
              <a:t>q</a:t>
            </a:r>
            <a:r>
              <a:rPr lang="en-US" altLang="en-US" dirty="0"/>
              <a:t> then deletes </a:t>
            </a:r>
            <a:r>
              <a:rPr lang="en-US" altLang="en-US" i="1" dirty="0"/>
              <a:t>0</a:t>
            </a:r>
            <a:r>
              <a:rPr lang="en-US" altLang="en-US" dirty="0"/>
              <a:t>, </a:t>
            </a:r>
            <a:r>
              <a:rPr lang="en-US" altLang="en-US" i="1" dirty="0"/>
              <a:t>1</a:t>
            </a:r>
            <a:r>
              <a:rPr lang="en-US" altLang="en-US" dirty="0"/>
              <a:t>, and </a:t>
            </a:r>
            <a:r>
              <a:rPr lang="en-US" altLang="en-US" i="1" dirty="0"/>
              <a:t>send</a:t>
            </a:r>
            <a:r>
              <a:rPr lang="en-US" altLang="en-US" dirty="0"/>
              <a:t> and waits until </a:t>
            </a:r>
            <a:r>
              <a:rPr lang="en-US" altLang="en-US" i="1" dirty="0"/>
              <a:t>send</a:t>
            </a:r>
            <a:r>
              <a:rPr lang="en-US" altLang="en-US" dirty="0"/>
              <a:t> is recreated before repeating to read another bit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82ECD-1CAF-5B4F-B763-BCC9DDEA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2D28E-9546-1D4F-A039-2F4BEB930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9C6FE-0F3C-254D-89A9-A6EFC222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71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A784469C-B70D-984E-851A-1BF83FDB7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Timing Channel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CB073F32-A511-014A-A113-E52138BC26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System has two VMs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Sending machine </a:t>
            </a:r>
            <a:r>
              <a:rPr lang="en-US" altLang="en-US" i="1" dirty="0"/>
              <a:t>S</a:t>
            </a:r>
            <a:r>
              <a:rPr lang="en-US" altLang="en-US" dirty="0"/>
              <a:t>, receiving machine </a:t>
            </a:r>
            <a:r>
              <a:rPr lang="en-US" altLang="en-US" i="1" dirty="0"/>
              <a:t>R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To send: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0, </a:t>
            </a:r>
            <a:r>
              <a:rPr lang="en-US" altLang="en-US" i="1" dirty="0"/>
              <a:t>S</a:t>
            </a:r>
            <a:r>
              <a:rPr lang="en-US" altLang="en-US" dirty="0"/>
              <a:t> immediately relinquishes CPU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For example, run a process that instantly blocks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1, </a:t>
            </a:r>
            <a:r>
              <a:rPr lang="en-US" altLang="en-US" i="1" dirty="0"/>
              <a:t>S</a:t>
            </a:r>
            <a:r>
              <a:rPr lang="en-US" altLang="en-US" dirty="0"/>
              <a:t>  uses full quantum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For example, run a CPU-intensive process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R</a:t>
            </a:r>
            <a:r>
              <a:rPr lang="en-US" altLang="en-US" dirty="0"/>
              <a:t> measures how quickly it gets CPU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Uses real-time clock to measure intervals between access to shared resource (CPU)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A0D4D-1C7F-584B-898F-73021806D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06A2D-45C6-5846-8524-DEFACBDD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4475E-1E64-3E4D-804C-59814731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02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E6E7732E-CD52-4541-95AA-369744945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Confinement Problem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5BDEC336-4103-AF40-9B3F-5C79CBAAC0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Problem of preventing a server from leaking information that the user of the service considers confidential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3332A-88ED-D249-859F-FC7217BB9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D1327-CEB2-9943-8136-9722F4717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06A08-8FC5-354F-852E-2B8B4DC3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1552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C8522BF0-2159-BB47-A244-66B9DB1B9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Covert Channel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91917FA6-AF6D-6148-AA2A-AE1A0F895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Uses ordering of events; does not use clock</a:t>
            </a:r>
          </a:p>
          <a:p>
            <a:r>
              <a:rPr lang="en-US" altLang="en-US" dirty="0"/>
              <a:t>Two VMs sharing disk cylinders 100 to 200</a:t>
            </a:r>
          </a:p>
          <a:p>
            <a:pPr lvl="1"/>
            <a:r>
              <a:rPr lang="en-US" altLang="en-US" dirty="0"/>
              <a:t>SCAN algorithm schedules disk accesses</a:t>
            </a:r>
          </a:p>
          <a:p>
            <a:pPr lvl="1"/>
            <a:r>
              <a:rPr lang="en-US" altLang="en-US" dirty="0"/>
              <a:t>One VM is </a:t>
            </a:r>
            <a:r>
              <a:rPr lang="en-US" altLang="en-US" i="1" dirty="0"/>
              <a:t>High</a:t>
            </a:r>
            <a:r>
              <a:rPr lang="en-US" altLang="en-US" dirty="0"/>
              <a:t> (</a:t>
            </a:r>
            <a:r>
              <a:rPr lang="en-US" altLang="en-US" i="1" dirty="0"/>
              <a:t>H</a:t>
            </a:r>
            <a:r>
              <a:rPr lang="en-US" altLang="en-US" dirty="0"/>
              <a:t>), other is </a:t>
            </a:r>
            <a:r>
              <a:rPr lang="en-US" altLang="en-US" i="1" dirty="0"/>
              <a:t>Low</a:t>
            </a:r>
            <a:r>
              <a:rPr lang="en-US" altLang="en-US" dirty="0"/>
              <a:t> (</a:t>
            </a:r>
            <a:r>
              <a:rPr lang="en-US" altLang="en-US" i="1" dirty="0"/>
              <a:t>L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Idea: </a:t>
            </a:r>
            <a:r>
              <a:rPr lang="en-US" altLang="en-US" i="1" dirty="0"/>
              <a:t>L</a:t>
            </a:r>
            <a:r>
              <a:rPr lang="en-US" altLang="en-US" dirty="0"/>
              <a:t> will issue requests for blocks on cylinders 139 and 161 to be read</a:t>
            </a:r>
          </a:p>
          <a:p>
            <a:pPr lvl="1"/>
            <a:r>
              <a:rPr lang="en-US" altLang="en-US" dirty="0"/>
              <a:t>If read as 139, then 161, it’s a 1 bit</a:t>
            </a:r>
          </a:p>
          <a:p>
            <a:pPr lvl="1"/>
            <a:r>
              <a:rPr lang="en-US" altLang="en-US" dirty="0"/>
              <a:t>If read as 161, then 139, it’s a 0 bit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5E47E-D0BC-5B46-BA31-EB954FA9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407BA-DB52-5741-80F3-AB5352FD7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F25E3-7EA7-DB49-9EAB-CCDD5460E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62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>
            <a:extLst>
              <a:ext uri="{FF2B5EF4-FFF2-40B4-BE49-F238E27FC236}">
                <a16:creationId xmlns:a16="http://schemas.microsoft.com/office/drawing/2014/main" id="{252E94ED-2256-D149-8C9E-76BCEB699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It Works</a:t>
            </a:r>
          </a:p>
        </p:txBody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BC535E35-2852-D04C-9659-117596B27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L</a:t>
            </a:r>
            <a:r>
              <a:rPr lang="en-US" altLang="en-US" dirty="0"/>
              <a:t> issues read for data on cylinder 150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Relinquishes CPU when done; arm now at 150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H</a:t>
            </a:r>
            <a:r>
              <a:rPr lang="en-US" altLang="en-US" dirty="0"/>
              <a:t> runs, issues read for data on cylinder 140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Relinquishes CPU when done; arm now at 140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L</a:t>
            </a:r>
            <a:r>
              <a:rPr lang="en-US" altLang="en-US" dirty="0"/>
              <a:t> runs, issues read for data on cylinders 139 and 161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Due to SCAN, reads 139 first, then 161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This corresponds to a 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To send a 0, </a:t>
            </a:r>
            <a:r>
              <a:rPr lang="en-US" altLang="en-US" i="1" dirty="0"/>
              <a:t>H</a:t>
            </a:r>
            <a:r>
              <a:rPr lang="en-US" altLang="en-US" dirty="0"/>
              <a:t> would have issued read for data on cylinder 160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EAFC2-01A1-CD40-8479-44AB29398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3A049-20BE-844F-91D2-B2800828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02429-A7E5-F54C-A958-7B8979931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523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0C953829-69F9-9C4C-8E34-67D120955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FF856797-8C28-CD49-908C-BE0C264361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Timing or storage?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Usual definition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storage (no timer, clock)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Modify example to include timer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L</a:t>
            </a:r>
            <a:r>
              <a:rPr lang="en-US" altLang="en-US" dirty="0"/>
              <a:t> uses this to determine how long requests take to complete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Time to seek to 139 &lt; time to seek to 161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1; otherwise, 0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Channel works same way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Suggests it’s a timing channel; hence our definition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50F83-A36C-1D4E-935F-80720B6E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1CACB-0F2F-9F40-B0F6-45A0FAAEC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B50F8-BD75-8640-81BD-22FC2071A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332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EF27986D-8873-D743-9C14-ABE47113D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Noisy vs. Noiseless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C4424E6D-83DD-A04B-A5B0-FD58E9409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Noiseless: covert channel uses resource available only to sender, receiver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Noisy: covert channel uses resource available to others as well as to sender, receiver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Idea is that others can contribute extraneous information that receiver must filter out to “read” sender’s communication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FF105-87A6-A74C-9D34-81A411F4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FA33F-061F-8449-ABE7-6EB73F97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A4827-81B7-D649-B581-C550C7BC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012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4C737490-E45D-9149-967F-3F6675037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Properties</a:t>
            </a: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532AE7DE-AB7A-6F49-9535-BB24AE398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Existence</a:t>
            </a:r>
            <a:r>
              <a:rPr lang="en-US" altLang="en-US" dirty="0"/>
              <a:t>: the covert channel can be used to send/receive information</a:t>
            </a:r>
          </a:p>
          <a:p>
            <a:r>
              <a:rPr lang="en-US" altLang="en-US" i="1" dirty="0"/>
              <a:t>Bandwidth</a:t>
            </a:r>
            <a:r>
              <a:rPr lang="en-US" altLang="en-US" dirty="0"/>
              <a:t>: the rate at which information can be sent along the channel</a:t>
            </a:r>
          </a:p>
          <a:p>
            <a:r>
              <a:rPr lang="en-US" altLang="en-US" dirty="0"/>
              <a:t>Goal of analysis: establish these properties for each channel</a:t>
            </a:r>
          </a:p>
          <a:p>
            <a:pPr lvl="1"/>
            <a:r>
              <a:rPr lang="en-US" altLang="en-US" dirty="0"/>
              <a:t>If you can eliminate the channel, great!</a:t>
            </a:r>
          </a:p>
          <a:p>
            <a:pPr lvl="1"/>
            <a:r>
              <a:rPr lang="en-US" altLang="en-US" dirty="0"/>
              <a:t>If not, reduce bandwidth as much as possible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70A62-7F5B-A040-9252-35278EF9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20155-9FB6-3942-BF79-6CE331988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C373F-4A86-C744-B947-3EC6B435D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0306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>
            <a:extLst>
              <a:ext uri="{FF2B5EF4-FFF2-40B4-BE49-F238E27FC236}">
                <a16:creationId xmlns:a16="http://schemas.microsoft.com/office/drawing/2014/main" id="{DB8B1499-3DF1-EE4F-8C28-ABD08C593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Step #1: Detection</a:t>
            </a:r>
          </a:p>
        </p:txBody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1A6600D1-8A06-5F40-AE17-4AE69AF48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Manner in which resource is shared controls who can send, receive using that resource</a:t>
            </a:r>
          </a:p>
          <a:p>
            <a:pPr lvl="1"/>
            <a:r>
              <a:rPr lang="en-US" altLang="en-US" dirty="0"/>
              <a:t>Noninterference</a:t>
            </a:r>
          </a:p>
          <a:p>
            <a:pPr lvl="1"/>
            <a:r>
              <a:rPr lang="en-US" altLang="en-US" dirty="0"/>
              <a:t>Shared Resource Matrix Methodology</a:t>
            </a:r>
          </a:p>
          <a:p>
            <a:pPr lvl="1"/>
            <a:r>
              <a:rPr lang="en-US" altLang="en-US" dirty="0"/>
              <a:t>Information flow analysis</a:t>
            </a:r>
          </a:p>
          <a:p>
            <a:pPr lvl="1"/>
            <a:r>
              <a:rPr lang="en-US" altLang="en-US" dirty="0"/>
              <a:t>Covert flow trees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FD9F7-5790-834D-8998-F1BA36528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17781-B0FF-5949-9FDF-2373DEA37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219A1-421C-1944-81C1-DD3BE81D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275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2E80BEDE-D19E-E14E-B970-7C17957C4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Noninterference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7E078E6F-BABE-D445-8E16-C12681091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View “read”, “write” as instances of information transfer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Then two processes can communicate if information can be transferred between them, even in the absence of a direct communication path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 covert channel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Also sounds like interference 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5BDBD-3386-B84C-86C0-21FA790D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71E21-B0F9-3D43-AAD5-BDFC31AD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8018F-AC4E-B449-9DCE-B7E777D3B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325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13476147-5937-584E-847E-5A5A26FEA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SAT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A7630765-3BDB-5543-9D79-AAC7D67335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Secure Ada Target, multilevel security policy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Approach: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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) removes all instructions issued by subjects dominated by level </a:t>
            </a:r>
            <a:r>
              <a:rPr lang="en-US" altLang="en-US" i="1" dirty="0"/>
              <a:t>l</a:t>
            </a:r>
            <a:r>
              <a:rPr lang="en-US" altLang="en-US" dirty="0"/>
              <a:t> from instruction stream </a:t>
            </a:r>
            <a:r>
              <a:rPr lang="en-US" altLang="en-US" i="1" dirty="0" err="1"/>
              <a:t>i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A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 state resulting from execution of </a:t>
            </a:r>
            <a:r>
              <a:rPr lang="en-US" altLang="en-US" i="1" dirty="0" err="1"/>
              <a:t>i</a:t>
            </a:r>
            <a:r>
              <a:rPr lang="en-US" altLang="en-US" dirty="0"/>
              <a:t> on state </a:t>
            </a:r>
            <a:r>
              <a:rPr lang="en-US" altLang="en-US" dirty="0">
                <a:sym typeface="Symbol" pitchFamily="2" charset="2"/>
              </a:rPr>
              <a:t>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describes subject </a:t>
            </a:r>
            <a:r>
              <a:rPr lang="en-US" altLang="en-US" i="1" dirty="0"/>
              <a:t>s</a:t>
            </a:r>
            <a:r>
              <a:rPr lang="en-US" altLang="en-US" dirty="0"/>
              <a:t>’s view of state </a:t>
            </a:r>
            <a:r>
              <a:rPr lang="en-US" altLang="en-US" dirty="0">
                <a:sym typeface="Symbol" pitchFamily="2" charset="2"/>
              </a:rPr>
              <a:t>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System is noninterference-secure </a:t>
            </a:r>
            <a:r>
              <a:rPr lang="en-US" altLang="en-US" dirty="0" err="1"/>
              <a:t>iff</a:t>
            </a:r>
            <a:r>
              <a:rPr lang="en-US" altLang="en-US" dirty="0"/>
              <a:t> for all instruction sequences </a:t>
            </a:r>
            <a:r>
              <a:rPr lang="en-US" altLang="en-US" i="1" dirty="0" err="1"/>
              <a:t>i</a:t>
            </a:r>
            <a:r>
              <a:rPr lang="en-US" altLang="en-US" dirty="0"/>
              <a:t>, subjects </a:t>
            </a:r>
            <a:r>
              <a:rPr lang="en-US" altLang="en-US" i="1" dirty="0"/>
              <a:t>s</a:t>
            </a:r>
            <a:r>
              <a:rPr lang="en-US" altLang="en-US" dirty="0"/>
              <a:t> with security level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states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i="1" dirty="0"/>
              <a:t>A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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</a:t>
            </a:r>
            <a:r>
              <a:rPr lang="en-US" altLang="en-US" i="1" dirty="0"/>
              <a:t>A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C8770-1333-C649-991B-BB8494ED8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47294-BD24-6E46-9B27-09807630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CE64D-0187-7E4F-8163-8B902724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228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40D40234-23B4-B14F-A0A3-168D831AF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Theorem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90AAF74E-BAD4-6146-B591-78FE786BF5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Version of the Unwinding Theorem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Let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itchFamily="2" charset="2"/>
              </a:rPr>
              <a:t></a:t>
            </a:r>
            <a:r>
              <a:rPr lang="en-US" altLang="en-US" sz="2400" dirty="0"/>
              <a:t> be set of system states. A specification is noninterference-secure if, for each subject </a:t>
            </a:r>
            <a:r>
              <a:rPr lang="en-US" altLang="en-US" sz="2400" i="1" dirty="0"/>
              <a:t>s</a:t>
            </a:r>
            <a:r>
              <a:rPr lang="en-US" altLang="en-US" sz="2400" dirty="0"/>
              <a:t> at security level </a:t>
            </a:r>
            <a:r>
              <a:rPr lang="en-US" altLang="en-US" sz="2400" i="1" dirty="0"/>
              <a:t>l</a:t>
            </a:r>
            <a:r>
              <a:rPr lang="en-US" altLang="en-US" sz="2400" dirty="0"/>
              <a:t>(</a:t>
            </a:r>
            <a:r>
              <a:rPr lang="en-US" altLang="en-US" sz="2400" i="1" dirty="0"/>
              <a:t>s</a:t>
            </a:r>
            <a:r>
              <a:rPr lang="en-US" altLang="en-US" sz="2400" dirty="0"/>
              <a:t>), there exists an equivalence relation </a:t>
            </a:r>
            <a:r>
              <a:rPr lang="en-US" altLang="en-US" sz="2400" dirty="0">
                <a:sym typeface="Symbol" pitchFamily="2" charset="2"/>
              </a:rPr>
              <a:t></a:t>
            </a:r>
            <a:r>
              <a:rPr lang="en-US" altLang="en-US" sz="2400" dirty="0"/>
              <a:t>: </a:t>
            </a:r>
            <a:r>
              <a:rPr lang="en-US" altLang="en-US" sz="2400" dirty="0">
                <a:sym typeface="Symbol" pitchFamily="2" charset="2"/>
              </a:rPr>
              <a:t></a:t>
            </a:r>
            <a:r>
              <a:rPr lang="en-US" altLang="en-US" sz="2400" dirty="0"/>
              <a:t> such that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, when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 and any instruction </a:t>
            </a:r>
            <a:r>
              <a:rPr lang="en-US" altLang="en-US" i="1" dirty="0" err="1"/>
              <a:t>i</a:t>
            </a:r>
            <a:r>
              <a:rPr lang="en-US" altLang="en-US" dirty="0"/>
              <a:t>, when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i="1" dirty="0"/>
              <a:t>A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</a:t>
            </a:r>
            <a:r>
              <a:rPr lang="en-US" altLang="en-US" dirty="0"/>
              <a:t> and instruction stream </a:t>
            </a:r>
            <a:r>
              <a:rPr lang="en-US" altLang="en-US" i="1" dirty="0" err="1"/>
              <a:t>i</a:t>
            </a:r>
            <a:r>
              <a:rPr lang="en-US" altLang="en-US" dirty="0"/>
              <a:t>, if </a:t>
            </a:r>
            <a:r>
              <a:rPr lang="en-US" altLang="en-US" dirty="0">
                <a:sym typeface="Symbol" pitchFamily="2" charset="2"/>
              </a:rPr>
              <a:t>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 is empty, </a:t>
            </a:r>
            <a:r>
              <a:rPr lang="en-US" altLang="en-US" i="1" dirty="0"/>
              <a:t>A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</a:t>
            </a:r>
            <a:r>
              <a:rPr lang="en-US" altLang="en-US" dirty="0"/>
              <a:t>(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.</a:t>
            </a:r>
            <a:r>
              <a:rPr lang="en-US" altLang="en-US" i="1" dirty="0"/>
              <a:t>v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4EEFF-21A7-974C-9A84-618B649E7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0AB07-146F-514A-B916-EB9FAA821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2F7C3-9F64-8842-A786-BAC747E0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36477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>
                <a16:creationId xmlns:a16="http://schemas.microsoft.com/office/drawing/2014/main" id="{5E4A1D59-DDF5-F741-9477-A52E66E6E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Intuition</a:t>
            </a:r>
          </a:p>
        </p:txBody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2706E91E-C9F8-6249-B7F4-EFA94B0D8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System is noninterference-secure if:</a:t>
            </a:r>
          </a:p>
          <a:p>
            <a:pPr lvl="1"/>
            <a:r>
              <a:rPr lang="en-US" altLang="en-US" dirty="0"/>
              <a:t>Equivalent states have the same view for each subject</a:t>
            </a:r>
          </a:p>
          <a:p>
            <a:pPr lvl="1"/>
            <a:r>
              <a:rPr lang="en-US" altLang="en-US" dirty="0"/>
              <a:t>View remains unchanged if any instruction is executed</a:t>
            </a:r>
          </a:p>
          <a:p>
            <a:pPr lvl="1"/>
            <a:r>
              <a:rPr lang="en-US" altLang="en-US" dirty="0"/>
              <a:t>Instructions from higher-level subjects do not affect the state from the viewpoint of the lower-level subjects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7F0CE-24B9-5841-B879-6EBD0992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557F7-AEFE-B945-ACF4-1B78611F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A9F59-0217-134C-BBD0-B0FF27A2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5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FDD707AD-2371-0541-91CA-4E7D2336D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Total Isolation</a:t>
            </a: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E03F4022-66EF-1D47-90D5-F71CFEEC07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Process cannot communicate with any other process</a:t>
            </a:r>
          </a:p>
          <a:p>
            <a:pPr>
              <a:lnSpc>
                <a:spcPct val="90000"/>
              </a:lnSpc>
            </a:pPr>
            <a:r>
              <a:rPr lang="en-US" altLang="en-US"/>
              <a:t>Process cannot be observed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Impossible for this process to leak information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practical as process uses observable resources such as CPU, secondary storage, networks,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738EE-310C-3D4C-AF18-88431C266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E16D0-3213-1242-B1B4-263ADAC87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95964-383A-D241-96E6-93AC2413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528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15B782DC-C07C-3145-B5DD-B8B09636E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SAT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23D36002-D616-0D44-BF76-361B7B472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Focus on object creation instruction and readable object set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 these specifications: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s</a:t>
            </a:r>
            <a:r>
              <a:rPr lang="en-US" altLang="en-US"/>
              <a:t> subject with security level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o</a:t>
            </a:r>
            <a:r>
              <a:rPr lang="en-US" altLang="en-US"/>
              <a:t> object with security level </a:t>
            </a:r>
            <a:r>
              <a:rPr lang="en-US" altLang="en-US" i="1"/>
              <a:t>l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), type </a:t>
            </a:r>
            <a:r>
              <a:rPr lang="en-US" altLang="en-US">
                <a:sym typeface="Symbol" pitchFamily="2" charset="2"/>
              </a:rPr>
              <a:t></a:t>
            </a:r>
            <a:r>
              <a:rPr lang="en-US" altLang="en-US"/>
              <a:t>(</a:t>
            </a:r>
            <a:r>
              <a:rPr lang="en-US" altLang="en-US" i="1"/>
              <a:t>o</a:t>
            </a:r>
            <a:r>
              <a:rPr lang="en-US" altLang="en-US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ym typeface="Symbol" pitchFamily="2" charset="2"/>
              </a:rPr>
              <a:t></a:t>
            </a:r>
            <a:r>
              <a:rPr lang="en-US" altLang="en-US"/>
              <a:t> current state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Set of existing objects listed in a global object table </a:t>
            </a:r>
            <a:r>
              <a:rPr lang="en-US" altLang="en-US" i="1"/>
              <a:t>T</a:t>
            </a:r>
            <a:r>
              <a:rPr lang="en-US" altLang="en-US"/>
              <a:t>(</a:t>
            </a:r>
            <a:r>
              <a:rPr lang="en-US" altLang="en-US">
                <a:sym typeface="Symbol" pitchFamily="2" charset="2"/>
              </a:rPr>
              <a:t></a:t>
            </a:r>
            <a:r>
              <a:rPr lang="en-US" altLang="en-US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AE0E1-EEEC-C04D-ADB2-CB315225F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A709E-75BB-4B45-B29A-A00186CE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C7358-0FD1-3147-866E-4C63FE0A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950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BCBEAAEF-E90B-FC4A-AE19-B6FFBBE1E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Specification 1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7774392B-435A-1845-B98E-46E3B2EBAD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i="1" dirty="0" err="1"/>
              <a:t>object_create</a:t>
            </a:r>
            <a:r>
              <a:rPr lang="en-US" altLang="en-US" dirty="0"/>
              <a:t>:</a:t>
            </a:r>
          </a:p>
          <a:p>
            <a:pPr lvl="1" algn="ctr">
              <a:buFontTx/>
              <a:buNone/>
            </a:pPr>
            <a:r>
              <a:rPr lang="en-US" altLang="en-US" sz="2800" dirty="0"/>
              <a:t>[ </a:t>
            </a:r>
            <a:r>
              <a:rPr lang="en-US" altLang="en-US" sz="2800" dirty="0">
                <a:sym typeface="Symbol" pitchFamily="2" charset="2"/>
              </a:rPr>
              <a:t></a:t>
            </a:r>
            <a:r>
              <a:rPr lang="en-US" altLang="en-US" sz="2800" dirty="0"/>
              <a:t> = </a:t>
            </a:r>
            <a:r>
              <a:rPr lang="en-US" altLang="en-US" sz="2800" i="1" dirty="0" err="1"/>
              <a:t>object_create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s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o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),</a:t>
            </a:r>
            <a:r>
              <a:rPr lang="en-US" altLang="en-US" sz="2800" dirty="0">
                <a:sym typeface="Symbol" pitchFamily="2" charset="2"/>
              </a:rPr>
              <a:t>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),</a:t>
            </a:r>
            <a:r>
              <a:rPr lang="en-US" altLang="en-US" sz="2800" dirty="0">
                <a:sym typeface="Symbol" pitchFamily="2" charset="2"/>
              </a:rPr>
              <a:t></a:t>
            </a:r>
            <a:r>
              <a:rPr lang="en-US" altLang="en-US" sz="2800" dirty="0"/>
              <a:t>) </a:t>
            </a:r>
            <a:r>
              <a:rPr lang="en-US" altLang="en-US" sz="2800" dirty="0">
                <a:sym typeface="Symbol" pitchFamily="2" charset="2"/>
              </a:rPr>
              <a:t>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itchFamily="2" charset="2"/>
              </a:rPr>
              <a:t></a:t>
            </a:r>
            <a:r>
              <a:rPr lang="en-US" altLang="en-US" sz="2800" dirty="0"/>
              <a:t> ≠ </a:t>
            </a:r>
            <a:r>
              <a:rPr lang="en-US" altLang="en-US" sz="2800" dirty="0">
                <a:sym typeface="Symbol" pitchFamily="2" charset="2"/>
              </a:rPr>
              <a:t> </a:t>
            </a:r>
            <a:r>
              <a:rPr lang="en-US" altLang="en-US" sz="2800" dirty="0"/>
              <a:t>]</a:t>
            </a:r>
          </a:p>
          <a:p>
            <a:pPr lvl="1" algn="ctr">
              <a:buFontTx/>
              <a:buNone/>
            </a:pPr>
            <a:r>
              <a:rPr lang="en-US" altLang="en-US" sz="2800" dirty="0">
                <a:sym typeface="Symbol" pitchFamily="2" charset="2"/>
              </a:rPr>
              <a:t></a:t>
            </a:r>
            <a:endParaRPr lang="en-US" altLang="en-US" sz="2800" dirty="0"/>
          </a:p>
          <a:p>
            <a:pPr lvl="1" algn="ctr">
              <a:buFontTx/>
              <a:buNone/>
            </a:pPr>
            <a:r>
              <a:rPr lang="en-US" altLang="en-US" sz="2800" dirty="0"/>
              <a:t>[ </a:t>
            </a:r>
            <a:r>
              <a:rPr lang="en-US" altLang="en-US" sz="2800" i="1" dirty="0"/>
              <a:t>o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itchFamily="2" charset="2"/>
              </a:rPr>
              <a:t></a:t>
            </a:r>
            <a:r>
              <a:rPr lang="en-US" altLang="en-US" sz="2800" dirty="0"/>
              <a:t> </a:t>
            </a:r>
            <a:r>
              <a:rPr lang="en-US" altLang="en-US" sz="2800" i="1" dirty="0"/>
              <a:t>T</a:t>
            </a:r>
            <a:r>
              <a:rPr lang="en-US" altLang="en-US" sz="2800" dirty="0"/>
              <a:t>(</a:t>
            </a:r>
            <a:r>
              <a:rPr lang="en-US" altLang="en-US" sz="2800" dirty="0">
                <a:sym typeface="Symbol" pitchFamily="2" charset="2"/>
              </a:rPr>
              <a:t></a:t>
            </a:r>
            <a:r>
              <a:rPr lang="en-US" altLang="en-US" sz="2800" dirty="0"/>
              <a:t>) </a:t>
            </a:r>
            <a:r>
              <a:rPr lang="en-US" altLang="en-US" sz="2800" dirty="0">
                <a:sym typeface="Symbol" pitchFamily="2" charset="2"/>
              </a:rPr>
              <a:t></a:t>
            </a:r>
            <a:r>
              <a:rPr lang="en-US" altLang="en-US" sz="2800" dirty="0"/>
              <a:t> l(</a:t>
            </a:r>
            <a:r>
              <a:rPr lang="en-US" altLang="en-US" sz="2800" i="1" dirty="0"/>
              <a:t>s</a:t>
            </a:r>
            <a:r>
              <a:rPr lang="en-US" altLang="en-US" sz="2800" dirty="0"/>
              <a:t>) ≤ </a:t>
            </a:r>
            <a:r>
              <a:rPr lang="en-US" altLang="en-US" sz="2800" i="1" dirty="0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 ]</a:t>
            </a:r>
          </a:p>
          <a:p>
            <a:r>
              <a:rPr lang="en-US" altLang="en-US" dirty="0"/>
              <a:t>The create succeeds if, and only if, the object does not yet exist and the clearance of the object will dominate the clearance of its creator</a:t>
            </a:r>
          </a:p>
          <a:p>
            <a:pPr lvl="1"/>
            <a:r>
              <a:rPr lang="en-US" altLang="en-US" dirty="0"/>
              <a:t>In accord with the “writes up okay” idea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541A-6905-AD41-AC8E-D27BBF30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E3B8F-2FC0-BF43-B5E5-6C044E386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BA656-A1A1-3B41-9AC9-450E1274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8298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545D9110-F09C-514A-848A-B78ED8927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Specification 2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CE7DD194-83C9-D548-90E1-154399431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readable object set: set of existing objects that subject could read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 err="1"/>
              <a:t>can_read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 true if in state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 is of a type that </a:t>
            </a:r>
            <a:r>
              <a:rPr lang="en-US" altLang="en-US" i="1" dirty="0"/>
              <a:t>s</a:t>
            </a:r>
            <a:r>
              <a:rPr lang="en-US" altLang="en-US" dirty="0"/>
              <a:t> can read (ignoring permissions)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 </a:t>
            </a:r>
            <a:r>
              <a:rPr lang="en-US" altLang="en-US" i="1" dirty="0"/>
              <a:t>readable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</a:t>
            </a:r>
            <a:r>
              <a:rPr lang="en-US" altLang="en-US" dirty="0"/>
              <a:t> [ </a:t>
            </a: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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 </a:t>
            </a:r>
            <a:r>
              <a:rPr lang="en-US" altLang="en-US" dirty="0"/>
              <a:t>(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 </a:t>
            </a:r>
            <a:r>
              <a:rPr lang="en-US" altLang="en-US" dirty="0">
                <a:sym typeface="Symbol" pitchFamily="2" charset="2"/>
              </a:rPr>
              <a:t>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</a:t>
            </a:r>
            <a:r>
              <a:rPr lang="en-US" altLang="en-US" dirty="0"/>
              <a:t>(</a:t>
            </a:r>
            <a:r>
              <a:rPr lang="en-US" altLang="en-US" i="1" dirty="0" err="1"/>
              <a:t>can_read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dirty="0"/>
              <a:t>))]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Can’t read a nonexistent object, one with a security level that  the subject’s security level does not dominate, or object of the wrong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6AA47-2EB1-8B49-BF11-6A9E8263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26629-C6AB-7646-8283-7B6EC3B1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534E6-5F7A-CB4E-99EC-FD431977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595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CCDC9BC6-CBB6-6E48-9A94-8D42025A94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Specification 3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47B0D336-FEA4-BD45-8821-D082832E4E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SAT enforces tranquility</a:t>
            </a:r>
          </a:p>
          <a:p>
            <a:pPr lvl="1"/>
            <a:r>
              <a:rPr lang="en-US" altLang="en-US" dirty="0"/>
              <a:t>Adding object to readable set means creating new object</a:t>
            </a:r>
          </a:p>
          <a:p>
            <a:r>
              <a:rPr lang="en-US" altLang="en-US" dirty="0"/>
              <a:t>Add to readable set:</a:t>
            </a:r>
          </a:p>
          <a:p>
            <a:pPr lvl="1">
              <a:buFontTx/>
              <a:buNone/>
            </a:pPr>
            <a:r>
              <a:rPr lang="en-US" altLang="en-US" sz="2800" dirty="0"/>
              <a:t>[</a:t>
            </a:r>
            <a:r>
              <a:rPr lang="en-US" altLang="en-US" sz="2800" i="1" dirty="0"/>
              <a:t>o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itchFamily="2" charset="2"/>
              </a:rPr>
              <a:t> </a:t>
            </a:r>
            <a:r>
              <a:rPr lang="en-US" altLang="en-US" sz="2800" i="1" dirty="0"/>
              <a:t>readable</a:t>
            </a:r>
            <a:r>
              <a:rPr lang="en-US" altLang="en-US" sz="2800" dirty="0"/>
              <a:t>(</a:t>
            </a:r>
            <a:r>
              <a:rPr lang="en-US" altLang="en-US" sz="2800" i="1" dirty="0"/>
              <a:t>s</a:t>
            </a:r>
            <a:r>
              <a:rPr lang="en-US" altLang="en-US" sz="2800" dirty="0"/>
              <a:t>, </a:t>
            </a:r>
            <a:r>
              <a:rPr lang="en-US" altLang="en-US" sz="2800" dirty="0">
                <a:sym typeface="Symbol" pitchFamily="2" charset="2"/>
              </a:rPr>
              <a:t></a:t>
            </a:r>
            <a:r>
              <a:rPr lang="en-US" altLang="en-US" sz="2800" dirty="0"/>
              <a:t>) </a:t>
            </a:r>
            <a:r>
              <a:rPr lang="en-US" altLang="en-US" sz="2800" dirty="0">
                <a:sym typeface="Symbol" pitchFamily="2" charset="2"/>
              </a:rPr>
              <a:t></a:t>
            </a:r>
            <a:r>
              <a:rPr lang="en-US" altLang="en-US" sz="2800" dirty="0"/>
              <a:t> </a:t>
            </a:r>
            <a:r>
              <a:rPr lang="en-US" altLang="en-US" sz="2800" i="1" dirty="0"/>
              <a:t>o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itchFamily="2" charset="2"/>
              </a:rPr>
              <a:t> </a:t>
            </a:r>
            <a:r>
              <a:rPr lang="en-US" altLang="en-US" sz="2800" i="1" dirty="0"/>
              <a:t>readable</a:t>
            </a:r>
            <a:r>
              <a:rPr lang="en-US" altLang="en-US" sz="2800" dirty="0"/>
              <a:t>(</a:t>
            </a:r>
            <a:r>
              <a:rPr lang="en-US" altLang="en-US" sz="2800" i="1" dirty="0"/>
              <a:t>s</a:t>
            </a:r>
            <a:r>
              <a:rPr lang="en-US" altLang="en-US" sz="2800" dirty="0"/>
              <a:t>, </a:t>
            </a:r>
            <a:r>
              <a:rPr lang="en-US" altLang="en-US" sz="2800" dirty="0">
                <a:sym typeface="Symbol" pitchFamily="2" charset="2"/>
              </a:rPr>
              <a:t></a:t>
            </a:r>
            <a:r>
              <a:rPr lang="en-US" altLang="en-US" sz="2800" dirty="0"/>
              <a:t>)] </a:t>
            </a:r>
            <a:r>
              <a:rPr lang="en-US" altLang="en-US" sz="2800" dirty="0">
                <a:sym typeface="Symbol" pitchFamily="2" charset="2"/>
              </a:rPr>
              <a:t></a:t>
            </a:r>
            <a:endParaRPr lang="en-US" altLang="en-US" sz="2800" dirty="0"/>
          </a:p>
          <a:p>
            <a:pPr lvl="1">
              <a:buFontTx/>
              <a:buNone/>
            </a:pPr>
            <a:r>
              <a:rPr lang="en-US" altLang="en-US" sz="2800" dirty="0"/>
              <a:t>   [</a:t>
            </a:r>
            <a:r>
              <a:rPr lang="en-US" altLang="en-US" sz="2800" dirty="0">
                <a:sym typeface="Symbol" pitchFamily="2" charset="2"/>
              </a:rPr>
              <a:t></a:t>
            </a:r>
            <a:r>
              <a:rPr lang="en-US" altLang="en-US" sz="2800" dirty="0"/>
              <a:t> = </a:t>
            </a:r>
            <a:r>
              <a:rPr lang="en-US" altLang="en-US" sz="2800" i="1" dirty="0" err="1"/>
              <a:t>object_create</a:t>
            </a:r>
            <a:r>
              <a:rPr lang="en-US" altLang="en-US" sz="2800" dirty="0"/>
              <a:t>(</a:t>
            </a:r>
            <a:r>
              <a:rPr lang="en-US" altLang="en-US" sz="2800" i="1" dirty="0" err="1"/>
              <a:t>s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o</a:t>
            </a:r>
            <a:r>
              <a:rPr lang="en-US" altLang="en-US" sz="2800" dirty="0" err="1"/>
              <a:t>,</a:t>
            </a:r>
            <a:r>
              <a:rPr lang="en-US" altLang="en-US" sz="2800" i="1" dirty="0" err="1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),</a:t>
            </a:r>
            <a:r>
              <a:rPr lang="en-US" altLang="en-US" sz="2800" dirty="0">
                <a:sym typeface="Symbol" pitchFamily="2" charset="2"/>
              </a:rPr>
              <a:t>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),</a:t>
            </a:r>
            <a:r>
              <a:rPr lang="en-US" altLang="en-US" sz="2800" dirty="0">
                <a:sym typeface="Symbol" pitchFamily="2" charset="2"/>
              </a:rPr>
              <a:t></a:t>
            </a:r>
            <a:r>
              <a:rPr lang="en-US" altLang="en-US" sz="2800" dirty="0"/>
              <a:t>) </a:t>
            </a:r>
            <a:r>
              <a:rPr lang="en-US" altLang="en-US" sz="2800" dirty="0">
                <a:sym typeface="Symbol" pitchFamily="2" charset="2"/>
              </a:rPr>
              <a:t></a:t>
            </a:r>
            <a:r>
              <a:rPr lang="en-US" altLang="en-US" sz="2800" dirty="0"/>
              <a:t> </a:t>
            </a:r>
            <a:r>
              <a:rPr lang="en-US" altLang="en-US" sz="2800" i="1" dirty="0"/>
              <a:t>o</a:t>
            </a:r>
            <a:r>
              <a:rPr lang="en-US" altLang="en-US" sz="2800" dirty="0"/>
              <a:t> </a:t>
            </a:r>
            <a:r>
              <a:rPr lang="en-US" altLang="en-US" sz="2800" dirty="0">
                <a:sym typeface="Symbol" pitchFamily="2" charset="2"/>
              </a:rPr>
              <a:t></a:t>
            </a:r>
            <a:r>
              <a:rPr lang="en-US" altLang="en-US" sz="2800" dirty="0"/>
              <a:t> </a:t>
            </a:r>
            <a:r>
              <a:rPr lang="en-US" altLang="en-US" sz="2800" i="1" dirty="0"/>
              <a:t>T</a:t>
            </a:r>
            <a:r>
              <a:rPr lang="en-US" altLang="en-US" sz="2800" dirty="0"/>
              <a:t>(</a:t>
            </a:r>
            <a:r>
              <a:rPr lang="en-US" altLang="en-US" sz="2800" dirty="0">
                <a:sym typeface="Symbol" pitchFamily="2" charset="2"/>
              </a:rPr>
              <a:t></a:t>
            </a:r>
            <a:r>
              <a:rPr lang="en-US" altLang="en-US" sz="2800" dirty="0"/>
              <a:t>) </a:t>
            </a:r>
            <a:r>
              <a:rPr lang="en-US" altLang="en-US" sz="2800" dirty="0">
                <a:sym typeface="Symbol" pitchFamily="2" charset="2"/>
              </a:rPr>
              <a:t></a:t>
            </a:r>
            <a:r>
              <a:rPr lang="en-US" altLang="en-US" sz="2800" dirty="0"/>
              <a:t> </a:t>
            </a:r>
            <a:r>
              <a:rPr lang="en-US" altLang="en-US" sz="2800" i="1" dirty="0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s</a:t>
            </a:r>
            <a:r>
              <a:rPr lang="en-US" altLang="en-US" sz="2800" dirty="0">
                <a:sym typeface="Symbol" pitchFamily="2" charset="2"/>
              </a:rPr>
              <a:t></a:t>
            </a:r>
            <a:r>
              <a:rPr lang="en-US" altLang="en-US" sz="2800" dirty="0"/>
              <a:t>) ≤ </a:t>
            </a:r>
            <a:r>
              <a:rPr lang="en-US" altLang="en-US" sz="2800" i="1" dirty="0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o</a:t>
            </a:r>
            <a:r>
              <a:rPr lang="en-US" altLang="en-US" sz="2800" dirty="0"/>
              <a:t>) ≤ </a:t>
            </a:r>
            <a:r>
              <a:rPr lang="en-US" altLang="en-US" sz="2800" i="1" dirty="0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s</a:t>
            </a:r>
            <a:r>
              <a:rPr lang="en-US" altLang="en-US" sz="2800" dirty="0"/>
              <a:t>) </a:t>
            </a:r>
            <a:r>
              <a:rPr lang="en-US" altLang="en-US" sz="2800" dirty="0">
                <a:sym typeface="Symbol" pitchFamily="2" charset="2"/>
              </a:rPr>
              <a:t></a:t>
            </a:r>
            <a:r>
              <a:rPr lang="en-US" altLang="en-US" sz="2800" dirty="0"/>
              <a:t>       </a:t>
            </a:r>
          </a:p>
          <a:p>
            <a:pPr lvl="1">
              <a:buFontTx/>
              <a:buNone/>
            </a:pPr>
            <a:r>
              <a:rPr lang="en-US" altLang="en-US" sz="2800" i="1" dirty="0"/>
              <a:t>      </a:t>
            </a:r>
            <a:r>
              <a:rPr lang="en-US" altLang="en-US" sz="2800" i="1" dirty="0" err="1"/>
              <a:t>can_read</a:t>
            </a:r>
            <a:r>
              <a:rPr lang="en-US" altLang="en-US" sz="2800" dirty="0"/>
              <a:t>(</a:t>
            </a:r>
            <a:r>
              <a:rPr lang="en-US" altLang="en-US" sz="2800" i="1" dirty="0"/>
              <a:t>s</a:t>
            </a:r>
            <a:r>
              <a:rPr lang="en-US" altLang="en-US" sz="2800" dirty="0"/>
              <a:t>, </a:t>
            </a:r>
            <a:r>
              <a:rPr lang="en-US" altLang="en-US" sz="2800" i="1" dirty="0"/>
              <a:t>o</a:t>
            </a:r>
            <a:r>
              <a:rPr lang="en-US" altLang="en-US" sz="2800" dirty="0"/>
              <a:t>, </a:t>
            </a:r>
            <a:r>
              <a:rPr lang="en-US" altLang="en-US" sz="2800" dirty="0">
                <a:sym typeface="Symbol" pitchFamily="2" charset="2"/>
              </a:rPr>
              <a:t></a:t>
            </a:r>
            <a:r>
              <a:rPr lang="en-US" altLang="en-US" sz="2800" dirty="0"/>
              <a:t>)]</a:t>
            </a:r>
          </a:p>
          <a:p>
            <a:r>
              <a:rPr lang="en-US" altLang="en-US" dirty="0"/>
              <a:t>Says object must be created, levels and discretionary access controls set properly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85158-D3D8-5C46-B3FC-C9DC7B490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D42EB-951E-CB47-8666-D59D09450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70727-5FBC-E442-8800-3E6730B77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259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E54A8D3E-81C4-374B-AC0C-C40050DA4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Check for Covert Channels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CBDC8890-8F14-A744-A997-2512668221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 the same except: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o</a:t>
            </a:r>
            <a:r>
              <a:rPr lang="en-US" altLang="en-US" dirty="0"/>
              <a:t> exists only in latter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</a:t>
            </a:r>
            <a:r>
              <a:rPr lang="en-US" altLang="en-US" dirty="0"/>
              <a:t>(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Specification 2: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</a:t>
            </a:r>
            <a:r>
              <a:rPr lang="en-US" altLang="en-US" dirty="0"/>
              <a:t> </a:t>
            </a:r>
            <a:r>
              <a:rPr lang="en-US" altLang="en-US" i="1" dirty="0"/>
              <a:t>readable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) { </a:t>
            </a:r>
            <a:r>
              <a:rPr lang="en-US" altLang="en-US" i="1" dirty="0"/>
              <a:t>o</a:t>
            </a:r>
            <a:r>
              <a:rPr lang="en-US" altLang="en-US" dirty="0"/>
              <a:t> doesn’t exist in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}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o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</a:t>
            </a:r>
            <a:r>
              <a:rPr lang="en-US" altLang="en-US" dirty="0"/>
              <a:t> </a:t>
            </a:r>
            <a:r>
              <a:rPr lang="en-US" altLang="en-US" i="1" dirty="0"/>
              <a:t>readable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) { </a:t>
            </a:r>
            <a:r>
              <a:rPr lang="en-US" altLang="en-US" dirty="0">
                <a:sym typeface="Symbol" pitchFamily="2" charset="2"/>
              </a:rPr>
              <a:t></a:t>
            </a:r>
            <a:r>
              <a:rPr lang="en-US" altLang="en-US" dirty="0"/>
              <a:t>(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)) }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Thus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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Condition 1 of theorem holds</a:t>
            </a:r>
            <a:endParaRPr lang="en-US" altLang="en-US" baseline="-25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78E9B-BC9E-4540-8D4F-62CFFF24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C00ED-C1E8-CA4C-BD79-D6928451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8F4ED-DF9A-0547-A38F-4B5195F0D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720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09C29BAA-E2B9-BF47-98B0-B6D7D2F42E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 Analysis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85922F5F-EF75-C149-93A6-3A0F391B2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issues command to create </a:t>
            </a:r>
            <a:r>
              <a:rPr lang="en-US" altLang="en-US" i="1" dirty="0"/>
              <a:t>o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/>
              <a:t>with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=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s; and</a:t>
            </a:r>
            <a:endParaRPr lang="en-US" altLang="en-US" dirty="0"/>
          </a:p>
          <a:p>
            <a:pPr lvl="1"/>
            <a:r>
              <a:rPr lang="en-US" altLang="en-US" dirty="0"/>
              <a:t>of type with </a:t>
            </a:r>
            <a:r>
              <a:rPr lang="en-US" altLang="en-US" i="1" dirty="0" err="1"/>
              <a:t>can_read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state after </a:t>
            </a:r>
            <a:r>
              <a:rPr lang="en-US" altLang="en-US" i="1" dirty="0" err="1"/>
              <a:t>object_create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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Specification 1</a:t>
            </a:r>
          </a:p>
          <a:p>
            <a:pPr lvl="1"/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differs from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 </a:t>
            </a:r>
            <a:r>
              <a:rPr lang="en-US" altLang="en-US" dirty="0"/>
              <a:t>with </a:t>
            </a:r>
            <a:r>
              <a:rPr lang="en-US" altLang="en-US" i="1" dirty="0"/>
              <a:t>o</a:t>
            </a:r>
            <a:r>
              <a:rPr lang="en-US" altLang="en-US" dirty="0"/>
              <a:t> in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New entry satisfies:</a:t>
            </a:r>
          </a:p>
          <a:p>
            <a:pPr lvl="1"/>
            <a:r>
              <a:rPr lang="en-US" altLang="en-US" i="1" dirty="0" err="1"/>
              <a:t>can_read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 ≤ </a:t>
            </a:r>
            <a:r>
              <a:rPr lang="en-US" altLang="en-US" i="1" dirty="0"/>
              <a:t>l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), where 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created </a:t>
            </a:r>
            <a:r>
              <a:rPr lang="en-US" altLang="en-US" i="1" dirty="0"/>
              <a:t>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E35FD-0B8A-2742-9B76-67A7FF58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EE723-2A40-E94F-B5A1-52BEB25B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B6218-D781-FD4B-9E84-16DC8EA4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125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20FC17A2-FE6A-AA47-9C89-25B547FF1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Continue Analysis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8870EE50-95BD-5141-BC37-D25738B43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o</a:t>
            </a:r>
            <a:r>
              <a:rPr lang="en-US" altLang="en-US" dirty="0"/>
              <a:t> exists in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 so: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 = </a:t>
            </a:r>
            <a:r>
              <a:rPr lang="en-US" altLang="en-US" i="1" dirty="0" err="1"/>
              <a:t>object_create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) =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But this means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>
                <a:sym typeface="Symbol" pitchFamily="2" charset="2"/>
              </a:rPr>
              <a:t>		</a:t>
            </a:r>
            <a:r>
              <a:rPr lang="en-US" altLang="en-US" dirty="0"/>
              <a:t>[ A(</a:t>
            </a:r>
            <a:r>
              <a:rPr lang="en-US" altLang="en-US" i="1" dirty="0" err="1"/>
              <a:t>object_create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</a:t>
            </a:r>
            <a:r>
              <a:rPr lang="en-US" altLang="en-US" i="1" dirty="0"/>
              <a:t> 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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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					A(</a:t>
            </a:r>
            <a:r>
              <a:rPr lang="en-US" altLang="en-US" i="1" dirty="0" err="1"/>
              <a:t>object_create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>
                <a:sym typeface="Symbol" pitchFamily="2" charset="2"/>
              </a:rPr>
              <a:t>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</a:t>
            </a:r>
            <a:r>
              <a:rPr lang="en-US" altLang="en-US" i="1" dirty="0"/>
              <a:t> l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</a:t>
            </a:r>
            <a:r>
              <a:rPr lang="en-US" altLang="en-US" dirty="0"/>
              <a:t>(</a:t>
            </a:r>
            <a:r>
              <a:rPr lang="en-US" altLang="en-US" i="1" dirty="0"/>
              <a:t>o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),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r>
              <a:rPr lang="en-US" altLang="en-US" dirty="0"/>
              <a:t>) ]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Because create fails in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2</a:t>
            </a:r>
            <a:r>
              <a:rPr lang="en-US" altLang="en-US" dirty="0"/>
              <a:t> but succeeds in </a:t>
            </a:r>
            <a:r>
              <a:rPr lang="en-US" altLang="en-US" dirty="0">
                <a:sym typeface="Symbol" pitchFamily="2" charset="2"/>
              </a:rPr>
              <a:t></a:t>
            </a:r>
            <a:r>
              <a:rPr lang="en-US" altLang="en-US" baseline="-25000" dirty="0"/>
              <a:t>1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So condition 2 of theorem fails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This implies a covert channel as system is not noninterference-secure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6CF0D-2D17-1941-88C2-6A9D7053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FB408-164F-4549-BA7F-7C2011A5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84470-3D1A-A44B-90BA-4EAA7CD1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517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C3E41C4C-C0F4-FE4F-B7F3-B4EC8227C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Exploit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E2A6AAEE-2ED9-114E-8FA4-FA2450153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To send 1:</a:t>
            </a:r>
          </a:p>
          <a:p>
            <a:pPr lvl="1"/>
            <a:r>
              <a:rPr lang="en-US" altLang="en-US" dirty="0"/>
              <a:t>High subject creates high object</a:t>
            </a:r>
          </a:p>
          <a:p>
            <a:pPr lvl="1"/>
            <a:r>
              <a:rPr lang="en-US" altLang="en-US" dirty="0"/>
              <a:t>Recipient tries to create same object but at low</a:t>
            </a:r>
          </a:p>
          <a:p>
            <a:pPr lvl="2"/>
            <a:r>
              <a:rPr lang="en-US" altLang="en-US" dirty="0"/>
              <a:t>Creation fails, but no indication given</a:t>
            </a:r>
          </a:p>
          <a:p>
            <a:pPr lvl="1"/>
            <a:r>
              <a:rPr lang="en-US" altLang="en-US" dirty="0"/>
              <a:t>Recipient gives different subject type permission to read, write object</a:t>
            </a:r>
          </a:p>
          <a:p>
            <a:pPr lvl="2"/>
            <a:r>
              <a:rPr lang="en-US" altLang="en-US" dirty="0"/>
              <a:t>Again fails, but no indication given</a:t>
            </a:r>
          </a:p>
          <a:p>
            <a:pPr lvl="1"/>
            <a:r>
              <a:rPr lang="en-US" altLang="en-US" dirty="0"/>
              <a:t>Subject writes 1 to object, reads it</a:t>
            </a:r>
          </a:p>
          <a:p>
            <a:pPr lvl="2"/>
            <a:r>
              <a:rPr lang="en-US" altLang="en-US" sz="2400" dirty="0"/>
              <a:t>Read returns nothing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3A0D4-CA01-C84D-B46B-B4CF59B1B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33C34-93A6-7848-8B8C-886F36A7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78D1C-AD12-DA4E-9D1C-ED4F9138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544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E05ED22E-C2FC-C44E-A03D-41D7F5D06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Exploit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AED05D5E-A567-BE44-B7B3-F272B3BD6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 send 0:</a:t>
            </a:r>
          </a:p>
          <a:p>
            <a:pPr lvl="1"/>
            <a:r>
              <a:rPr lang="en-US" altLang="en-US" dirty="0"/>
              <a:t>High subject creates nothing</a:t>
            </a:r>
          </a:p>
          <a:p>
            <a:pPr lvl="1"/>
            <a:r>
              <a:rPr lang="en-US" altLang="en-US" dirty="0"/>
              <a:t>Recipient tries to create same object but at low</a:t>
            </a:r>
          </a:p>
          <a:p>
            <a:pPr lvl="2"/>
            <a:r>
              <a:rPr lang="en-US" altLang="en-US" dirty="0"/>
              <a:t>Creation succeeds as object does not exist</a:t>
            </a:r>
          </a:p>
          <a:p>
            <a:pPr lvl="1"/>
            <a:r>
              <a:rPr lang="en-US" altLang="en-US" dirty="0"/>
              <a:t>Recipient gives different subject type permission to read, write object</a:t>
            </a:r>
          </a:p>
          <a:p>
            <a:pPr lvl="2"/>
            <a:r>
              <a:rPr lang="en-US" altLang="en-US" dirty="0"/>
              <a:t>Again succeeds</a:t>
            </a:r>
          </a:p>
          <a:p>
            <a:pPr lvl="1"/>
            <a:r>
              <a:rPr lang="en-US" altLang="en-US" dirty="0"/>
              <a:t>Subject writes 1 to object, reads it</a:t>
            </a:r>
          </a:p>
          <a:p>
            <a:pPr lvl="2"/>
            <a:r>
              <a:rPr lang="en-US" altLang="en-US" dirty="0"/>
              <a:t>Read returns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BB014-A2F4-B845-83DB-ABA9CB75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8794B-9D1E-D74F-B792-AA765BA8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AD2A7-8F7D-944E-8CA5-E04813065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223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0C5EBBD1-C6F2-3E4A-8F93-11E579017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B7423F1D-5FAC-1E41-9E78-15A32091B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Can analyze covert storage channels</a:t>
            </a:r>
          </a:p>
          <a:p>
            <a:pPr lvl="1"/>
            <a:r>
              <a:rPr lang="en-US" altLang="en-US" dirty="0"/>
              <a:t>Noninterference techniques reason in terms of security levels (attributes of objects)</a:t>
            </a:r>
          </a:p>
          <a:p>
            <a:r>
              <a:rPr lang="en-US" altLang="en-US" dirty="0"/>
              <a:t>Covert timing channels much harder</a:t>
            </a:r>
          </a:p>
          <a:p>
            <a:pPr lvl="1"/>
            <a:r>
              <a:rPr lang="en-US" altLang="en-US" dirty="0"/>
              <a:t>You would have to make ordering an attribute of the objects in some way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81C97-19E8-604E-A7EC-F595DD771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5857D-0CCD-C648-BB41-B87BC520A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84177-6312-6C40-AC7D-C2754788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2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44A910FC-47DB-2341-BC46-AFE49E40E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1667E24D-CFC4-D74D-A43E-6F5FE4F1F0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Processes </a:t>
            </a:r>
            <a:r>
              <a:rPr lang="en-US" altLang="en-US" i="1" dirty="0"/>
              <a:t>p</a:t>
            </a:r>
            <a:r>
              <a:rPr lang="en-US" altLang="en-US" dirty="0"/>
              <a:t>, </a:t>
            </a:r>
            <a:r>
              <a:rPr lang="en-US" altLang="en-US" i="1" dirty="0"/>
              <a:t>q</a:t>
            </a:r>
            <a:r>
              <a:rPr lang="en-US" altLang="en-US" dirty="0"/>
              <a:t> not allowed to communicate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But they share a file system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Communications protocol: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 sends a bit by creating a file called </a:t>
            </a:r>
            <a:r>
              <a:rPr lang="en-US" altLang="en-US" i="1" dirty="0"/>
              <a:t>0</a:t>
            </a:r>
            <a:r>
              <a:rPr lang="en-US" altLang="en-US" dirty="0"/>
              <a:t> or </a:t>
            </a:r>
            <a:r>
              <a:rPr lang="en-US" altLang="en-US" i="1" dirty="0"/>
              <a:t>1</a:t>
            </a:r>
            <a:r>
              <a:rPr lang="en-US" altLang="en-US" dirty="0"/>
              <a:t>, then a second file called </a:t>
            </a:r>
            <a:r>
              <a:rPr lang="en-US" altLang="en-US" i="1" dirty="0"/>
              <a:t>send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i="1" dirty="0"/>
              <a:t>p</a:t>
            </a:r>
            <a:r>
              <a:rPr lang="en-US" altLang="en-US" dirty="0"/>
              <a:t> waits until </a:t>
            </a:r>
            <a:r>
              <a:rPr lang="en-US" altLang="en-US" i="1" dirty="0"/>
              <a:t>send</a:t>
            </a:r>
            <a:r>
              <a:rPr lang="en-US" altLang="en-US" dirty="0"/>
              <a:t> is deleted before repeating to send another bit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q</a:t>
            </a:r>
            <a:r>
              <a:rPr lang="en-US" altLang="en-US" dirty="0"/>
              <a:t> waits until file </a:t>
            </a:r>
            <a:r>
              <a:rPr lang="en-US" altLang="en-US" i="1" dirty="0"/>
              <a:t>send</a:t>
            </a:r>
            <a:r>
              <a:rPr lang="en-US" altLang="en-US" dirty="0"/>
              <a:t> exists, then looks for file </a:t>
            </a:r>
            <a:r>
              <a:rPr lang="en-US" altLang="en-US" i="1" dirty="0"/>
              <a:t>0</a:t>
            </a:r>
            <a:r>
              <a:rPr lang="en-US" altLang="en-US" dirty="0"/>
              <a:t> or </a:t>
            </a:r>
            <a:r>
              <a:rPr lang="en-US" altLang="en-US" i="1" dirty="0"/>
              <a:t>1</a:t>
            </a:r>
            <a:r>
              <a:rPr lang="en-US" altLang="en-US" dirty="0"/>
              <a:t>; whichever exists is the bit</a:t>
            </a:r>
          </a:p>
          <a:p>
            <a:pPr lvl="2">
              <a:lnSpc>
                <a:spcPct val="90000"/>
              </a:lnSpc>
            </a:pPr>
            <a:r>
              <a:rPr lang="en-US" altLang="en-US" i="1" dirty="0"/>
              <a:t>q</a:t>
            </a:r>
            <a:r>
              <a:rPr lang="en-US" altLang="en-US" dirty="0"/>
              <a:t> then deletes </a:t>
            </a:r>
            <a:r>
              <a:rPr lang="en-US" altLang="en-US" i="1" dirty="0"/>
              <a:t>0</a:t>
            </a:r>
            <a:r>
              <a:rPr lang="en-US" altLang="en-US" dirty="0"/>
              <a:t>, </a:t>
            </a:r>
            <a:r>
              <a:rPr lang="en-US" altLang="en-US" i="1" dirty="0"/>
              <a:t>1</a:t>
            </a:r>
            <a:r>
              <a:rPr lang="en-US" altLang="en-US" dirty="0"/>
              <a:t>, and </a:t>
            </a:r>
            <a:r>
              <a:rPr lang="en-US" altLang="en-US" i="1" dirty="0"/>
              <a:t>send</a:t>
            </a:r>
            <a:r>
              <a:rPr lang="en-US" altLang="en-US" dirty="0"/>
              <a:t> and waits until </a:t>
            </a:r>
            <a:r>
              <a:rPr lang="en-US" altLang="en-US" i="1" dirty="0"/>
              <a:t>send</a:t>
            </a:r>
            <a:r>
              <a:rPr lang="en-US" altLang="en-US" dirty="0"/>
              <a:t> is recreated before repeating to read another bit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F68D1-9CCE-B04E-8EBA-3CA83E5B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9729D-52F2-7F47-BCD9-9ACEF024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169FA-E5E4-7545-8C99-7E950342B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2532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F0E79455-DCCB-304F-9B50-38A8E645A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SRMM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D1A1D26E-4585-464B-8F12-F2E3436471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Shared Resource Matrix Methodology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Goal: identify shared channels, how they are shared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Steps: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Identify all shared resources, their visible attributes [rows]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Determine operations that reference (read), modify (write) resource [columns]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Contents of matrix show how operation accesses the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553AE-E96B-B646-9B42-9CF13CED4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BEEA3-79EE-1C49-A95F-C1BD617C6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6C076-0386-0D4A-A3F0-CA13914A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4403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5397B172-C2BA-AA46-80F7-10C3CF9C3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C75D17C9-37DF-9B40-B886-E8822DC7C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Multilevel security model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File attributes: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existence, owner, label, size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File manipulation operations: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read</a:t>
            </a:r>
            <a:r>
              <a:rPr lang="en-US" altLang="en-US" dirty="0"/>
              <a:t>, </a:t>
            </a:r>
            <a:r>
              <a:rPr lang="en-US" altLang="en-US" i="1" dirty="0"/>
              <a:t>write</a:t>
            </a:r>
            <a:r>
              <a:rPr lang="en-US" altLang="en-US" dirty="0"/>
              <a:t>, </a:t>
            </a:r>
            <a:r>
              <a:rPr lang="en-US" altLang="en-US" i="1" dirty="0"/>
              <a:t>delete</a:t>
            </a:r>
            <a:r>
              <a:rPr lang="en-US" altLang="en-US" dirty="0"/>
              <a:t>, </a:t>
            </a:r>
            <a:r>
              <a:rPr lang="en-US" altLang="en-US" i="1" dirty="0"/>
              <a:t>create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create</a:t>
            </a:r>
            <a:r>
              <a:rPr lang="en-US" altLang="en-US" dirty="0"/>
              <a:t> succeeds if file does not exist; gets creator as owner, creator’s label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others require file exists, appropriate labels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Subjects: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High, 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B98BD-D201-6E42-81A7-4246A8B35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F33C1-164B-D948-8DC4-15935DE3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6F37B-8A7C-0F43-B24B-77B22ADBC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3247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F1FAF48F-701E-674D-BB0D-B3B3F8F35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Shared Resource Matrix</a:t>
            </a:r>
          </a:p>
        </p:txBody>
      </p:sp>
      <p:graphicFrame>
        <p:nvGraphicFramePr>
          <p:cNvPr id="278531" name="Group 3">
            <a:extLst>
              <a:ext uri="{FF2B5EF4-FFF2-40B4-BE49-F238E27FC236}">
                <a16:creationId xmlns:a16="http://schemas.microsoft.com/office/drawing/2014/main" id="{9389ACE8-FEF7-A246-B0CA-6455AD03C5A5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52449465"/>
              </p:ext>
            </p:extLst>
          </p:nvPr>
        </p:nvGraphicFramePr>
        <p:xfrm>
          <a:off x="2209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65828541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9904234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69201176"/>
                    </a:ext>
                  </a:extLst>
                </a:gridCol>
                <a:gridCol w="1493838">
                  <a:extLst>
                    <a:ext uri="{9D8B030D-6E8A-4147-A177-3AD203B41FA5}">
                      <a16:colId xmlns:a16="http://schemas.microsoft.com/office/drawing/2014/main" val="262861519"/>
                    </a:ext>
                  </a:extLst>
                </a:gridCol>
                <a:gridCol w="1554162">
                  <a:extLst>
                    <a:ext uri="{9D8B030D-6E8A-4147-A177-3AD203B41FA5}">
                      <a16:colId xmlns:a16="http://schemas.microsoft.com/office/drawing/2014/main" val="2905766188"/>
                    </a:ext>
                  </a:extLst>
                </a:gridCol>
              </a:tblGrid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read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write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delete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create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095378"/>
                  </a:ext>
                </a:extLst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existence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R,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R, 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814770"/>
                  </a:ext>
                </a:extLst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owner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338300"/>
                  </a:ext>
                </a:extLst>
              </a:tr>
              <a:tr h="823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label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438810"/>
                  </a:ext>
                </a:extLst>
              </a:tr>
              <a:tr h="822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size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46217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A717D-DF78-6A4B-9319-70B06066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4030C-F86A-D646-A9F9-A7789470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8AE48-7441-5341-B1C0-5EB21AA9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r>
              <a:rPr lang="en-US"/>
              <a:t>18-</a:t>
            </a:r>
            <a:fld id="{17BE9DFF-DE14-5544-8518-1B31F2D08170}" type="slidenum">
              <a:rPr lang="en-US" altLang="en-US" smtClean="0"/>
              <a:pPr/>
              <a:t>72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27545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4DD90C7F-0BC0-2341-B144-A85246C30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Covert Storage Channel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921B14DD-9F63-E448-BB03-BBD6266279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2575" indent="-282575"/>
            <a:r>
              <a:rPr lang="en-US" altLang="en-US" dirty="0"/>
              <a:t>Properties that must hold for covert storage channel:</a:t>
            </a:r>
          </a:p>
          <a:p>
            <a:pPr marL="796925" lvl="1" indent="-400050">
              <a:buFont typeface="Arial" panose="020B0604020202020204" pitchFamily="34" charset="0"/>
              <a:buAutoNum type="arabicPeriod"/>
            </a:pPr>
            <a:r>
              <a:rPr lang="en-US" altLang="en-US" dirty="0"/>
              <a:t>Sending, receiving processes have access to same </a:t>
            </a:r>
            <a:r>
              <a:rPr lang="en-US" altLang="en-US" i="1" dirty="0"/>
              <a:t>attribute</a:t>
            </a:r>
            <a:r>
              <a:rPr lang="en-US" altLang="en-US" dirty="0"/>
              <a:t> of shared object;</a:t>
            </a:r>
          </a:p>
          <a:p>
            <a:pPr marL="796925" lvl="1" indent="-400050">
              <a:buFont typeface="Arial" panose="020B0604020202020204" pitchFamily="34" charset="0"/>
              <a:buAutoNum type="arabicPeriod"/>
            </a:pPr>
            <a:r>
              <a:rPr lang="en-US" altLang="en-US" dirty="0"/>
              <a:t>Sender can modify that attribute;</a:t>
            </a:r>
          </a:p>
          <a:p>
            <a:pPr marL="796925" lvl="1" indent="-400050">
              <a:buFont typeface="Arial" panose="020B0604020202020204" pitchFamily="34" charset="0"/>
              <a:buAutoNum type="arabicPeriod"/>
            </a:pPr>
            <a:r>
              <a:rPr lang="en-US" altLang="en-US" dirty="0"/>
              <a:t>Receiver can reference that attribute; and</a:t>
            </a:r>
          </a:p>
          <a:p>
            <a:pPr marL="796925" lvl="1" indent="-400050">
              <a:buFont typeface="Arial" panose="020B0604020202020204" pitchFamily="34" charset="0"/>
              <a:buAutoNum type="arabicPeriod"/>
            </a:pPr>
            <a:r>
              <a:rPr lang="en-US" altLang="en-US" dirty="0"/>
              <a:t>Mechanism for starting processes, properly sequencing their accesses to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32C35-AC9F-154B-89E0-484042004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FEC6E-7D45-BC4F-B2A3-0A88814A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ECA45-59EA-464B-9936-0326DC67A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186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CE67051C-D8E7-A845-B000-F5518AE95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7A1F60B2-48EC-C841-B14B-E2C7EFC30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Consider attributes with both R, M in rows</a:t>
            </a:r>
          </a:p>
          <a:p>
            <a:r>
              <a:rPr lang="en-US" altLang="en-US" dirty="0"/>
              <a:t>Let High be sender, Low receiver</a:t>
            </a:r>
          </a:p>
          <a:p>
            <a:r>
              <a:rPr lang="en-US" altLang="en-US" i="1" dirty="0"/>
              <a:t>create</a:t>
            </a:r>
            <a:r>
              <a:rPr lang="en-US" altLang="en-US" dirty="0"/>
              <a:t> operation both references, modifies existence attribute</a:t>
            </a:r>
          </a:p>
          <a:p>
            <a:pPr lvl="1"/>
            <a:r>
              <a:rPr lang="en-US" altLang="en-US" dirty="0"/>
              <a:t>Low can use this due to semantics of create</a:t>
            </a:r>
          </a:p>
          <a:p>
            <a:r>
              <a:rPr lang="en-US" altLang="en-US" dirty="0"/>
              <a:t>Need to arrange for proper sequencing accesses to existence attribute of file (shared resource)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90C6C-A2CC-E94A-AE94-DDD804650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DCD44-0C76-F248-AE66-45D620A7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7A8C4-0D2C-A945-ADA2-9C12EE51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594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F82310F2-126D-CB4B-BB80-AD70F0A1B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Use of Channel</a:t>
            </a:r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7D998886-4454-534E-A33D-F3A3CD684F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3 files: </a:t>
            </a:r>
            <a:r>
              <a:rPr lang="en-US" altLang="en-US" i="1" dirty="0"/>
              <a:t>ready</a:t>
            </a:r>
            <a:r>
              <a:rPr lang="en-US" altLang="en-US" dirty="0"/>
              <a:t>, </a:t>
            </a:r>
            <a:r>
              <a:rPr lang="en-US" altLang="en-US" i="1" dirty="0"/>
              <a:t>done</a:t>
            </a:r>
            <a:r>
              <a:rPr lang="en-US" altLang="en-US" dirty="0"/>
              <a:t>, </a:t>
            </a:r>
            <a:r>
              <a:rPr lang="en-US" altLang="en-US" i="1" dirty="0"/>
              <a:t>1bit</a:t>
            </a:r>
            <a:endParaRPr lang="en-US" altLang="en-US" dirty="0"/>
          </a:p>
          <a:p>
            <a:r>
              <a:rPr lang="en-US" altLang="en-US" dirty="0"/>
              <a:t>Low creates </a:t>
            </a:r>
            <a:r>
              <a:rPr lang="en-US" altLang="en-US" i="1" dirty="0"/>
              <a:t>ready</a:t>
            </a:r>
            <a:r>
              <a:rPr lang="en-US" altLang="en-US" dirty="0"/>
              <a:t> at High level</a:t>
            </a:r>
          </a:p>
          <a:p>
            <a:r>
              <a:rPr lang="en-US" altLang="en-US" dirty="0"/>
              <a:t>High checks that file exists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so, to send 1, it creates </a:t>
            </a:r>
            <a:r>
              <a:rPr lang="en-US" altLang="en-US" i="1" dirty="0"/>
              <a:t>1bit</a:t>
            </a:r>
            <a:r>
              <a:rPr lang="en-US" altLang="en-US" dirty="0"/>
              <a:t>; to send 0, skip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Delete </a:t>
            </a:r>
            <a:r>
              <a:rPr lang="en-US" altLang="en-US" i="1" dirty="0"/>
              <a:t>ready</a:t>
            </a:r>
            <a:r>
              <a:rPr lang="en-US" altLang="en-US" dirty="0"/>
              <a:t>, create </a:t>
            </a:r>
            <a:r>
              <a:rPr lang="en-US" altLang="en-US" i="1" dirty="0"/>
              <a:t>done</a:t>
            </a:r>
            <a:r>
              <a:rPr lang="en-US" altLang="en-US" dirty="0"/>
              <a:t> at High level</a:t>
            </a:r>
          </a:p>
          <a:p>
            <a:r>
              <a:rPr lang="en-US" altLang="en-US" dirty="0"/>
              <a:t>Low tries to create </a:t>
            </a:r>
            <a:r>
              <a:rPr lang="en-US" altLang="en-US" i="1" dirty="0"/>
              <a:t>done</a:t>
            </a:r>
            <a:r>
              <a:rPr lang="en-US" altLang="en-US" dirty="0"/>
              <a:t> at High level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On failure, High is done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Low tries to create </a:t>
            </a:r>
            <a:r>
              <a:rPr lang="en-US" altLang="en-US" i="1" dirty="0"/>
              <a:t>1bit</a:t>
            </a:r>
            <a:r>
              <a:rPr lang="en-US" altLang="en-US" dirty="0"/>
              <a:t> at level High</a:t>
            </a:r>
          </a:p>
          <a:p>
            <a:r>
              <a:rPr lang="en-US" altLang="en-US" dirty="0"/>
              <a:t>Low deletes </a:t>
            </a:r>
            <a:r>
              <a:rPr lang="en-US" altLang="en-US" i="1" dirty="0"/>
              <a:t>done</a:t>
            </a:r>
            <a:r>
              <a:rPr lang="en-US" altLang="en-US" dirty="0"/>
              <a:t>, creates </a:t>
            </a:r>
            <a:r>
              <a:rPr lang="en-US" altLang="en-US" i="1" dirty="0"/>
              <a:t>ready</a:t>
            </a:r>
            <a:r>
              <a:rPr lang="en-US" altLang="en-US" dirty="0"/>
              <a:t> at High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64B7E-8E52-FD4E-8DCF-690EC4D51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D8069-45E8-A045-9E95-140749267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E4CDF-D606-0847-95D0-3F9AD67F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6172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C1D65D33-12DE-B547-8347-73321994A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Covert Timing Channel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D5FAB642-9AC3-5449-B84C-94AE69553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Properties that must hold for covert timing channel: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Sending, receiving processes have access to same </a:t>
            </a:r>
            <a:r>
              <a:rPr lang="en-US" altLang="en-US" i="1" dirty="0"/>
              <a:t>attribute</a:t>
            </a:r>
            <a:r>
              <a:rPr lang="en-US" altLang="en-US" dirty="0"/>
              <a:t> of shared object;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Sender, receiver have access to a time reference (wall clock, timer, event ordering, …);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Sender can control timing of detection of change to that attribute by receiver; and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dirty="0"/>
              <a:t>Mechanism for starting processes, properly sequencing their accesses to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53842-BDC3-8B42-B431-C37702FC6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20D92-4CEA-8140-B881-6301DC59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9AC6B-3E76-C845-ABF3-0E0EDE8D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07709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D35BBCDC-A192-6242-8DC0-E4318E8EA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AB6127B0-8282-974D-810A-2FF2E1F93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Revisit variant of KVM/370 channel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Sender, receiver can access ordering of requests by disk arm scheduler (attribute)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Sender, receiver have access to the ordering of the requests (time reference)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High can control ordering of requests of Low process by issuing cylinder numbers to position arm appropriately (timing of detection of change)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 whether channel can be exploited depends on whether there is a mechanism to (1) start sender, receiver and (2) sequence requests as desired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F1478-BEA9-5148-A0C8-346425467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EE4E8-5923-F945-89A1-DF24A8F9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A40B6-C77F-414D-8A4C-A9BA7685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9510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5C66014E-7722-6643-ACC9-8BB9F432D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Uses of SRM Methodology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65B34EE2-9992-D740-AB05-44CCD9AB4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Applicable at many stages of software life cycle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Flexbility</a:t>
            </a:r>
            <a:r>
              <a:rPr lang="en-US" altLang="en-US" dirty="0"/>
              <a:t> is its strength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Used to analyze Secure Ada Target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Participants manually constructed SRM from flow analysis of SAT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Took transitive closure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Found 2 covert channels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One used assigned level attribute, another assigned type attribute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5C08F-009D-BB48-9277-126EFCEE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C4582-AFE3-2041-B4D8-D5631191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4FC7B-2BAA-1B49-B077-5FC25A18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64825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DD81E16E-8FA9-0D40-9BEB-ABE8684C3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F20B762A-C4B9-EE47-8786-94B6C8D6D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Methodology comprehensive but incomplete</a:t>
            </a:r>
          </a:p>
          <a:p>
            <a:pPr lvl="1"/>
            <a:r>
              <a:rPr lang="en-US" altLang="en-US" dirty="0"/>
              <a:t>How to identify shared resources?</a:t>
            </a:r>
          </a:p>
          <a:p>
            <a:pPr lvl="1"/>
            <a:r>
              <a:rPr lang="en-US" altLang="en-US" dirty="0"/>
              <a:t>What operations access them and how?</a:t>
            </a:r>
          </a:p>
          <a:p>
            <a:r>
              <a:rPr lang="en-US" altLang="en-US" dirty="0"/>
              <a:t>Incompleteness a benefit</a:t>
            </a:r>
          </a:p>
          <a:p>
            <a:pPr lvl="1"/>
            <a:r>
              <a:rPr lang="en-US" altLang="en-US" dirty="0"/>
              <a:t>Allows use at different stages of software engineering life cycle</a:t>
            </a:r>
          </a:p>
          <a:p>
            <a:r>
              <a:rPr lang="en-US" altLang="en-US" dirty="0"/>
              <a:t>Incompleteness a problem</a:t>
            </a:r>
          </a:p>
          <a:p>
            <a:pPr lvl="1"/>
            <a:r>
              <a:rPr lang="en-US" altLang="en-US" dirty="0"/>
              <a:t>Makes use of methodology sensitive to particular stage of software development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2DB7E-678C-DC49-A19D-2DF27D2B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5E4A0-9895-4646-886E-B0E1C850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434A6-43AC-9641-85A1-79797E92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6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D974F9C1-7BF5-CD48-BACF-D8B07A70D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Covert Channel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8921E546-C8F1-2A40-96D7-E2E1E7E6C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path of communication not designed to be used for communication</a:t>
            </a:r>
          </a:p>
          <a:p>
            <a:r>
              <a:rPr lang="en-US" altLang="en-US"/>
              <a:t>In example, file system is a (storage) covert channel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B8D9B-3791-F54A-8105-CD019168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7112C-994F-A044-AE8E-F9AD2A7AF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E5B49-E88E-5543-B364-04120133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995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EE618-AD43-0A41-BB02-9FBCD2E7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Flow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29A04-398E-7547-A2F0-15E104C28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exception occurs due to value of variable, information leaks about the value – a covert channel</a:t>
            </a:r>
          </a:p>
          <a:p>
            <a:pPr lvl="1"/>
            <a:r>
              <a:rPr lang="en-US" dirty="0"/>
              <a:t>Same for synchronization and IPC primitives, because one process controls when it sends message or blocks to receive one</a:t>
            </a:r>
          </a:p>
          <a:p>
            <a:pPr lvl="1"/>
            <a:r>
              <a:rPr lang="en-US" dirty="0"/>
              <a:t>Shared variables are </a:t>
            </a:r>
            <a:r>
              <a:rPr lang="en-US" i="1" dirty="0"/>
              <a:t>not</a:t>
            </a:r>
            <a:r>
              <a:rPr lang="en-US" dirty="0"/>
              <a:t> covert channel as they are intended to share  values</a:t>
            </a:r>
          </a:p>
          <a:p>
            <a:r>
              <a:rPr lang="en-US" dirty="0"/>
              <a:t>Method for identifying covert storage channels in source code</a:t>
            </a:r>
          </a:p>
          <a:p>
            <a:pPr lvl="1"/>
            <a:r>
              <a:rPr lang="en-US" dirty="0"/>
              <a:t>Assertion: these arise when processes can view, alter kernel variables</a:t>
            </a:r>
          </a:p>
          <a:p>
            <a:pPr lvl="1"/>
            <a:r>
              <a:rPr lang="en-US" dirty="0"/>
              <a:t>So identify these variables </a:t>
            </a:r>
          </a:p>
          <a:p>
            <a:pPr lvl="2"/>
            <a:r>
              <a:rPr lang="en-US" dirty="0"/>
              <a:t>May be directly referenced or indirectly referenced via system calls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4612C-52BA-804A-BC13-5388A335A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17DE5F-79F0-1649-B4A5-28EC2724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303634-B3E6-2F4D-8F03-EE406991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4380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899FB-CD32-DF47-8CB3-6CA2681D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5FE06-D6A4-5C45-9DE1-81A6C3082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kernel functions, processes for analysis</a:t>
            </a:r>
          </a:p>
          <a:p>
            <a:pPr lvl="1"/>
            <a:r>
              <a:rPr lang="en-US" dirty="0"/>
              <a:t>Processes function at privileged level, but carry out actions for ordinary users</a:t>
            </a:r>
          </a:p>
          <a:p>
            <a:pPr lvl="1"/>
            <a:r>
              <a:rPr lang="en-US" dirty="0"/>
              <a:t>Ignore those executing on behalf of administrators (they can leak information directly)</a:t>
            </a:r>
          </a:p>
          <a:p>
            <a:pPr lvl="1"/>
            <a:r>
              <a:rPr lang="en-US" dirty="0"/>
              <a:t>Same with system calls available only to system administrator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9EA32-334B-B44F-9589-AF865EEA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91FD0-3B6F-4C4F-8237-5AB81530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CFE0F-DD3A-4643-A141-6DEB6D26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581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A35D4-DAA9-D642-89F5-E6C40E6C4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D4AE5-DE84-694E-829A-1370C5562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kernel variables user process can view and/or alter</a:t>
            </a:r>
          </a:p>
          <a:p>
            <a:pPr lvl="1"/>
            <a:r>
              <a:rPr lang="en-US" dirty="0"/>
              <a:t>Process must control </a:t>
            </a:r>
            <a:r>
              <a:rPr lang="en-US" i="1" dirty="0"/>
              <a:t>how</a:t>
            </a:r>
            <a:r>
              <a:rPr lang="en-US" dirty="0"/>
              <a:t> variable is altered</a:t>
            </a:r>
          </a:p>
          <a:p>
            <a:pPr lvl="1"/>
            <a:r>
              <a:rPr lang="en-US" dirty="0"/>
              <a:t>Process must be able to detect </a:t>
            </a:r>
            <a:r>
              <a:rPr lang="en-US" i="1" dirty="0"/>
              <a:t>that </a:t>
            </a:r>
            <a:r>
              <a:rPr lang="en-US" dirty="0"/>
              <a:t>variable was altered</a:t>
            </a:r>
          </a:p>
          <a:p>
            <a:r>
              <a:rPr lang="en-US" dirty="0"/>
              <a:t>Detection criteria</a:t>
            </a:r>
          </a:p>
          <a:p>
            <a:pPr lvl="1"/>
            <a:r>
              <a:rPr lang="en-US" dirty="0"/>
              <a:t>Value of a variable is obtained from system call</a:t>
            </a:r>
          </a:p>
          <a:p>
            <a:pPr lvl="1"/>
            <a:r>
              <a:rPr lang="en-US" dirty="0"/>
              <a:t>Calling process can detect at least 2 different states of that variable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If system call assigns fixed value to a particular variable, process cannot control how that variable is altered</a:t>
            </a:r>
          </a:p>
          <a:p>
            <a:pPr lvl="1"/>
            <a:r>
              <a:rPr lang="en-US" dirty="0"/>
              <a:t>If value of </a:t>
            </a:r>
            <a:r>
              <a:rPr lang="en-US" i="1" dirty="0"/>
              <a:t>x</a:t>
            </a:r>
            <a:r>
              <a:rPr lang="en-US" dirty="0"/>
              <a:t> causes an error, state of </a:t>
            </a:r>
            <a:r>
              <a:rPr lang="en-US" i="1" dirty="0"/>
              <a:t>x</a:t>
            </a:r>
            <a:r>
              <a:rPr lang="en-US" dirty="0"/>
              <a:t> can be determined from the error indicator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2E847-3836-3B40-AA46-F8485FED4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A1E13-8BEF-2B4D-A1E8-180184BB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1562D-24CC-5649-A40F-CF46FB2C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520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EC143-94F6-C342-9670-591B6AB2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Directly vs. Indirectly Visible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904FE2-9403-294E-A7E7-E9B6DF0FC3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/>
              <a:t>x </a:t>
            </a:r>
            <a:r>
              <a:rPr lang="en-US" dirty="0"/>
              <a:t>directly visible to caller as it is returned directly to caller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x := </a:t>
            </a:r>
            <a:r>
              <a:rPr lang="en-US" dirty="0" err="1">
                <a:latin typeface="Courier" pitchFamily="2" charset="0"/>
              </a:rPr>
              <a:t>func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abc</a:t>
            </a:r>
            <a:r>
              <a:rPr lang="en-US" dirty="0">
                <a:latin typeface="Courier" pitchFamily="2" charset="0"/>
              </a:rPr>
              <a:t>, def);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x = 0 </a:t>
            </a:r>
            <a:r>
              <a:rPr lang="en-US" b="1" dirty="0">
                <a:latin typeface="Courier" pitchFamily="2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x := x + 10;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return x;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592693-8387-BF49-8586-7F78883AA4E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/>
              <a:t>y</a:t>
            </a:r>
            <a:r>
              <a:rPr lang="en-US" dirty="0"/>
              <a:t> not directly visible to caller, but indirectly visible as its state observed through </a:t>
            </a:r>
            <a:r>
              <a:rPr lang="en-US" i="1" dirty="0"/>
              <a:t>z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y := </a:t>
            </a:r>
            <a:r>
              <a:rPr lang="en-US" dirty="0" err="1">
                <a:latin typeface="Courier" pitchFamily="2" charset="0"/>
              </a:rPr>
              <a:t>func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abc</a:t>
            </a:r>
            <a:r>
              <a:rPr lang="en-US" dirty="0">
                <a:latin typeface="Courier" pitchFamily="2" charset="0"/>
              </a:rPr>
              <a:t>, def);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y = 0 </a:t>
            </a:r>
            <a:r>
              <a:rPr lang="en-US" b="1" dirty="0">
                <a:latin typeface="Courier" pitchFamily="2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z := 1;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z := 0;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return z;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68B09-6C5B-254A-A4E0-CA581A541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BD6D6-ED94-9745-AADC-AC074FD28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6DA06-5339-9040-843A-CAE600289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993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AC45100-0E98-D44C-A243-FCE14CE8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07BFD8C-6FFA-5442-846D-84E129D06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variables looking for covert channels</a:t>
            </a:r>
          </a:p>
          <a:p>
            <a:pPr lvl="1"/>
            <a:r>
              <a:rPr lang="en-US" dirty="0"/>
              <a:t>Use method similar to that of SRM</a:t>
            </a:r>
          </a:p>
          <a:p>
            <a:pPr lvl="1"/>
            <a:r>
              <a:rPr lang="en-US" dirty="0"/>
              <a:t>Discard primitives associated with variables that can </a:t>
            </a:r>
            <a:r>
              <a:rPr lang="en-US" i="1" dirty="0"/>
              <a:t>only</a:t>
            </a:r>
            <a:r>
              <a:rPr lang="en-US" dirty="0"/>
              <a:t> be altered or </a:t>
            </a:r>
            <a:r>
              <a:rPr lang="en-US" i="1" dirty="0"/>
              <a:t>only</a:t>
            </a:r>
            <a:r>
              <a:rPr lang="en-US" dirty="0"/>
              <a:t> be viewed</a:t>
            </a:r>
          </a:p>
          <a:p>
            <a:pPr lvl="1"/>
            <a:r>
              <a:rPr lang="en-US" dirty="0"/>
              <a:t>Assume recipient’s clearance does not dominate sender’s, and compare resulting primitives to model of access control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CDB49-57DB-FD48-B699-0A6D292D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7A30E-6FEE-6742-BF7A-96698F231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CF5A8-8FC4-014D-A3E8-EB43C48C1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784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701FB-CC71-934A-8AE8-636B2843B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Covert Flow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C10D5-4B59-FF4F-BADB-B6C8A3AB3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Information flow through shared resources modeled using tree</a:t>
            </a:r>
          </a:p>
          <a:p>
            <a:pPr lvl="1"/>
            <a:r>
              <a:rPr lang="en-US" dirty="0"/>
              <a:t>Flow paths identified, and analyzed to see if each is legitimate</a:t>
            </a:r>
          </a:p>
          <a:p>
            <a:r>
              <a:rPr lang="en-US" dirty="0"/>
              <a:t>5 types of nodes</a:t>
            </a:r>
          </a:p>
          <a:p>
            <a:pPr lvl="1"/>
            <a:r>
              <a:rPr lang="en-US" i="1" dirty="0"/>
              <a:t>Goal symbols</a:t>
            </a:r>
            <a:r>
              <a:rPr lang="en-US" dirty="0"/>
              <a:t>: states that must exist for information to flow</a:t>
            </a:r>
          </a:p>
          <a:p>
            <a:pPr lvl="1"/>
            <a:r>
              <a:rPr lang="en-US" i="1" dirty="0"/>
              <a:t>Operation symbol</a:t>
            </a:r>
            <a:r>
              <a:rPr lang="en-US" dirty="0"/>
              <a:t>: symbol representing primitive operation</a:t>
            </a:r>
          </a:p>
          <a:p>
            <a:pPr lvl="1"/>
            <a:r>
              <a:rPr lang="en-US" i="1" dirty="0"/>
              <a:t>Failure symbol</a:t>
            </a:r>
            <a:r>
              <a:rPr lang="en-US" dirty="0"/>
              <a:t>: information cannot be sent along the path containing it</a:t>
            </a:r>
          </a:p>
          <a:p>
            <a:pPr lvl="1"/>
            <a:r>
              <a:rPr lang="en-US" i="1" dirty="0"/>
              <a:t>And symbol</a:t>
            </a:r>
            <a:r>
              <a:rPr lang="en-US" dirty="0"/>
              <a:t>: goal reached when these hold for all children</a:t>
            </a:r>
          </a:p>
          <a:p>
            <a:pPr lvl="2"/>
            <a:r>
              <a:rPr lang="en-US" dirty="0"/>
              <a:t>If the child is a goal, then the goal is reached; and</a:t>
            </a:r>
          </a:p>
          <a:p>
            <a:pPr lvl="2"/>
            <a:r>
              <a:rPr lang="en-US" dirty="0"/>
              <a:t>The child is an operation</a:t>
            </a:r>
          </a:p>
          <a:p>
            <a:pPr lvl="1"/>
            <a:r>
              <a:rPr lang="en-US" i="1" dirty="0"/>
              <a:t>Or symbol</a:t>
            </a:r>
            <a:r>
              <a:rPr lang="en-US" dirty="0"/>
              <a:t>: goal reached when either of these hold for any children</a:t>
            </a:r>
          </a:p>
          <a:p>
            <a:pPr lvl="2"/>
            <a:r>
              <a:rPr lang="en-US" dirty="0"/>
              <a:t>If the child is a goal, then the goal is reached; or</a:t>
            </a:r>
          </a:p>
          <a:p>
            <a:pPr lvl="2"/>
            <a:r>
              <a:rPr lang="en-US" dirty="0"/>
              <a:t>The child is an operation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25789F-661A-114D-AB14-9E01889B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8BCEB-AD5A-ED40-84F8-BED1D18F6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2F426D-DA73-CD46-8546-02224CF8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22052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4748C-ED06-044E-933E-22A7F760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Goal Symbols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9FEC1-AD48-5044-AA40-7998D7DAC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Modification goal</a:t>
            </a:r>
            <a:r>
              <a:rPr lang="en-US" dirty="0"/>
              <a:t>: reached when attribute is modified</a:t>
            </a:r>
          </a:p>
          <a:p>
            <a:r>
              <a:rPr lang="en-US" i="1" dirty="0"/>
              <a:t>Recognition goal</a:t>
            </a:r>
            <a:r>
              <a:rPr lang="en-US" dirty="0"/>
              <a:t>: reached when modification of attribute is detected</a:t>
            </a:r>
          </a:p>
          <a:p>
            <a:r>
              <a:rPr lang="en-US" i="1" dirty="0"/>
              <a:t>Direct recognition goal</a:t>
            </a:r>
            <a:r>
              <a:rPr lang="en-US" dirty="0"/>
              <a:t>: reached when subject can detect modification of attribute by direct reference or calling a function that returns it</a:t>
            </a:r>
          </a:p>
          <a:p>
            <a:r>
              <a:rPr lang="en-US" i="1" dirty="0"/>
              <a:t>Inferred recognition goal</a:t>
            </a:r>
            <a:r>
              <a:rPr lang="en-US" dirty="0"/>
              <a:t>: reached when subject can detect modification of attribute without directly referencing it or calling a function that references attribute directly</a:t>
            </a:r>
          </a:p>
          <a:p>
            <a:r>
              <a:rPr lang="en-US" i="1" dirty="0"/>
              <a:t>Inferred-via goal</a:t>
            </a:r>
            <a:r>
              <a:rPr lang="en-US" dirty="0"/>
              <a:t>: reached when information passed from one attribute to others using specified primitive operation</a:t>
            </a:r>
          </a:p>
          <a:p>
            <a:r>
              <a:rPr lang="en-US" i="1" dirty="0"/>
              <a:t>Recognized-new-state goal</a:t>
            </a:r>
            <a:r>
              <a:rPr lang="en-US" dirty="0"/>
              <a:t>: reached when an attribute that was modified when information passed using it is specified by inferred-via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C347-3FEA-9E48-8BAA-B0B5A082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C312E-D61D-E44F-BC67-7BEE2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62DDD-E496-C84D-B1DC-306F14E8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4417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813A-4118-D242-894B-CD032061B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0ACED-6049-B44D-A5B4-7139CAB1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procedure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Lockfile</a:t>
            </a:r>
            <a:r>
              <a:rPr lang="en-US" dirty="0">
                <a:latin typeface="Courier" pitchFamily="2" charset="0"/>
              </a:rPr>
              <a:t>(f: file): </a:t>
            </a:r>
            <a:r>
              <a:rPr lang="en-US" b="1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;		(* lock file if not locked; return *)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begin						</a:t>
            </a:r>
            <a:r>
              <a:rPr lang="en-US" dirty="0">
                <a:latin typeface="Courier" pitchFamily="2" charset="0"/>
              </a:rPr>
              <a:t>(* false if locked, true otherwise *)</a:t>
            </a:r>
            <a:endParaRPr lang="en-US" b="1" dirty="0">
              <a:latin typeface="Courier" pitchFamily="2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b="1" dirty="0"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latin typeface="Courier" pitchFamily="2" charset="0"/>
              </a:rPr>
              <a:t>not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latin typeface="Courier" pitchFamily="2" charset="0"/>
              </a:rPr>
              <a:t>and</a:t>
            </a:r>
            <a:r>
              <a:rPr lang="en-US" dirty="0">
                <a:latin typeface="Courier" pitchFamily="2" charset="0"/>
              </a:rPr>
              <a:t> empty(</a:t>
            </a:r>
            <a:r>
              <a:rPr lang="en-US" dirty="0" err="1">
                <a:latin typeface="Courier" pitchFamily="2" charset="0"/>
              </a:rPr>
              <a:t>f.inuse</a:t>
            </a:r>
            <a:r>
              <a:rPr lang="en-US" dirty="0">
                <a:latin typeface="Courier" pitchFamily="2" charset="0"/>
              </a:rPr>
              <a:t>) </a:t>
            </a:r>
            <a:r>
              <a:rPr lang="en-US" b="1" dirty="0">
                <a:latin typeface="Courier" pitchFamily="2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 := true;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Lockfile</a:t>
            </a:r>
            <a:r>
              <a:rPr lang="en-US" dirty="0">
                <a:latin typeface="Courier" pitchFamily="2" charset="0"/>
              </a:rPr>
              <a:t> := </a:t>
            </a:r>
            <a:r>
              <a:rPr lang="en-US" b="1" dirty="0">
                <a:latin typeface="Courier" pitchFamily="2" charset="0"/>
              </a:rPr>
              <a:t>not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end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procedure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Unlockfile</a:t>
            </a:r>
            <a:r>
              <a:rPr lang="en-US" dirty="0">
                <a:latin typeface="Courier" pitchFamily="2" charset="0"/>
              </a:rPr>
              <a:t>(f:  file);			(* unlock file *)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b="1" dirty="0"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 </a:t>
            </a:r>
            <a:r>
              <a:rPr lang="en-US" b="1" dirty="0">
                <a:latin typeface="Courier" pitchFamily="2" charset="0"/>
              </a:rPr>
              <a:t>then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 :=  false;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end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function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Filelocked</a:t>
            </a:r>
            <a:r>
              <a:rPr lang="en-US" dirty="0">
                <a:latin typeface="Courier" pitchFamily="2" charset="0"/>
              </a:rPr>
              <a:t>(f:  file):  </a:t>
            </a:r>
            <a:r>
              <a:rPr lang="en-US" b="1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;	(* return state of file locking *)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begin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Filelocked</a:t>
            </a:r>
            <a:r>
              <a:rPr lang="en-US" dirty="0">
                <a:latin typeface="Courier" pitchFamily="2" charset="0"/>
              </a:rPr>
              <a:t> := 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>
                <a:latin typeface="Courier" pitchFamily="2" charset="0"/>
              </a:rPr>
              <a:t>end</a:t>
            </a:r>
            <a:r>
              <a:rPr lang="en-US" dirty="0">
                <a:latin typeface="Courier" pitchFamily="2" charset="0"/>
              </a:rPr>
              <a:t>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6817F-B612-CD4A-B763-764AC4F94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0DC61-5C7F-6A46-B332-3E70FF9A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FFA74-51ED-644A-9A5A-BDBC16CC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207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813A-4118-D242-894B-CD032061B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0ACED-6049-B44D-A5B4-7139CAB1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procedure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Openfile</a:t>
            </a:r>
            <a:r>
              <a:rPr lang="en-US" dirty="0">
                <a:latin typeface="Courier" pitchFamily="2" charset="0"/>
              </a:rPr>
              <a:t>(f:  file);	(* open file if not locked and *)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begin</a:t>
            </a:r>
            <a:r>
              <a:rPr lang="en-US" dirty="0">
                <a:latin typeface="Courier" pitchFamily="2" charset="0"/>
              </a:rPr>
              <a:t>					(* permissions allow it *)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b="1" dirty="0"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latin typeface="Courier" pitchFamily="2" charset="0"/>
              </a:rPr>
              <a:t>not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f.locked</a:t>
            </a:r>
            <a:r>
              <a:rPr lang="en-US" dirty="0">
                <a:latin typeface="Courier" pitchFamily="2" charset="0"/>
              </a:rPr>
              <a:t> </a:t>
            </a:r>
            <a:r>
              <a:rPr lang="en-US" b="1" dirty="0">
                <a:latin typeface="Courier" pitchFamily="2" charset="0"/>
              </a:rPr>
              <a:t>and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read_access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process_id</a:t>
            </a:r>
            <a:r>
              <a:rPr lang="en-US" dirty="0">
                <a:latin typeface="Courier" pitchFamily="2" charset="0"/>
              </a:rPr>
              <a:t>, f) </a:t>
            </a:r>
            <a:r>
              <a:rPr lang="en-US" b="1" dirty="0">
                <a:latin typeface="Courier" pitchFamily="2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	(* add the process ID to the </a:t>
            </a:r>
            <a:r>
              <a:rPr lang="en-US" dirty="0" err="1">
                <a:latin typeface="Courier" pitchFamily="2" charset="0"/>
              </a:rPr>
              <a:t>inuse</a:t>
            </a:r>
            <a:r>
              <a:rPr lang="en-US" dirty="0">
                <a:latin typeface="Courier" pitchFamily="2" charset="0"/>
              </a:rPr>
              <a:t> set *)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f.inuse</a:t>
            </a:r>
            <a:r>
              <a:rPr lang="en-US" dirty="0">
                <a:latin typeface="Courier" pitchFamily="2" charset="0"/>
              </a:rPr>
              <a:t> = </a:t>
            </a:r>
            <a:r>
              <a:rPr lang="en-US" dirty="0" err="1">
                <a:latin typeface="Courier" pitchFamily="2" charset="0"/>
              </a:rPr>
              <a:t>f.inuse</a:t>
            </a:r>
            <a:r>
              <a:rPr lang="en-US" dirty="0">
                <a:latin typeface="Courier" pitchFamily="2" charset="0"/>
              </a:rPr>
              <a:t> + </a:t>
            </a:r>
            <a:r>
              <a:rPr lang="en-US" dirty="0" err="1">
                <a:latin typeface="Courier" pitchFamily="2" charset="0"/>
              </a:rPr>
              <a:t>process_id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end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function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Fileopened</a:t>
            </a:r>
            <a:r>
              <a:rPr lang="en-US" dirty="0">
                <a:latin typeface="Courier" pitchFamily="2" charset="0"/>
              </a:rPr>
              <a:t>(f:  file):  </a:t>
            </a:r>
            <a:r>
              <a:rPr lang="en-US" b="1" dirty="0" err="1">
                <a:latin typeface="Courier" pitchFamily="2" charset="0"/>
              </a:rPr>
              <a:t>boolean</a:t>
            </a:r>
            <a:r>
              <a:rPr lang="en-US" dirty="0">
                <a:latin typeface="Courier" pitchFamily="2" charset="0"/>
              </a:rPr>
              <a:t>;(* if permissions allow process to read file, *)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begin</a:t>
            </a:r>
            <a:r>
              <a:rPr lang="en-US" dirty="0">
                <a:latin typeface="Courier" pitchFamily="2" charset="0"/>
              </a:rPr>
              <a:t>					(* say if open; else return random value.     *)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b="1" dirty="0">
                <a:latin typeface="Courier" pitchFamily="2" charset="0"/>
              </a:rPr>
              <a:t>if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b="1" dirty="0">
                <a:latin typeface="Courier" pitchFamily="2" charset="0"/>
              </a:rPr>
              <a:t>not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read_access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process_id</a:t>
            </a:r>
            <a:r>
              <a:rPr lang="en-US" dirty="0">
                <a:latin typeface="Courier" pitchFamily="2" charset="0"/>
              </a:rPr>
              <a:t>, f) </a:t>
            </a:r>
            <a:r>
              <a:rPr lang="en-US" b="1" dirty="0">
                <a:latin typeface="Courier" pitchFamily="2" charset="0"/>
              </a:rPr>
              <a:t>then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Fileopened</a:t>
            </a:r>
            <a:r>
              <a:rPr lang="en-US" dirty="0">
                <a:latin typeface="Courier" pitchFamily="2" charset="0"/>
              </a:rPr>
              <a:t> := random(true, false);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b="1" dirty="0">
                <a:latin typeface="Courier" pitchFamily="2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		</a:t>
            </a:r>
            <a:r>
              <a:rPr lang="en-US" dirty="0" err="1">
                <a:latin typeface="Courier" pitchFamily="2" charset="0"/>
              </a:rPr>
              <a:t>Fileopened</a:t>
            </a:r>
            <a:r>
              <a:rPr lang="en-US" dirty="0">
                <a:latin typeface="Courier" pitchFamily="2" charset="0"/>
              </a:rPr>
              <a:t> :=  not </a:t>
            </a:r>
            <a:r>
              <a:rPr lang="en-US" dirty="0" err="1">
                <a:latin typeface="Courier" pitchFamily="2" charset="0"/>
              </a:rPr>
              <a:t>isempty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f.inuse</a:t>
            </a:r>
            <a:r>
              <a:rPr lang="en-US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end</a:t>
            </a:r>
            <a:r>
              <a:rPr lang="en-US" dirty="0">
                <a:latin typeface="Courier" pitchFamily="2" charset="0"/>
              </a:rPr>
              <a:t>;</a:t>
            </a:r>
            <a:endParaRPr lang="en-US" b="1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6817F-B612-CD4A-B763-764AC4F94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0DC61-5C7F-6A46-B332-3E70FF9AB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FFA74-51ED-644A-9A5A-BDBC16CC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8816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E6EE-136E-0C4F-81F5-EEA22EFB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3A812-5976-664D-8AAF-6481B0233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attributes that primitive operations reference, modify, return</a:t>
            </a:r>
          </a:p>
          <a:p>
            <a:pPr marL="0" indent="0">
              <a:buNone/>
              <a:tabLst>
                <a:tab pos="1535113" algn="l"/>
                <a:tab pos="3022600" algn="l"/>
                <a:tab pos="4910138" algn="l"/>
                <a:tab pos="6735763" algn="l"/>
                <a:tab pos="8223250" algn="l"/>
              </a:tabLst>
            </a:pPr>
            <a:r>
              <a:rPr lang="en-US" dirty="0"/>
              <a:t>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1975C-7BDE-1E43-AD03-6858BB177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ECE3C-D455-FF4B-90BF-7EE23B49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8B011-BC88-054C-A75A-0257C2C7D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89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4CAD4B-7622-B44F-B01D-E18FC6CF3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11852"/>
              </p:ext>
            </p:extLst>
          </p:nvPr>
        </p:nvGraphicFramePr>
        <p:xfrm>
          <a:off x="1125729" y="3088783"/>
          <a:ext cx="9940542" cy="1983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144">
                  <a:extLst>
                    <a:ext uri="{9D8B030D-6E8A-4147-A177-3AD203B41FA5}">
                      <a16:colId xmlns:a16="http://schemas.microsoft.com/office/drawing/2014/main" val="3458372380"/>
                    </a:ext>
                  </a:extLst>
                </a:gridCol>
                <a:gridCol w="1907370">
                  <a:extLst>
                    <a:ext uri="{9D8B030D-6E8A-4147-A177-3AD203B41FA5}">
                      <a16:colId xmlns:a16="http://schemas.microsoft.com/office/drawing/2014/main" val="3995724647"/>
                    </a:ext>
                  </a:extLst>
                </a:gridCol>
                <a:gridCol w="1656757">
                  <a:extLst>
                    <a:ext uri="{9D8B030D-6E8A-4147-A177-3AD203B41FA5}">
                      <a16:colId xmlns:a16="http://schemas.microsoft.com/office/drawing/2014/main" val="31342618"/>
                    </a:ext>
                  </a:extLst>
                </a:gridCol>
                <a:gridCol w="1471169">
                  <a:extLst>
                    <a:ext uri="{9D8B030D-6E8A-4147-A177-3AD203B41FA5}">
                      <a16:colId xmlns:a16="http://schemas.microsoft.com/office/drawing/2014/main" val="56969451"/>
                    </a:ext>
                  </a:extLst>
                </a:gridCol>
                <a:gridCol w="1842345">
                  <a:extLst>
                    <a:ext uri="{9D8B030D-6E8A-4147-A177-3AD203B41FA5}">
                      <a16:colId xmlns:a16="http://schemas.microsoft.com/office/drawing/2014/main" val="1343238068"/>
                    </a:ext>
                  </a:extLst>
                </a:gridCol>
                <a:gridCol w="1656757">
                  <a:extLst>
                    <a:ext uri="{9D8B030D-6E8A-4147-A177-3AD203B41FA5}">
                      <a16:colId xmlns:a16="http://schemas.microsoft.com/office/drawing/2014/main" val="1485627994"/>
                    </a:ext>
                  </a:extLst>
                </a:gridCol>
              </a:tblGrid>
              <a:tr h="50391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Lockfile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Unlockfile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Filelocked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Openfile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Fileopened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9943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l"/>
                      <a:r>
                        <a:rPr lang="en-US" sz="2400" i="1" dirty="0"/>
                        <a:t>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locked</a:t>
                      </a:r>
                      <a:r>
                        <a:rPr lang="en-US" sz="2400" dirty="0" err="1"/>
                        <a:t>,</a:t>
                      </a:r>
                      <a:r>
                        <a:rPr lang="en-US" sz="2400" i="1" dirty="0" err="1"/>
                        <a:t>inuse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locked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locked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locked</a:t>
                      </a:r>
                      <a:r>
                        <a:rPr lang="en-US" sz="2400" dirty="0" err="1"/>
                        <a:t>,</a:t>
                      </a:r>
                      <a:r>
                        <a:rPr lang="en-US" sz="2400" i="1" dirty="0" err="1"/>
                        <a:t>inuse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inuse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6990104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algn="l"/>
                      <a:r>
                        <a:rPr lang="en-US" sz="2400" i="1" u="none" dirty="0"/>
                        <a:t>modify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locked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inuse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727124"/>
                  </a:ext>
                </a:extLst>
              </a:tr>
              <a:tr h="491620">
                <a:tc>
                  <a:txBody>
                    <a:bodyPr/>
                    <a:lstStyle/>
                    <a:p>
                      <a:pPr algn="l"/>
                      <a:r>
                        <a:rPr lang="en-US" sz="2400" i="1" dirty="0"/>
                        <a:t>return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locked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/>
                        <a:t>inuse</a:t>
                      </a:r>
                      <a:endParaRPr lang="en-US" sz="2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864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70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500C68E3-E752-EB4A-AFA7-3C5719A90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Rule of Transitive Confinement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10C1000-F32E-2C45-888B-89967B12F8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If </a:t>
            </a:r>
            <a:r>
              <a:rPr lang="en-US" altLang="en-US" i="1"/>
              <a:t>p</a:t>
            </a:r>
            <a:r>
              <a:rPr lang="en-US" altLang="en-US"/>
              <a:t> is confined to prevent leaking, and it invokes </a:t>
            </a:r>
            <a:r>
              <a:rPr lang="en-US" altLang="en-US" i="1"/>
              <a:t>q</a:t>
            </a:r>
            <a:r>
              <a:rPr lang="en-US" altLang="en-US"/>
              <a:t>, then </a:t>
            </a:r>
            <a:r>
              <a:rPr lang="en-US" altLang="en-US" i="1"/>
              <a:t>q</a:t>
            </a:r>
            <a:r>
              <a:rPr lang="en-US" altLang="en-US"/>
              <a:t> must be similarly confined to prevent leaking</a:t>
            </a:r>
          </a:p>
          <a:p>
            <a:r>
              <a:rPr lang="en-US" altLang="en-US"/>
              <a:t>Rule: if a confined process invokes a second process, the second process must be as confined as the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260B7-DA4D-BE40-B70E-606CD4DF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2A6E5-DE88-A04C-ABBB-B3E92554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8096D-C743-8148-B2FF-574B0276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2717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7A17-24A0-C74E-A1EA-3E1AE683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E10A5-9761-564E-8CBD-68A69E918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the flow tree; controlled by type of goal</a:t>
            </a:r>
          </a:p>
          <a:p>
            <a:r>
              <a:rPr lang="en-US" dirty="0"/>
              <a:t>Construction ends when all paths terminate in either operation symbol of failure symbol</a:t>
            </a:r>
          </a:p>
          <a:p>
            <a:pPr lvl="1"/>
            <a:r>
              <a:rPr lang="en-US" dirty="0"/>
              <a:t>If loops occur, a parameter defines number of times path may be traversed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048B6-2E64-5543-AF5F-4C81C24C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B09A3-5259-414B-9B10-60CC98A4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A5139-8C8E-4648-8DB9-7973A5B5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4331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7A17-24A0-C74E-A1EA-3E1AE683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(</a:t>
            </a:r>
            <a:r>
              <a:rPr lang="en-US" i="1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E10A5-9761-564E-8CBD-68A69E918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Topmost goal: requires attribute be modified and the modification be recognized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and</a:t>
            </a:r>
            <a:r>
              <a:rPr lang="en-US" dirty="0"/>
              <a:t>) with 2 goals (modification, recognition goal symbols)</a:t>
            </a:r>
          </a:p>
          <a:p>
            <a:r>
              <a:rPr lang="en-US" dirty="0"/>
              <a:t>Modification goal: requires primitive operation to modify attribute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or</a:t>
            </a:r>
            <a:r>
              <a:rPr lang="en-US" dirty="0"/>
              <a:t>) with 1 child operation symbol per operation for all operations that modify attribute</a:t>
            </a:r>
          </a:p>
          <a:p>
            <a:r>
              <a:rPr lang="en-US" dirty="0"/>
              <a:t>Recognition goal: subject directly recognize or infer change in attribute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or</a:t>
            </a:r>
            <a:r>
              <a:rPr lang="en-US" dirty="0"/>
              <a:t>) with 2 children (direct recognition, inferred recognition goals)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048B6-2E64-5543-AF5F-4C81C24C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B09A3-5259-414B-9B10-60CC98A4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A5139-8C8E-4648-8DB9-7973A5B5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6638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7A17-24A0-C74E-A1EA-3E1AE683C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(</a:t>
            </a:r>
            <a:r>
              <a:rPr lang="en-US" i="1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E10A5-9761-564E-8CBD-68A69E918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Direct recognition goal: operation accesses attribute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or</a:t>
            </a:r>
            <a:r>
              <a:rPr lang="en-US" dirty="0"/>
              <a:t>) with 1 child operation symbol per operation for each operation that returns attribute</a:t>
            </a:r>
          </a:p>
          <a:p>
            <a:r>
              <a:rPr lang="en-US" dirty="0"/>
              <a:t>Inferred recognition goal: modification referred on basis of 1 or more attributes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or</a:t>
            </a:r>
            <a:r>
              <a:rPr lang="en-US" dirty="0"/>
              <a:t>) with 1 child inferred-via symbol per operation for each operation that references an attribute and modifies an attribute</a:t>
            </a:r>
          </a:p>
          <a:p>
            <a:r>
              <a:rPr lang="en-US" dirty="0"/>
              <a:t>Inferred-via goal: value of attribute inferred via some operation and new state of attribute recognized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and</a:t>
            </a:r>
            <a:r>
              <a:rPr lang="en-US" dirty="0"/>
              <a:t>) with 2 children (operation, recognize-new-state goal symbols)</a:t>
            </a:r>
          </a:p>
          <a:p>
            <a:r>
              <a:rPr lang="en-US" dirty="0"/>
              <a:t>Recognize-new-state goal: value of attribute inferred via some operation and new state of attribute recognized, requiring a recognition goal for attribute</a:t>
            </a:r>
          </a:p>
          <a:p>
            <a:pPr lvl="1"/>
            <a:r>
              <a:rPr lang="en-US" dirty="0"/>
              <a:t>1 child (</a:t>
            </a:r>
            <a:r>
              <a:rPr lang="en-US" i="1" dirty="0"/>
              <a:t>or</a:t>
            </a:r>
            <a:r>
              <a:rPr lang="en-US" dirty="0"/>
              <a:t>) and for each attribute enabling inference of modification of attribute in question, 1 child (recognition goal symbol)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048B6-2E64-5543-AF5F-4C81C24C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B09A3-5259-414B-9B10-60CC98A4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A5139-8C8E-4648-8DB9-7973A5B5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34479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F44B-4C98-B641-BA8E-84319EB2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Goal State and Modification Branch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D7CA3-5099-6B4A-B15A-48EDB4072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31223"/>
          </a:xfrm>
        </p:spPr>
        <p:txBody>
          <a:bodyPr/>
          <a:lstStyle/>
          <a:p>
            <a:r>
              <a:rPr lang="en-US" dirty="0"/>
              <a:t>The next few slides build covert flow tree for attribute </a:t>
            </a:r>
            <a:r>
              <a:rPr lang="en-US" i="1" dirty="0"/>
              <a:t>locked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C495A-DA69-5C42-A988-F35E72419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30BD9-D914-7549-BBAE-3A05D8BB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B7F2A-F58C-844F-B453-795B77FC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8BDDF3-0EE3-684B-92BB-B9500FD39259}"/>
              </a:ext>
            </a:extLst>
          </p:cNvPr>
          <p:cNvSpPr/>
          <p:nvPr/>
        </p:nvSpPr>
        <p:spPr>
          <a:xfrm>
            <a:off x="2273866" y="2487581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4DB075-DD1F-DC44-98DF-58C26A501B14}"/>
              </a:ext>
            </a:extLst>
          </p:cNvPr>
          <p:cNvSpPr txBox="1"/>
          <p:nvPr/>
        </p:nvSpPr>
        <p:spPr>
          <a:xfrm>
            <a:off x="2261562" y="2539394"/>
            <a:ext cx="23435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Covert storage channel</a:t>
            </a:r>
          </a:p>
          <a:p>
            <a:pPr algn="ctr"/>
            <a:r>
              <a:rPr lang="en-US" dirty="0"/>
              <a:t>via attribute </a:t>
            </a:r>
            <a:r>
              <a:rPr lang="en-US" i="1" dirty="0"/>
              <a:t>locked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8A261D0-E794-9447-A9A3-863774321964}"/>
              </a:ext>
            </a:extLst>
          </p:cNvPr>
          <p:cNvSpPr/>
          <p:nvPr/>
        </p:nvSpPr>
        <p:spPr>
          <a:xfrm>
            <a:off x="860350" y="4942256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DB692B-40F4-744C-A797-355B7225D769}"/>
              </a:ext>
            </a:extLst>
          </p:cNvPr>
          <p:cNvSpPr txBox="1"/>
          <p:nvPr/>
        </p:nvSpPr>
        <p:spPr>
          <a:xfrm>
            <a:off x="1169843" y="5008773"/>
            <a:ext cx="1675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Modification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9439D8-0B3F-A94B-85D9-355CCF7D5810}"/>
              </a:ext>
            </a:extLst>
          </p:cNvPr>
          <p:cNvSpPr/>
          <p:nvPr/>
        </p:nvSpPr>
        <p:spPr>
          <a:xfrm>
            <a:off x="3536630" y="4942256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042DB4-22A1-F041-B854-1CD29813BA61}"/>
              </a:ext>
            </a:extLst>
          </p:cNvPr>
          <p:cNvSpPr txBox="1"/>
          <p:nvPr/>
        </p:nvSpPr>
        <p:spPr>
          <a:xfrm>
            <a:off x="3855481" y="5008773"/>
            <a:ext cx="1656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C983ED-706F-9B44-AD00-5728572A368C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3248987" y="3259331"/>
            <a:ext cx="0" cy="4758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9AC8090-DBAD-054F-978D-721B2BC2988F}"/>
              </a:ext>
            </a:extLst>
          </p:cNvPr>
          <p:cNvGrpSpPr/>
          <p:nvPr/>
        </p:nvGrpSpPr>
        <p:grpSpPr>
          <a:xfrm>
            <a:off x="8183582" y="3743979"/>
            <a:ext cx="427018" cy="783176"/>
            <a:chOff x="7939891" y="3391575"/>
            <a:chExt cx="427018" cy="783176"/>
          </a:xfrm>
        </p:grpSpPr>
        <p:sp>
          <p:nvSpPr>
            <p:cNvPr id="36" name="Arc 5">
              <a:extLst>
                <a:ext uri="{FF2B5EF4-FFF2-40B4-BE49-F238E27FC236}">
                  <a16:creationId xmlns:a16="http://schemas.microsoft.com/office/drawing/2014/main" id="{F21A0324-F425-1B44-9A1C-AA52267C41BF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Arc 4">
              <a:extLst>
                <a:ext uri="{FF2B5EF4-FFF2-40B4-BE49-F238E27FC236}">
                  <a16:creationId xmlns:a16="http://schemas.microsoft.com/office/drawing/2014/main" id="{A355725C-F237-1449-9D09-CE84B2CFB6E8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rc 3">
              <a:extLst>
                <a:ext uri="{FF2B5EF4-FFF2-40B4-BE49-F238E27FC236}">
                  <a16:creationId xmlns:a16="http://schemas.microsoft.com/office/drawing/2014/main" id="{C360A006-11FD-464E-BE63-BA7362628ED8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677C5B1-CE24-9942-936E-B74A13FC369A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5337631-BD65-E04A-AE11-0C0D3E27150E}"/>
              </a:ext>
            </a:extLst>
          </p:cNvPr>
          <p:cNvGrpSpPr/>
          <p:nvPr/>
        </p:nvGrpSpPr>
        <p:grpSpPr>
          <a:xfrm>
            <a:off x="3033412" y="3735151"/>
            <a:ext cx="427018" cy="588282"/>
            <a:chOff x="3114019" y="3734234"/>
            <a:chExt cx="427018" cy="588282"/>
          </a:xfrm>
        </p:grpSpPr>
        <p:sp>
          <p:nvSpPr>
            <p:cNvPr id="18" name="Arc 4">
              <a:extLst>
                <a:ext uri="{FF2B5EF4-FFF2-40B4-BE49-F238E27FC236}">
                  <a16:creationId xmlns:a16="http://schemas.microsoft.com/office/drawing/2014/main" id="{E470806B-5C19-5E41-A157-FDFC318590E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092699" y="3863234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rc 3">
              <a:extLst>
                <a:ext uri="{FF2B5EF4-FFF2-40B4-BE49-F238E27FC236}">
                  <a16:creationId xmlns:a16="http://schemas.microsoft.com/office/drawing/2014/main" id="{D32896A7-F56C-D249-B17C-110765A16102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990489" y="3879648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D781C8C-7FD3-C84E-A4A9-05C9E6753013}"/>
                </a:ext>
              </a:extLst>
            </p:cNvPr>
            <p:cNvSpPr txBox="1"/>
            <p:nvPr/>
          </p:nvSpPr>
          <p:spPr>
            <a:xfrm>
              <a:off x="3163069" y="3854651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●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88CF0F7-256B-7045-B90D-9836FC910D57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>
              <a:off x="3114019" y="4322516"/>
              <a:ext cx="42261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C8302F6-2DD6-A440-BB39-8AB5D634E58B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2019841" y="4323433"/>
            <a:ext cx="1115760" cy="6188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5E8C6F6-3176-8E40-83F3-295880B42DA3}"/>
              </a:ext>
            </a:extLst>
          </p:cNvPr>
          <p:cNvCxnSpPr>
            <a:cxnSpLocks/>
          </p:cNvCxnSpPr>
          <p:nvPr/>
        </p:nvCxnSpPr>
        <p:spPr>
          <a:xfrm>
            <a:off x="3352750" y="4323433"/>
            <a:ext cx="1343371" cy="6342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A03EFE8C-E01F-A84B-BCE0-503619558C5D}"/>
              </a:ext>
            </a:extLst>
          </p:cNvPr>
          <p:cNvSpPr/>
          <p:nvPr/>
        </p:nvSpPr>
        <p:spPr>
          <a:xfrm>
            <a:off x="7343429" y="2486661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9DA09AF-99C5-7345-880D-324EDDD37CFD}"/>
              </a:ext>
            </a:extLst>
          </p:cNvPr>
          <p:cNvSpPr txBox="1"/>
          <p:nvPr/>
        </p:nvSpPr>
        <p:spPr>
          <a:xfrm>
            <a:off x="7652922" y="2553178"/>
            <a:ext cx="1675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Modification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8A120B2-3B40-F14D-8078-583945BD8CE3}"/>
              </a:ext>
            </a:extLst>
          </p:cNvPr>
          <p:cNvSpPr/>
          <p:nvPr/>
        </p:nvSpPr>
        <p:spPr>
          <a:xfrm>
            <a:off x="6382188" y="4933979"/>
            <a:ext cx="1592958" cy="7639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A5E9A4C-1969-B94E-BEFF-A0F4EBA3A166}"/>
              </a:ext>
            </a:extLst>
          </p:cNvPr>
          <p:cNvSpPr txBox="1"/>
          <p:nvPr/>
        </p:nvSpPr>
        <p:spPr>
          <a:xfrm>
            <a:off x="6680955" y="5123554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Lockfile</a:t>
            </a:r>
            <a:endParaRPr lang="en-US" i="1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25B7227-DBF6-FE48-8104-E4188312EC65}"/>
              </a:ext>
            </a:extLst>
          </p:cNvPr>
          <p:cNvSpPr/>
          <p:nvPr/>
        </p:nvSpPr>
        <p:spPr>
          <a:xfrm>
            <a:off x="9089008" y="4908227"/>
            <a:ext cx="1592958" cy="7639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7174839-D809-8D49-908E-D3A66307C9E1}"/>
              </a:ext>
            </a:extLst>
          </p:cNvPr>
          <p:cNvSpPr txBox="1"/>
          <p:nvPr/>
        </p:nvSpPr>
        <p:spPr>
          <a:xfrm>
            <a:off x="9387775" y="509780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Unlockfile</a:t>
            </a:r>
            <a:endParaRPr lang="en-US" i="1" dirty="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0FBB33A-D76E-F642-8AAF-2D874DAC4230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8399157" y="3287912"/>
            <a:ext cx="0" cy="4560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0A3AAF2-86F0-5E42-88A4-301EF9375893}"/>
              </a:ext>
            </a:extLst>
          </p:cNvPr>
          <p:cNvCxnSpPr>
            <a:cxnSpLocks/>
          </p:cNvCxnSpPr>
          <p:nvPr/>
        </p:nvCxnSpPr>
        <p:spPr>
          <a:xfrm flipH="1">
            <a:off x="7121661" y="4299044"/>
            <a:ext cx="1115760" cy="6188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F8184A3-8749-4343-8336-F0A5F64012CA}"/>
              </a:ext>
            </a:extLst>
          </p:cNvPr>
          <p:cNvCxnSpPr>
            <a:cxnSpLocks/>
          </p:cNvCxnSpPr>
          <p:nvPr/>
        </p:nvCxnSpPr>
        <p:spPr>
          <a:xfrm>
            <a:off x="8542116" y="4270549"/>
            <a:ext cx="1343371" cy="6342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B5B1876-6048-CA49-8F02-61A16C970BBD}"/>
              </a:ext>
            </a:extLst>
          </p:cNvPr>
          <p:cNvSpPr txBox="1"/>
          <p:nvPr/>
        </p:nvSpPr>
        <p:spPr>
          <a:xfrm>
            <a:off x="643201" y="2695209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goal </a:t>
            </a:r>
          </a:p>
          <a:p>
            <a:pPr algn="ctr"/>
            <a:r>
              <a:rPr lang="en-US" dirty="0"/>
              <a:t>state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8D96DBD-1DE1-A845-AA17-A60E55F41A9C}"/>
              </a:ext>
            </a:extLst>
          </p:cNvPr>
          <p:cNvCxnSpPr>
            <a:cxnSpLocks/>
            <a:stCxn id="73" idx="3"/>
            <a:endCxn id="8" idx="1"/>
          </p:cNvCxnSpPr>
          <p:nvPr/>
        </p:nvCxnSpPr>
        <p:spPr>
          <a:xfrm flipV="1">
            <a:off x="1311974" y="2862560"/>
            <a:ext cx="949588" cy="15581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5ABAEC9-A442-244D-BCDC-E98B66E0DB87}"/>
              </a:ext>
            </a:extLst>
          </p:cNvPr>
          <p:cNvSpPr txBox="1"/>
          <p:nvPr/>
        </p:nvSpPr>
        <p:spPr>
          <a:xfrm>
            <a:off x="608170" y="3735151"/>
            <a:ext cx="665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and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node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3187D3F9-C0C7-9C4D-B31E-60791494CEB3}"/>
              </a:ext>
            </a:extLst>
          </p:cNvPr>
          <p:cNvCxnSpPr>
            <a:cxnSpLocks/>
            <a:stCxn id="77" idx="3"/>
          </p:cNvCxnSpPr>
          <p:nvPr/>
        </p:nvCxnSpPr>
        <p:spPr>
          <a:xfrm>
            <a:off x="1273738" y="4058317"/>
            <a:ext cx="1765738" cy="1654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16BC911-7B5A-DD45-9D01-C6DFE91043CA}"/>
              </a:ext>
            </a:extLst>
          </p:cNvPr>
          <p:cNvSpPr txBox="1"/>
          <p:nvPr/>
        </p:nvSpPr>
        <p:spPr>
          <a:xfrm>
            <a:off x="10252694" y="3552705"/>
            <a:ext cx="665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or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node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A7AD765-EC40-8E45-9E55-E382D446D91F}"/>
              </a:ext>
            </a:extLst>
          </p:cNvPr>
          <p:cNvCxnSpPr>
            <a:cxnSpLocks/>
            <a:endCxn id="39" idx="3"/>
          </p:cNvCxnSpPr>
          <p:nvPr/>
        </p:nvCxnSpPr>
        <p:spPr>
          <a:xfrm flipH="1">
            <a:off x="8587385" y="3876189"/>
            <a:ext cx="1665308" cy="1728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084764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B5B9-DA1F-FD47-87E8-7DC5B0AA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Recognition Branch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BDB67-5C4F-8D4D-AE40-20854629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060D3-EA22-3942-A66D-FA1762B4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50A9A-1FB5-E849-8EF1-7DBAD1F4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94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BD70A9-C4A4-5D4E-99F1-920A146A6362}"/>
              </a:ext>
            </a:extLst>
          </p:cNvPr>
          <p:cNvGrpSpPr/>
          <p:nvPr/>
        </p:nvGrpSpPr>
        <p:grpSpPr>
          <a:xfrm>
            <a:off x="5778728" y="2629295"/>
            <a:ext cx="427018" cy="783176"/>
            <a:chOff x="7939891" y="3391575"/>
            <a:chExt cx="427018" cy="783176"/>
          </a:xfrm>
        </p:grpSpPr>
        <p:sp>
          <p:nvSpPr>
            <p:cNvPr id="8" name="Arc 5">
              <a:extLst>
                <a:ext uri="{FF2B5EF4-FFF2-40B4-BE49-F238E27FC236}">
                  <a16:creationId xmlns:a16="http://schemas.microsoft.com/office/drawing/2014/main" id="{741CF99F-D582-E641-899F-69578EFACEC3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rc 4">
              <a:extLst>
                <a:ext uri="{FF2B5EF4-FFF2-40B4-BE49-F238E27FC236}">
                  <a16:creationId xmlns:a16="http://schemas.microsoft.com/office/drawing/2014/main" id="{512D52F3-33A1-C244-B0AE-34D53BD825DB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rc 3">
              <a:extLst>
                <a:ext uri="{FF2B5EF4-FFF2-40B4-BE49-F238E27FC236}">
                  <a16:creationId xmlns:a16="http://schemas.microsoft.com/office/drawing/2014/main" id="{9BFF6AAC-606F-1B4E-B535-B12AE035DB0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4C22B62-7960-3747-B9EE-04EC3037C86E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E81C405-BE17-C849-89E7-57FB3F032509}"/>
              </a:ext>
            </a:extLst>
          </p:cNvPr>
          <p:cNvSpPr/>
          <p:nvPr/>
        </p:nvSpPr>
        <p:spPr>
          <a:xfrm>
            <a:off x="4936509" y="1638530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F232E9-67CF-3B42-9A8B-40291095263F}"/>
              </a:ext>
            </a:extLst>
          </p:cNvPr>
          <p:cNvSpPr txBox="1"/>
          <p:nvPr/>
        </p:nvSpPr>
        <p:spPr>
          <a:xfrm>
            <a:off x="5246002" y="1705047"/>
            <a:ext cx="1675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6D1D601-2527-A04A-A5AE-1B82DE7E80B3}"/>
              </a:ext>
            </a:extLst>
          </p:cNvPr>
          <p:cNvCxnSpPr>
            <a:cxnSpLocks/>
          </p:cNvCxnSpPr>
          <p:nvPr/>
        </p:nvCxnSpPr>
        <p:spPr>
          <a:xfrm>
            <a:off x="5992237" y="2439781"/>
            <a:ext cx="0" cy="1854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2EF8FD6-BDAB-3E42-855F-0FC30A831DF7}"/>
              </a:ext>
            </a:extLst>
          </p:cNvPr>
          <p:cNvCxnSpPr>
            <a:cxnSpLocks/>
          </p:cNvCxnSpPr>
          <p:nvPr/>
        </p:nvCxnSpPr>
        <p:spPr>
          <a:xfrm flipH="1">
            <a:off x="5396325" y="3185340"/>
            <a:ext cx="405618" cy="2876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600086E-3DC3-454E-B9C9-47E8E2C20308}"/>
              </a:ext>
            </a:extLst>
          </p:cNvPr>
          <p:cNvSpPr/>
          <p:nvPr/>
        </p:nvSpPr>
        <p:spPr>
          <a:xfrm>
            <a:off x="3716440" y="3483697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0F9AC4-A778-0C46-B641-0472A2E0F26D}"/>
              </a:ext>
            </a:extLst>
          </p:cNvPr>
          <p:cNvSpPr txBox="1"/>
          <p:nvPr/>
        </p:nvSpPr>
        <p:spPr>
          <a:xfrm>
            <a:off x="3807060" y="3550214"/>
            <a:ext cx="2113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Direct 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46C2AF-0882-E24E-BB69-54F7EC04B727}"/>
              </a:ext>
            </a:extLst>
          </p:cNvPr>
          <p:cNvSpPr/>
          <p:nvPr/>
        </p:nvSpPr>
        <p:spPr>
          <a:xfrm>
            <a:off x="6291618" y="3483398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7EABCB-D518-4743-847A-885C2FF68617}"/>
              </a:ext>
            </a:extLst>
          </p:cNvPr>
          <p:cNvSpPr txBox="1"/>
          <p:nvPr/>
        </p:nvSpPr>
        <p:spPr>
          <a:xfrm>
            <a:off x="6302887" y="3549915"/>
            <a:ext cx="2271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Indirect 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A25C126-8666-0649-A203-C67F156ADCF4}"/>
              </a:ext>
            </a:extLst>
          </p:cNvPr>
          <p:cNvGrpSpPr/>
          <p:nvPr/>
        </p:nvGrpSpPr>
        <p:grpSpPr>
          <a:xfrm>
            <a:off x="4621570" y="4593965"/>
            <a:ext cx="427018" cy="783176"/>
            <a:chOff x="7939891" y="3391575"/>
            <a:chExt cx="427018" cy="783176"/>
          </a:xfrm>
        </p:grpSpPr>
        <p:sp>
          <p:nvSpPr>
            <p:cNvPr id="28" name="Arc 5">
              <a:extLst>
                <a:ext uri="{FF2B5EF4-FFF2-40B4-BE49-F238E27FC236}">
                  <a16:creationId xmlns:a16="http://schemas.microsoft.com/office/drawing/2014/main" id="{87C6313A-135E-E544-8C55-BC9B86E948FC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rc 4">
              <a:extLst>
                <a:ext uri="{FF2B5EF4-FFF2-40B4-BE49-F238E27FC236}">
                  <a16:creationId xmlns:a16="http://schemas.microsoft.com/office/drawing/2014/main" id="{6FD7AD8D-78AD-104D-A938-27905576D90A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rc 3">
              <a:extLst>
                <a:ext uri="{FF2B5EF4-FFF2-40B4-BE49-F238E27FC236}">
                  <a16:creationId xmlns:a16="http://schemas.microsoft.com/office/drawing/2014/main" id="{EED541F6-1B81-9C4A-A48D-C2BA3A262E6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110D2E8-7F8E-A745-BB6A-03E0DB1C268D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EDB5BD5-7BDC-5048-B7A1-3362030B8E33}"/>
              </a:ext>
            </a:extLst>
          </p:cNvPr>
          <p:cNvGrpSpPr/>
          <p:nvPr/>
        </p:nvGrpSpPr>
        <p:grpSpPr>
          <a:xfrm>
            <a:off x="7122359" y="4572081"/>
            <a:ext cx="427018" cy="783176"/>
            <a:chOff x="7939891" y="3391575"/>
            <a:chExt cx="427018" cy="783176"/>
          </a:xfrm>
        </p:grpSpPr>
        <p:sp>
          <p:nvSpPr>
            <p:cNvPr id="33" name="Arc 5">
              <a:extLst>
                <a:ext uri="{FF2B5EF4-FFF2-40B4-BE49-F238E27FC236}">
                  <a16:creationId xmlns:a16="http://schemas.microsoft.com/office/drawing/2014/main" id="{96785A9F-8C81-1744-9CC1-98D3B2C4A25E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rc 4">
              <a:extLst>
                <a:ext uri="{FF2B5EF4-FFF2-40B4-BE49-F238E27FC236}">
                  <a16:creationId xmlns:a16="http://schemas.microsoft.com/office/drawing/2014/main" id="{03894583-381F-1147-BD5B-7921175F6F10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rc 3">
              <a:extLst>
                <a:ext uri="{FF2B5EF4-FFF2-40B4-BE49-F238E27FC236}">
                  <a16:creationId xmlns:a16="http://schemas.microsoft.com/office/drawing/2014/main" id="{37BF67C0-2D99-9C4E-A12F-5903EA3888F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95FA010-BEA5-0C4D-9BEF-227AB8089C3A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AAF00A21-6A1B-CA4F-B9E4-A7EAC57744A3}"/>
              </a:ext>
            </a:extLst>
          </p:cNvPr>
          <p:cNvSpPr/>
          <p:nvPr/>
        </p:nvSpPr>
        <p:spPr>
          <a:xfrm>
            <a:off x="4038600" y="5518116"/>
            <a:ext cx="1592958" cy="7639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EBE109-E553-D644-903C-D6E68D8DC18F}"/>
              </a:ext>
            </a:extLst>
          </p:cNvPr>
          <p:cNvSpPr txBox="1"/>
          <p:nvPr/>
        </p:nvSpPr>
        <p:spPr>
          <a:xfrm>
            <a:off x="4337367" y="5707691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Lockfile</a:t>
            </a:r>
            <a:endParaRPr lang="en-US" i="1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810AA8-5977-5241-BD92-88CB9640104F}"/>
              </a:ext>
            </a:extLst>
          </p:cNvPr>
          <p:cNvCxnSpPr>
            <a:cxnSpLocks/>
          </p:cNvCxnSpPr>
          <p:nvPr/>
        </p:nvCxnSpPr>
        <p:spPr>
          <a:xfrm>
            <a:off x="6178144" y="3189411"/>
            <a:ext cx="370809" cy="3054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66FB2790-2E2C-204C-85F4-1F7AF5A780C7}"/>
              </a:ext>
            </a:extLst>
          </p:cNvPr>
          <p:cNvSpPr/>
          <p:nvPr/>
        </p:nvSpPr>
        <p:spPr>
          <a:xfrm>
            <a:off x="6203106" y="5490090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80E32CD-FACC-6143-B92D-18A887DEC59E}"/>
              </a:ext>
            </a:extLst>
          </p:cNvPr>
          <p:cNvSpPr txBox="1"/>
          <p:nvPr/>
        </p:nvSpPr>
        <p:spPr>
          <a:xfrm>
            <a:off x="6108290" y="5556607"/>
            <a:ext cx="2484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Indirect attribute </a:t>
            </a:r>
            <a:r>
              <a:rPr lang="en-US" i="1" dirty="0"/>
              <a:t>locked</a:t>
            </a:r>
            <a:endParaRPr lang="en-US" dirty="0"/>
          </a:p>
          <a:p>
            <a:pPr algn="ctr"/>
            <a:r>
              <a:rPr lang="en-US" dirty="0"/>
              <a:t>via attribute </a:t>
            </a:r>
            <a:r>
              <a:rPr lang="en-US" i="1" dirty="0" err="1"/>
              <a:t>inuse</a:t>
            </a:r>
            <a:endParaRPr lang="en-US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A7D9C70-C40B-1542-AEEE-C0C260225FD2}"/>
              </a:ext>
            </a:extLst>
          </p:cNvPr>
          <p:cNvCxnSpPr>
            <a:cxnSpLocks/>
            <a:endCxn id="35" idx="1"/>
          </p:cNvCxnSpPr>
          <p:nvPr/>
        </p:nvCxnSpPr>
        <p:spPr>
          <a:xfrm flipH="1">
            <a:off x="7333802" y="4260535"/>
            <a:ext cx="2066" cy="3334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23882CB-A11C-7747-B196-902CC7A0D8A2}"/>
              </a:ext>
            </a:extLst>
          </p:cNvPr>
          <p:cNvCxnSpPr>
            <a:cxnSpLocks/>
          </p:cNvCxnSpPr>
          <p:nvPr/>
        </p:nvCxnSpPr>
        <p:spPr>
          <a:xfrm flipH="1">
            <a:off x="4828456" y="4263321"/>
            <a:ext cx="2066" cy="3334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8EA070B-D1F4-DC41-8F77-E997286B65D7}"/>
              </a:ext>
            </a:extLst>
          </p:cNvPr>
          <p:cNvCxnSpPr>
            <a:cxnSpLocks/>
            <a:stCxn id="36" idx="2"/>
            <a:endCxn id="50" idx="0"/>
          </p:cNvCxnSpPr>
          <p:nvPr/>
        </p:nvCxnSpPr>
        <p:spPr>
          <a:xfrm flipH="1">
            <a:off x="7362597" y="5061830"/>
            <a:ext cx="1501" cy="4282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797ECA8-DAE1-7B4A-90EC-6194D899FB9E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4819218" y="5070075"/>
            <a:ext cx="15861" cy="4480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32738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B5B9-DA1F-FD47-87E8-7DC5B0AA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Indirect Branch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BDB67-5C4F-8D4D-AE40-20854629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060D3-EA22-3942-A66D-FA1762B4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50A9A-1FB5-E849-8EF1-7DBAD1F4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95</a:t>
            </a:fld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62E1A1A-50F6-5D4E-9048-1ACE0B2DFAEB}"/>
              </a:ext>
            </a:extLst>
          </p:cNvPr>
          <p:cNvSpPr/>
          <p:nvPr/>
        </p:nvSpPr>
        <p:spPr>
          <a:xfrm>
            <a:off x="6401718" y="4373586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27303A0-7C7B-494C-B28A-12A3973F7162}"/>
              </a:ext>
            </a:extLst>
          </p:cNvPr>
          <p:cNvSpPr txBox="1"/>
          <p:nvPr/>
        </p:nvSpPr>
        <p:spPr>
          <a:xfrm>
            <a:off x="6778277" y="4440103"/>
            <a:ext cx="1541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 err="1"/>
              <a:t>inuse</a:t>
            </a:r>
            <a:endParaRPr lang="en-US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9FC4361-4B50-A34E-8E02-0B8C2D50CD2A}"/>
              </a:ext>
            </a:extLst>
          </p:cNvPr>
          <p:cNvCxnSpPr>
            <a:cxnSpLocks/>
            <a:endCxn id="48" idx="1"/>
          </p:cNvCxnSpPr>
          <p:nvPr/>
        </p:nvCxnSpPr>
        <p:spPr>
          <a:xfrm>
            <a:off x="6114075" y="2690661"/>
            <a:ext cx="0" cy="4758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D8BA115-3B7D-D345-AA6C-FACF536484C1}"/>
              </a:ext>
            </a:extLst>
          </p:cNvPr>
          <p:cNvGrpSpPr/>
          <p:nvPr/>
        </p:nvGrpSpPr>
        <p:grpSpPr>
          <a:xfrm>
            <a:off x="5898500" y="3166481"/>
            <a:ext cx="427018" cy="588282"/>
            <a:chOff x="3114019" y="3734234"/>
            <a:chExt cx="427018" cy="588282"/>
          </a:xfrm>
        </p:grpSpPr>
        <p:sp>
          <p:nvSpPr>
            <p:cNvPr id="48" name="Arc 4">
              <a:extLst>
                <a:ext uri="{FF2B5EF4-FFF2-40B4-BE49-F238E27FC236}">
                  <a16:creationId xmlns:a16="http://schemas.microsoft.com/office/drawing/2014/main" id="{B4D7B0E8-0F09-8940-96A1-ABFC9CD5B59F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3092699" y="3863234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rc 3">
              <a:extLst>
                <a:ext uri="{FF2B5EF4-FFF2-40B4-BE49-F238E27FC236}">
                  <a16:creationId xmlns:a16="http://schemas.microsoft.com/office/drawing/2014/main" id="{F7D5A81B-8FC9-1047-AD08-CEDB4A473C6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2990489" y="3879648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57A0FBF-76B9-5B4B-8894-543BA9AF6E8A}"/>
                </a:ext>
              </a:extLst>
            </p:cNvPr>
            <p:cNvSpPr txBox="1"/>
            <p:nvPr/>
          </p:nvSpPr>
          <p:spPr>
            <a:xfrm>
              <a:off x="3163069" y="3854651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●</a:t>
              </a:r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F3C1D52-FC5B-934C-BB11-44BC7AC3E613}"/>
                </a:ext>
              </a:extLst>
            </p:cNvPr>
            <p:cNvCxnSpPr>
              <a:cxnSpLocks/>
              <a:stCxn id="49" idx="0"/>
            </p:cNvCxnSpPr>
            <p:nvPr/>
          </p:nvCxnSpPr>
          <p:spPr>
            <a:xfrm>
              <a:off x="3114019" y="4322516"/>
              <a:ext cx="42261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7F7BABF-9464-A645-A68B-112BE2BC2CC9}"/>
              </a:ext>
            </a:extLst>
          </p:cNvPr>
          <p:cNvCxnSpPr>
            <a:cxnSpLocks/>
          </p:cNvCxnSpPr>
          <p:nvPr/>
        </p:nvCxnSpPr>
        <p:spPr>
          <a:xfrm flipH="1">
            <a:off x="4884929" y="3754763"/>
            <a:ext cx="1115760" cy="6188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3F858E2-04C8-8B40-ABE2-4B0B73BA486B}"/>
              </a:ext>
            </a:extLst>
          </p:cNvPr>
          <p:cNvCxnSpPr>
            <a:cxnSpLocks/>
          </p:cNvCxnSpPr>
          <p:nvPr/>
        </p:nvCxnSpPr>
        <p:spPr>
          <a:xfrm>
            <a:off x="6217838" y="3754763"/>
            <a:ext cx="1343371" cy="6342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C348AC0C-DC87-9A40-8137-476E91C8D7C4}"/>
              </a:ext>
            </a:extLst>
          </p:cNvPr>
          <p:cNvSpPr/>
          <p:nvPr/>
        </p:nvSpPr>
        <p:spPr>
          <a:xfrm>
            <a:off x="4936509" y="1878180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D47FA97-7F4B-6F40-A865-E953FE10809D}"/>
              </a:ext>
            </a:extLst>
          </p:cNvPr>
          <p:cNvSpPr txBox="1"/>
          <p:nvPr/>
        </p:nvSpPr>
        <p:spPr>
          <a:xfrm>
            <a:off x="4841693" y="1944697"/>
            <a:ext cx="2484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Indirect attribute </a:t>
            </a:r>
            <a:r>
              <a:rPr lang="en-US" i="1" dirty="0"/>
              <a:t>locked</a:t>
            </a:r>
            <a:endParaRPr lang="en-US" dirty="0"/>
          </a:p>
          <a:p>
            <a:pPr algn="ctr"/>
            <a:r>
              <a:rPr lang="en-US" dirty="0"/>
              <a:t>via attribute </a:t>
            </a:r>
            <a:r>
              <a:rPr lang="en-US" i="1" dirty="0" err="1"/>
              <a:t>inuse</a:t>
            </a:r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29CE6BF-CA21-214D-9B00-EBBCB00F2FA0}"/>
              </a:ext>
            </a:extLst>
          </p:cNvPr>
          <p:cNvSpPr/>
          <p:nvPr/>
        </p:nvSpPr>
        <p:spPr>
          <a:xfrm>
            <a:off x="4088450" y="4373586"/>
            <a:ext cx="1592958" cy="7639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AF1E2D45-38D6-1540-B2EF-0EFB863BFA5E}"/>
              </a:ext>
            </a:extLst>
          </p:cNvPr>
          <p:cNvSpPr txBox="1"/>
          <p:nvPr/>
        </p:nvSpPr>
        <p:spPr>
          <a:xfrm>
            <a:off x="4387217" y="4563161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Openfile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3952500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B5B9-DA1F-FD47-87E8-7DC5B0AA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Recognize New Goal State Branch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BDB67-5C4F-8D4D-AE40-20854629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060D3-EA22-3942-A66D-FA1762B4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50A9A-1FB5-E849-8EF1-7DBAD1F4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96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ABD70A9-C4A4-5D4E-99F1-920A146A6362}"/>
              </a:ext>
            </a:extLst>
          </p:cNvPr>
          <p:cNvGrpSpPr/>
          <p:nvPr/>
        </p:nvGrpSpPr>
        <p:grpSpPr>
          <a:xfrm>
            <a:off x="5778728" y="2629295"/>
            <a:ext cx="427018" cy="783176"/>
            <a:chOff x="7939891" y="3391575"/>
            <a:chExt cx="427018" cy="783176"/>
          </a:xfrm>
        </p:grpSpPr>
        <p:sp>
          <p:nvSpPr>
            <p:cNvPr id="8" name="Arc 5">
              <a:extLst>
                <a:ext uri="{FF2B5EF4-FFF2-40B4-BE49-F238E27FC236}">
                  <a16:creationId xmlns:a16="http://schemas.microsoft.com/office/drawing/2014/main" id="{741CF99F-D582-E641-899F-69578EFACEC3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rc 4">
              <a:extLst>
                <a:ext uri="{FF2B5EF4-FFF2-40B4-BE49-F238E27FC236}">
                  <a16:creationId xmlns:a16="http://schemas.microsoft.com/office/drawing/2014/main" id="{512D52F3-33A1-C244-B0AE-34D53BD825DB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rc 3">
              <a:extLst>
                <a:ext uri="{FF2B5EF4-FFF2-40B4-BE49-F238E27FC236}">
                  <a16:creationId xmlns:a16="http://schemas.microsoft.com/office/drawing/2014/main" id="{9BFF6AAC-606F-1B4E-B535-B12AE035DB0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4C22B62-7960-3747-B9EE-04EC3037C86E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E81C405-BE17-C849-89E7-57FB3F032509}"/>
              </a:ext>
            </a:extLst>
          </p:cNvPr>
          <p:cNvSpPr/>
          <p:nvPr/>
        </p:nvSpPr>
        <p:spPr>
          <a:xfrm>
            <a:off x="4936509" y="1638530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F232E9-67CF-3B42-9A8B-40291095263F}"/>
              </a:ext>
            </a:extLst>
          </p:cNvPr>
          <p:cNvSpPr txBox="1"/>
          <p:nvPr/>
        </p:nvSpPr>
        <p:spPr>
          <a:xfrm>
            <a:off x="5313072" y="1705047"/>
            <a:ext cx="1541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 err="1"/>
              <a:t>inuse</a:t>
            </a: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6D1D601-2527-A04A-A5AE-1B82DE7E80B3}"/>
              </a:ext>
            </a:extLst>
          </p:cNvPr>
          <p:cNvCxnSpPr>
            <a:cxnSpLocks/>
          </p:cNvCxnSpPr>
          <p:nvPr/>
        </p:nvCxnSpPr>
        <p:spPr>
          <a:xfrm>
            <a:off x="5992237" y="2439781"/>
            <a:ext cx="0" cy="1854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2EF8FD6-BDAB-3E42-855F-0FC30A831DF7}"/>
              </a:ext>
            </a:extLst>
          </p:cNvPr>
          <p:cNvCxnSpPr>
            <a:cxnSpLocks/>
          </p:cNvCxnSpPr>
          <p:nvPr/>
        </p:nvCxnSpPr>
        <p:spPr>
          <a:xfrm flipH="1">
            <a:off x="5396325" y="3185340"/>
            <a:ext cx="405618" cy="2876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600086E-3DC3-454E-B9C9-47E8E2C20308}"/>
              </a:ext>
            </a:extLst>
          </p:cNvPr>
          <p:cNvSpPr/>
          <p:nvPr/>
        </p:nvSpPr>
        <p:spPr>
          <a:xfrm>
            <a:off x="3716440" y="3483697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70F9AC4-A778-0C46-B641-0472A2E0F26D}"/>
              </a:ext>
            </a:extLst>
          </p:cNvPr>
          <p:cNvSpPr txBox="1"/>
          <p:nvPr/>
        </p:nvSpPr>
        <p:spPr>
          <a:xfrm>
            <a:off x="3807060" y="3550214"/>
            <a:ext cx="2113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Direct 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 err="1"/>
              <a:t>inuse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46C2AF-0882-E24E-BB69-54F7EC04B727}"/>
              </a:ext>
            </a:extLst>
          </p:cNvPr>
          <p:cNvSpPr/>
          <p:nvPr/>
        </p:nvSpPr>
        <p:spPr>
          <a:xfrm>
            <a:off x="6291618" y="3483398"/>
            <a:ext cx="2318982" cy="779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7EABCB-D518-4743-847A-885C2FF68617}"/>
              </a:ext>
            </a:extLst>
          </p:cNvPr>
          <p:cNvSpPr txBox="1"/>
          <p:nvPr/>
        </p:nvSpPr>
        <p:spPr>
          <a:xfrm>
            <a:off x="6302887" y="3549915"/>
            <a:ext cx="2271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Indirect recognition of</a:t>
            </a:r>
          </a:p>
          <a:p>
            <a:pPr algn="ctr"/>
            <a:r>
              <a:rPr lang="en-US" dirty="0"/>
              <a:t>attribute </a:t>
            </a:r>
            <a:r>
              <a:rPr lang="en-US" i="1" dirty="0"/>
              <a:t>locked</a:t>
            </a:r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A25C126-8666-0649-A203-C67F156ADCF4}"/>
              </a:ext>
            </a:extLst>
          </p:cNvPr>
          <p:cNvGrpSpPr/>
          <p:nvPr/>
        </p:nvGrpSpPr>
        <p:grpSpPr>
          <a:xfrm>
            <a:off x="4621570" y="4593965"/>
            <a:ext cx="427018" cy="783176"/>
            <a:chOff x="7939891" y="3391575"/>
            <a:chExt cx="427018" cy="783176"/>
          </a:xfrm>
        </p:grpSpPr>
        <p:sp>
          <p:nvSpPr>
            <p:cNvPr id="28" name="Arc 5">
              <a:extLst>
                <a:ext uri="{FF2B5EF4-FFF2-40B4-BE49-F238E27FC236}">
                  <a16:creationId xmlns:a16="http://schemas.microsoft.com/office/drawing/2014/main" id="{87C6313A-135E-E544-8C55-BC9B86E948FC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rc 4">
              <a:extLst>
                <a:ext uri="{FF2B5EF4-FFF2-40B4-BE49-F238E27FC236}">
                  <a16:creationId xmlns:a16="http://schemas.microsoft.com/office/drawing/2014/main" id="{6FD7AD8D-78AD-104D-A938-27905576D90A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Arc 3">
              <a:extLst>
                <a:ext uri="{FF2B5EF4-FFF2-40B4-BE49-F238E27FC236}">
                  <a16:creationId xmlns:a16="http://schemas.microsoft.com/office/drawing/2014/main" id="{EED541F6-1B81-9C4A-A48D-C2BA3A262E6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110D2E8-7F8E-A745-BB6A-03E0DB1C268D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EDB5BD5-7BDC-5048-B7A1-3362030B8E33}"/>
              </a:ext>
            </a:extLst>
          </p:cNvPr>
          <p:cNvGrpSpPr/>
          <p:nvPr/>
        </p:nvGrpSpPr>
        <p:grpSpPr>
          <a:xfrm>
            <a:off x="7122359" y="4572081"/>
            <a:ext cx="427018" cy="783176"/>
            <a:chOff x="7939891" y="3391575"/>
            <a:chExt cx="427018" cy="783176"/>
          </a:xfrm>
        </p:grpSpPr>
        <p:sp>
          <p:nvSpPr>
            <p:cNvPr id="33" name="Arc 5">
              <a:extLst>
                <a:ext uri="{FF2B5EF4-FFF2-40B4-BE49-F238E27FC236}">
                  <a16:creationId xmlns:a16="http://schemas.microsoft.com/office/drawing/2014/main" id="{96785A9F-8C81-1744-9CC1-98D3B2C4A25E}"/>
                </a:ext>
              </a:extLst>
            </p:cNvPr>
            <p:cNvSpPr>
              <a:spLocks/>
            </p:cNvSpPr>
            <p:nvPr/>
          </p:nvSpPr>
          <p:spPr bwMode="auto">
            <a:xfrm rot="18534890">
              <a:off x="7961376" y="3841936"/>
              <a:ext cx="344852" cy="320777"/>
            </a:xfrm>
            <a:custGeom>
              <a:avLst/>
              <a:gdLst>
                <a:gd name="G0" fmla="+- 0 0 0"/>
                <a:gd name="G1" fmla="+- 21019 0 0"/>
                <a:gd name="G2" fmla="+- 21600 0 0"/>
                <a:gd name="T0" fmla="*/ 4977 w 21600"/>
                <a:gd name="T1" fmla="*/ 0 h 22194"/>
                <a:gd name="T2" fmla="*/ 21568 w 21600"/>
                <a:gd name="T3" fmla="*/ 22194 h 22194"/>
                <a:gd name="T4" fmla="*/ 0 w 21600"/>
                <a:gd name="T5" fmla="*/ 21019 h 22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94" fill="none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</a:path>
                <a:path w="21600" h="22194" stroke="0" extrusionOk="0">
                  <a:moveTo>
                    <a:pt x="4976" y="0"/>
                  </a:moveTo>
                  <a:cubicBezTo>
                    <a:pt x="14719" y="2307"/>
                    <a:pt x="21600" y="11006"/>
                    <a:pt x="21600" y="21019"/>
                  </a:cubicBezTo>
                  <a:cubicBezTo>
                    <a:pt x="21600" y="21410"/>
                    <a:pt x="21589" y="21802"/>
                    <a:pt x="21568" y="22194"/>
                  </a:cubicBezTo>
                  <a:lnTo>
                    <a:pt x="0" y="21019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rc 4">
              <a:extLst>
                <a:ext uri="{FF2B5EF4-FFF2-40B4-BE49-F238E27FC236}">
                  <a16:creationId xmlns:a16="http://schemas.microsoft.com/office/drawing/2014/main" id="{03894583-381F-1147-BD5B-7921175F6F10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918571" y="3520575"/>
              <a:ext cx="57733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rc 3">
              <a:extLst>
                <a:ext uri="{FF2B5EF4-FFF2-40B4-BE49-F238E27FC236}">
                  <a16:creationId xmlns:a16="http://schemas.microsoft.com/office/drawing/2014/main" id="{37BF67C0-2D99-9C4E-A12F-5903EA3888F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7816361" y="3536989"/>
              <a:ext cx="566397" cy="31933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330"/>
                <a:gd name="T1" fmla="*/ 0 h 21600"/>
                <a:gd name="T2" fmla="*/ 20330 w 20330"/>
                <a:gd name="T3" fmla="*/ 14302 h 21600"/>
                <a:gd name="T4" fmla="*/ 0 w 2033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30" h="21600" fill="none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</a:path>
                <a:path w="20330" h="21600" stroke="0" extrusionOk="0">
                  <a:moveTo>
                    <a:pt x="0" y="0"/>
                  </a:moveTo>
                  <a:cubicBezTo>
                    <a:pt x="9115" y="0"/>
                    <a:pt x="17249" y="5722"/>
                    <a:pt x="20329" y="14302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95FA010-BEA5-0C4D-9BEF-227AB8089C3A}"/>
                </a:ext>
              </a:extLst>
            </p:cNvPr>
            <p:cNvSpPr txBox="1"/>
            <p:nvPr/>
          </p:nvSpPr>
          <p:spPr>
            <a:xfrm>
              <a:off x="8019566" y="3511992"/>
              <a:ext cx="324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AAF00A21-6A1B-CA4F-B9E4-A7EAC57744A3}"/>
              </a:ext>
            </a:extLst>
          </p:cNvPr>
          <p:cNvSpPr/>
          <p:nvPr/>
        </p:nvSpPr>
        <p:spPr>
          <a:xfrm>
            <a:off x="4038600" y="5518116"/>
            <a:ext cx="1592958" cy="7639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EBE109-E553-D644-903C-D6E68D8DC18F}"/>
              </a:ext>
            </a:extLst>
          </p:cNvPr>
          <p:cNvSpPr txBox="1"/>
          <p:nvPr/>
        </p:nvSpPr>
        <p:spPr>
          <a:xfrm>
            <a:off x="4228202" y="5725646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Fileopened</a:t>
            </a:r>
            <a:endParaRPr lang="en-US" i="1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B810AA8-5977-5241-BD92-88CB9640104F}"/>
              </a:ext>
            </a:extLst>
          </p:cNvPr>
          <p:cNvCxnSpPr>
            <a:cxnSpLocks/>
          </p:cNvCxnSpPr>
          <p:nvPr/>
        </p:nvCxnSpPr>
        <p:spPr>
          <a:xfrm>
            <a:off x="6178144" y="3189411"/>
            <a:ext cx="370809" cy="3054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A7D9C70-C40B-1542-AEEE-C0C260225FD2}"/>
              </a:ext>
            </a:extLst>
          </p:cNvPr>
          <p:cNvCxnSpPr>
            <a:cxnSpLocks/>
            <a:endCxn id="35" idx="1"/>
          </p:cNvCxnSpPr>
          <p:nvPr/>
        </p:nvCxnSpPr>
        <p:spPr>
          <a:xfrm flipH="1">
            <a:off x="7333802" y="4260535"/>
            <a:ext cx="2066" cy="3334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23882CB-A11C-7747-B196-902CC7A0D8A2}"/>
              </a:ext>
            </a:extLst>
          </p:cNvPr>
          <p:cNvCxnSpPr>
            <a:cxnSpLocks/>
          </p:cNvCxnSpPr>
          <p:nvPr/>
        </p:nvCxnSpPr>
        <p:spPr>
          <a:xfrm flipH="1">
            <a:off x="4828456" y="4263321"/>
            <a:ext cx="2066" cy="3334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A8EA070B-D1F4-DC41-8F77-E997286B65D7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7362597" y="5061830"/>
            <a:ext cx="1501" cy="4282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797ECA8-DAE1-7B4A-90EC-6194D899FB9E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4819218" y="5070075"/>
            <a:ext cx="15861" cy="4480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C272515C-7031-2A42-915D-64282BBA0F3F}"/>
              </a:ext>
            </a:extLst>
          </p:cNvPr>
          <p:cNvSpPr/>
          <p:nvPr/>
        </p:nvSpPr>
        <p:spPr>
          <a:xfrm>
            <a:off x="6566118" y="5480619"/>
            <a:ext cx="1592958" cy="7639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281151-8A39-024E-BFB9-00E4AE604B33}"/>
              </a:ext>
            </a:extLst>
          </p:cNvPr>
          <p:cNvSpPr txBox="1"/>
          <p:nvPr/>
        </p:nvSpPr>
        <p:spPr>
          <a:xfrm>
            <a:off x="7026530" y="5660850"/>
            <a:ext cx="72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74995396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9E59A-479B-E447-AD91-08F965A38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647B0-F44F-D347-8476-C0E4A8B37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Put those parts of the tree together in the obvious way</a:t>
            </a:r>
          </a:p>
          <a:p>
            <a:r>
              <a:rPr lang="en-US" dirty="0"/>
              <a:t>First list: ((</a:t>
            </a:r>
            <a:r>
              <a:rPr lang="en-US" i="1" dirty="0" err="1"/>
              <a:t>Lockfile</a:t>
            </a:r>
            <a:r>
              <a:rPr lang="en-US" dirty="0"/>
              <a:t>), (</a:t>
            </a:r>
            <a:r>
              <a:rPr lang="en-US" i="1" dirty="0" err="1"/>
              <a:t>Unlockfile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As both modify attribute </a:t>
            </a:r>
            <a:r>
              <a:rPr lang="en-US" i="1" dirty="0"/>
              <a:t>locked</a:t>
            </a:r>
            <a:r>
              <a:rPr lang="en-US" dirty="0"/>
              <a:t> and lie on “modified” branch</a:t>
            </a:r>
          </a:p>
          <a:p>
            <a:r>
              <a:rPr lang="en-US" dirty="0"/>
              <a:t>Second list: ((</a:t>
            </a:r>
            <a:r>
              <a:rPr lang="en-US" i="1" dirty="0" err="1"/>
              <a:t>Filelocked</a:t>
            </a:r>
            <a:r>
              <a:rPr lang="en-US" dirty="0"/>
              <a:t>), (</a:t>
            </a:r>
            <a:r>
              <a:rPr lang="en-US" i="1" dirty="0" err="1"/>
              <a:t>Openfile</a:t>
            </a:r>
            <a:r>
              <a:rPr lang="en-US" dirty="0"/>
              <a:t>, </a:t>
            </a:r>
            <a:r>
              <a:rPr lang="en-US" i="1" dirty="0" err="1"/>
              <a:t>Fileopened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From direct recognition of modification of </a:t>
            </a:r>
            <a:r>
              <a:rPr lang="en-US" i="1" dirty="0" err="1"/>
              <a:t>inuse</a:t>
            </a:r>
            <a:r>
              <a:rPr lang="en-US" dirty="0"/>
              <a:t> attribute; second, from indirect recognition of modification of attribute </a:t>
            </a:r>
            <a:r>
              <a:rPr lang="en-US" i="1" dirty="0"/>
              <a:t>locked</a:t>
            </a:r>
            <a:endParaRPr lang="en-US" dirty="0"/>
          </a:p>
          <a:p>
            <a:r>
              <a:rPr lang="en-US" dirty="0"/>
              <a:t>These result in 4 paths of communication:</a:t>
            </a:r>
          </a:p>
          <a:p>
            <a:pPr lvl="1"/>
            <a:r>
              <a:rPr lang="en-US" i="1" dirty="0" err="1"/>
              <a:t>Lockfile</a:t>
            </a:r>
            <a:r>
              <a:rPr lang="en-US" dirty="0"/>
              <a:t> followed by </a:t>
            </a:r>
            <a:r>
              <a:rPr lang="en-US" i="1" dirty="0" err="1"/>
              <a:t>Filelocked</a:t>
            </a:r>
            <a:endParaRPr lang="en-US" i="1" dirty="0"/>
          </a:p>
          <a:p>
            <a:pPr lvl="1"/>
            <a:r>
              <a:rPr lang="en-US" i="1" dirty="0" err="1"/>
              <a:t>Unlockfile</a:t>
            </a:r>
            <a:r>
              <a:rPr lang="en-US" dirty="0"/>
              <a:t> followed by </a:t>
            </a:r>
            <a:r>
              <a:rPr lang="en-US" i="1" dirty="0" err="1"/>
              <a:t>Filelocked</a:t>
            </a:r>
            <a:endParaRPr lang="en-US" i="1" dirty="0"/>
          </a:p>
          <a:p>
            <a:pPr lvl="1"/>
            <a:r>
              <a:rPr lang="en-US" i="1" dirty="0" err="1"/>
              <a:t>Lockfile</a:t>
            </a:r>
            <a:r>
              <a:rPr lang="en-US" dirty="0"/>
              <a:t> followed by </a:t>
            </a:r>
            <a:r>
              <a:rPr lang="en-US" i="1" dirty="0" err="1"/>
              <a:t>Openfile</a:t>
            </a:r>
            <a:r>
              <a:rPr lang="en-US" dirty="0"/>
              <a:t>, then </a:t>
            </a:r>
            <a:r>
              <a:rPr lang="en-US" i="1" dirty="0" err="1"/>
              <a:t>Fileopened</a:t>
            </a:r>
            <a:endParaRPr lang="en-US" i="1" dirty="0"/>
          </a:p>
          <a:p>
            <a:pPr lvl="1"/>
            <a:r>
              <a:rPr lang="en-US" i="1" dirty="0" err="1"/>
              <a:t>Unlockfile</a:t>
            </a:r>
            <a:r>
              <a:rPr lang="en-US" dirty="0"/>
              <a:t> followed by </a:t>
            </a:r>
            <a:r>
              <a:rPr lang="en-US" i="1" dirty="0" err="1"/>
              <a:t>Openfile</a:t>
            </a:r>
            <a:r>
              <a:rPr lang="en-US" dirty="0"/>
              <a:t>, then </a:t>
            </a:r>
            <a:r>
              <a:rPr lang="en-US" i="1" dirty="0" err="1"/>
              <a:t>Fileopened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2FBBE-E105-9043-83D2-0E889808B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20962-351E-FE41-82D2-3AC823A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63F34-5F15-024D-B71F-3AF755DD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4843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CBE1C-6F1B-B441-94DE-953041E9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03F15-578B-D645-AA03-56DBB08B6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two sequences in combination represent direct covert storage channel</a:t>
            </a:r>
          </a:p>
          <a:p>
            <a:pPr lvl="1"/>
            <a:r>
              <a:rPr lang="en-US" i="1" dirty="0"/>
              <a:t>High</a:t>
            </a:r>
            <a:r>
              <a:rPr lang="en-US" dirty="0"/>
              <a:t> process transmits information to </a:t>
            </a:r>
            <a:r>
              <a:rPr lang="en-US" i="1" dirty="0"/>
              <a:t>Low</a:t>
            </a:r>
            <a:r>
              <a:rPr lang="en-US" dirty="0"/>
              <a:t> process by locking, unlocking file</a:t>
            </a:r>
          </a:p>
          <a:p>
            <a:r>
              <a:rPr lang="en-US" dirty="0"/>
              <a:t>Last two sequences represent indirect covert storage channel</a:t>
            </a:r>
          </a:p>
          <a:p>
            <a:pPr lvl="1"/>
            <a:r>
              <a:rPr lang="en-US" dirty="0"/>
              <a:t>High process locks file to send 0, unlocks to send 1</a:t>
            </a:r>
          </a:p>
          <a:p>
            <a:pPr lvl="1"/>
            <a:r>
              <a:rPr lang="en-US" dirty="0"/>
              <a:t>Low process tries to open the file, then uses </a:t>
            </a:r>
            <a:r>
              <a:rPr lang="en-US" dirty="0" err="1"/>
              <a:t>Fileopened</a:t>
            </a:r>
            <a:r>
              <a:rPr lang="en-US" dirty="0"/>
              <a:t> to see if it succeeded</a:t>
            </a:r>
          </a:p>
          <a:p>
            <a:pPr lvl="1"/>
            <a:r>
              <a:rPr lang="en-US" dirty="0"/>
              <a:t>If opened, file was not locked and it’s a 1; if not opened, file is locked, and it’s a 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72069-27CB-EF44-A5EF-C69FA9A48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40D58-B997-4D41-BCC4-66EF9D9D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CE54A-824E-7843-9C49-F8061C69E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1254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F8BFB-034A-CE41-BA7F-C563B8C1A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206F8-B74E-AA46-AD5C-530E87FA7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Covert flow trees, SRM come from idea that covert channels require shared resources that one process can modify and another view</a:t>
            </a:r>
          </a:p>
          <a:p>
            <a:r>
              <a:rPr lang="en-US" dirty="0"/>
              <a:t>Both can be used at any point in life cycle</a:t>
            </a:r>
          </a:p>
          <a:p>
            <a:r>
              <a:rPr lang="en-US" dirty="0"/>
              <a:t>Covert flow trees identify explicit sequences of operations causing information to flow</a:t>
            </a:r>
          </a:p>
          <a:p>
            <a:pPr lvl="1"/>
            <a:r>
              <a:rPr lang="en-US" dirty="0"/>
              <a:t>SRM identifies </a:t>
            </a:r>
            <a:r>
              <a:rPr lang="en-US" i="1" dirty="0"/>
              <a:t>channels</a:t>
            </a:r>
            <a:r>
              <a:rPr lang="en-US" dirty="0"/>
              <a:t>, not sequences of operations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DEDF7-F001-8141-9223-A6828DDC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23FB60-7B0F-B143-A96A-93D87E17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0A945-BB0B-B247-A0D8-1C03074D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18-</a:t>
            </a:r>
            <a:fld id="{52DFCED4-3DB5-5A4D-92BF-293F61671FD6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01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10246</Words>
  <Application>Microsoft Macintosh PowerPoint</Application>
  <PresentationFormat>Widescreen</PresentationFormat>
  <Paragraphs>1460</Paragraphs>
  <Slides>136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136</vt:i4>
      </vt:variant>
    </vt:vector>
  </HeadingPairs>
  <TitlesOfParts>
    <vt:vector size="141" baseType="lpstr">
      <vt:lpstr>Arial</vt:lpstr>
      <vt:lpstr>Calibri</vt:lpstr>
      <vt:lpstr>Calibri Light</vt:lpstr>
      <vt:lpstr>Courier</vt:lpstr>
      <vt:lpstr>Office Theme</vt:lpstr>
      <vt:lpstr>Confinement Problem</vt:lpstr>
      <vt:lpstr>Overview</vt:lpstr>
      <vt:lpstr>Example Problem</vt:lpstr>
      <vt:lpstr>Generalization</vt:lpstr>
      <vt:lpstr>Confinement Problem</vt:lpstr>
      <vt:lpstr>Total Isolation</vt:lpstr>
      <vt:lpstr>Example</vt:lpstr>
      <vt:lpstr>Covert Channel</vt:lpstr>
      <vt:lpstr>Rule of Transitive Confinement</vt:lpstr>
      <vt:lpstr>Lipner’s Notes</vt:lpstr>
      <vt:lpstr>Isolation</vt:lpstr>
      <vt:lpstr>Hardware Isolation</vt:lpstr>
      <vt:lpstr>Virtual Machine</vt:lpstr>
      <vt:lpstr>VMM as Security Kernel</vt:lpstr>
      <vt:lpstr>Example 1: KVM/370</vt:lpstr>
      <vt:lpstr>Example 2: VAX/VMM</vt:lpstr>
      <vt:lpstr>Example 2</vt:lpstr>
      <vt:lpstr>Example 3: Xen Hypervisor</vt:lpstr>
      <vt:lpstr>Xen and Privileged Instructions</vt:lpstr>
      <vt:lpstr>Problem</vt:lpstr>
      <vt:lpstr>Container</vt:lpstr>
      <vt:lpstr>Example: Docker</vt:lpstr>
      <vt:lpstr>Alternate Approach</vt:lpstr>
      <vt:lpstr>Library Operating System </vt:lpstr>
      <vt:lpstr>Example: Drawbridge</vt:lpstr>
      <vt:lpstr>Example: Drawbridge (con’t)</vt:lpstr>
      <vt:lpstr>Sandboxes</vt:lpstr>
      <vt:lpstr>Examples Limiting Environment</vt:lpstr>
      <vt:lpstr>Modifying Programs</vt:lpstr>
      <vt:lpstr>Example: Janus</vt:lpstr>
      <vt:lpstr>Configuration File</vt:lpstr>
      <vt:lpstr>How It Works</vt:lpstr>
      <vt:lpstr>Use</vt:lpstr>
      <vt:lpstr>Example: Capsicum</vt:lpstr>
      <vt:lpstr>Example: Capsicum (con’t)</vt:lpstr>
      <vt:lpstr>Program Confinement and TCB</vt:lpstr>
      <vt:lpstr>Program Modification</vt:lpstr>
      <vt:lpstr>Rewriting</vt:lpstr>
      <vt:lpstr>Implementation</vt:lpstr>
      <vt:lpstr>Implementation (con’t)</vt:lpstr>
      <vt:lpstr>Rewriting</vt:lpstr>
      <vt:lpstr>Compiling</vt:lpstr>
      <vt:lpstr>Transforming Compiler</vt:lpstr>
      <vt:lpstr>Certifying Compiler</vt:lpstr>
      <vt:lpstr>Loading</vt:lpstr>
      <vt:lpstr>Aurasium</vt:lpstr>
      <vt:lpstr>Covert Channels</vt:lpstr>
      <vt:lpstr>Example Storage Channel</vt:lpstr>
      <vt:lpstr>Example Timing Channel</vt:lpstr>
      <vt:lpstr>Example Covert Channel</vt:lpstr>
      <vt:lpstr>How It Works</vt:lpstr>
      <vt:lpstr>Analysis</vt:lpstr>
      <vt:lpstr>Noisy vs. Noiseless</vt:lpstr>
      <vt:lpstr>Key Properties</vt:lpstr>
      <vt:lpstr>Step #1: Detection</vt:lpstr>
      <vt:lpstr>Noninterference</vt:lpstr>
      <vt:lpstr>Example: SAT</vt:lpstr>
      <vt:lpstr>Theorem</vt:lpstr>
      <vt:lpstr>Intuition</vt:lpstr>
      <vt:lpstr>Analysis of SAT</vt:lpstr>
      <vt:lpstr>Specification 1</vt:lpstr>
      <vt:lpstr>Specification 2</vt:lpstr>
      <vt:lpstr>Specification 3</vt:lpstr>
      <vt:lpstr>Check for Covert Channels</vt:lpstr>
      <vt:lpstr>Continue Analysis</vt:lpstr>
      <vt:lpstr>Continue Analysis</vt:lpstr>
      <vt:lpstr>Example Exploit</vt:lpstr>
      <vt:lpstr>Example Exploit</vt:lpstr>
      <vt:lpstr>Use</vt:lpstr>
      <vt:lpstr>SRMM</vt:lpstr>
      <vt:lpstr>Example</vt:lpstr>
      <vt:lpstr>Shared Resource Matrix</vt:lpstr>
      <vt:lpstr>Covert Storage Channel</vt:lpstr>
      <vt:lpstr>Example</vt:lpstr>
      <vt:lpstr>Use of Channel</vt:lpstr>
      <vt:lpstr>Covert Timing Channel</vt:lpstr>
      <vt:lpstr>Example</vt:lpstr>
      <vt:lpstr>Uses of SRM Methodology</vt:lpstr>
      <vt:lpstr>Summary</vt:lpstr>
      <vt:lpstr>Information Flow Analysis</vt:lpstr>
      <vt:lpstr>Step 1</vt:lpstr>
      <vt:lpstr>Step 2</vt:lpstr>
      <vt:lpstr>Directly vs. Indirectly Visible</vt:lpstr>
      <vt:lpstr>Step 3</vt:lpstr>
      <vt:lpstr>Covert Flow Trees</vt:lpstr>
      <vt:lpstr>More on Goal Symbols</vt:lpstr>
      <vt:lpstr>Example Program</vt:lpstr>
      <vt:lpstr>Example Program</vt:lpstr>
      <vt:lpstr>Step 1</vt:lpstr>
      <vt:lpstr>Step 2</vt:lpstr>
      <vt:lpstr>Step 2 (con’t)</vt:lpstr>
      <vt:lpstr>Step 2 (con’t)</vt:lpstr>
      <vt:lpstr>Example: Goal State and Modification Branch</vt:lpstr>
      <vt:lpstr>Example: Recognition Branch</vt:lpstr>
      <vt:lpstr>Example: Indirect Branch</vt:lpstr>
      <vt:lpstr>Example: Recognize New Goal State Branch</vt:lpstr>
      <vt:lpstr>Example: Analysis</vt:lpstr>
      <vt:lpstr>Example: Analysis</vt:lpstr>
      <vt:lpstr>Summary</vt:lpstr>
      <vt:lpstr>Analyzing Covert Channels</vt:lpstr>
      <vt:lpstr>Measuring Capacity</vt:lpstr>
      <vt:lpstr>Formally</vt:lpstr>
      <vt:lpstr>Noninterference and Covert Channels</vt:lpstr>
      <vt:lpstr>Example: Noninterference Not Necessary</vt:lpstr>
      <vt:lpstr>Two Cases</vt:lpstr>
      <vt:lpstr>Meaning</vt:lpstr>
      <vt:lpstr>Example (More Formally)</vt:lpstr>
      <vt:lpstr>Example (con’t)</vt:lpstr>
      <vt:lpstr>Example (con’t)</vt:lpstr>
      <vt:lpstr>Analyzing Capacity</vt:lpstr>
      <vt:lpstr>How It Works</vt:lpstr>
      <vt:lpstr>Exceptions</vt:lpstr>
      <vt:lpstr>Covert Channel Here</vt:lpstr>
      <vt:lpstr>Note</vt:lpstr>
      <vt:lpstr>Analysis</vt:lpstr>
      <vt:lpstr>Basic Probabilities</vt:lpstr>
      <vt:lpstr>More Probabilities</vt:lpstr>
      <vt:lpstr>Entropies</vt:lpstr>
      <vt:lpstr>Capacity</vt:lpstr>
      <vt:lpstr>Mitigation of Covert Channels</vt:lpstr>
      <vt:lpstr>Alternate Approach</vt:lpstr>
      <vt:lpstr>Uniformity</vt:lpstr>
      <vt:lpstr>Randomness</vt:lpstr>
      <vt:lpstr>Problem: Loss of Efficiency</vt:lpstr>
      <vt:lpstr>Example</vt:lpstr>
      <vt:lpstr>Example</vt:lpstr>
      <vt:lpstr>Improvement</vt:lpstr>
      <vt:lpstr>The Pump</vt:lpstr>
      <vt:lpstr>Details</vt:lpstr>
      <vt:lpstr>Covert Channel</vt:lpstr>
      <vt:lpstr>Performance vs. Capacity</vt:lpstr>
      <vt:lpstr>Case1: E(Li) &gt; Hi</vt:lpstr>
      <vt:lpstr>Case 2: E(Li) &lt; Hi</vt:lpstr>
      <vt:lpstr>Case 3: E(Li) = Hi</vt:lpstr>
      <vt:lpstr>Adding Noise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52</cp:revision>
  <dcterms:created xsi:type="dcterms:W3CDTF">2018-10-24T07:20:13Z</dcterms:created>
  <dcterms:modified xsi:type="dcterms:W3CDTF">2019-01-02T19:40:03Z</dcterms:modified>
</cp:coreProperties>
</file>