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7" r:id="rId2"/>
    <p:sldId id="268" r:id="rId3"/>
    <p:sldId id="277" r:id="rId4"/>
    <p:sldId id="278" r:id="rId5"/>
    <p:sldId id="287" r:id="rId6"/>
    <p:sldId id="269" r:id="rId7"/>
    <p:sldId id="270" r:id="rId8"/>
    <p:sldId id="279" r:id="rId9"/>
    <p:sldId id="280" r:id="rId10"/>
    <p:sldId id="281" r:id="rId11"/>
    <p:sldId id="282" r:id="rId12"/>
    <p:sldId id="271" r:id="rId13"/>
    <p:sldId id="288" r:id="rId14"/>
    <p:sldId id="272" r:id="rId15"/>
    <p:sldId id="283" r:id="rId16"/>
    <p:sldId id="273" r:id="rId17"/>
    <p:sldId id="284" r:id="rId18"/>
    <p:sldId id="285" r:id="rId19"/>
    <p:sldId id="286" r:id="rId20"/>
    <p:sldId id="289" r:id="rId21"/>
    <p:sldId id="290" r:id="rId22"/>
    <p:sldId id="291" r:id="rId23"/>
    <p:sldId id="292" r:id="rId24"/>
    <p:sldId id="276" r:id="rId25"/>
    <p:sldId id="274" r:id="rId26"/>
    <p:sldId id="275" r:id="rId27"/>
    <p:sldId id="26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/>
    <p:restoredTop sz="94687"/>
  </p:normalViewPr>
  <p:slideViewPr>
    <p:cSldViewPr snapToGrid="0" snapToObjects="1">
      <p:cViewPr varScale="1">
        <p:scale>
          <a:sx n="93" d="100"/>
          <a:sy n="93" d="100"/>
        </p:scale>
        <p:origin x="22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33D613-67B6-AD41-8249-E0B3EC1FE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B3FD23-9B65-1347-9699-FE4F19D6ACA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1288D732-1A18-BB4B-9987-2A764536BB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48101B6-EB30-B74D-993F-D9D8C7688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018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ABF666-6172-574F-9CC0-0F41DDF638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AE5CFE-3818-D347-A89E-9D79FC508AD6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0C31B9B4-81C9-6641-BA43-82BD69DFFAD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F454A077-DA70-634A-B02A-7ECCD59800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198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207C40-FED2-ED44-8F59-D01B6347D4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706DD0-07C3-C645-B596-20C4D6D1CDB7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105139F9-292C-E74B-A127-B8557BC623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AC48E2A-63FC-EB4D-960F-590A222B3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025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3F7816-C82C-BE4B-AD78-6FF8653C2C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0EF30-09B5-7542-A3AD-CE34C555FB6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AD88FCE0-FB5D-3441-B30F-9D1CF8005D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A457988-E722-3544-9933-7DB83BF1F9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44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D5EF4E-EACD-034B-9FCA-DF14EE5E36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3BA07C-914A-564E-9CE7-509D094AE5E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B6A2976D-C3AE-5F43-9928-98338190F6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B8FE034-FFD7-5C4D-9284-758FA7ABA4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257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C412F3-00A4-9847-912A-2E84D187FB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ABB875-BEFC-B84B-95F4-36824C87748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3019965D-7E87-F34F-9F1C-159771B4F5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731FF8E-CD80-1344-A01C-F9F37E830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452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C412F3-00A4-9847-912A-2E84D187FB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ABB875-BEFC-B84B-95F4-36824C87748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3019965D-7E87-F34F-9F1C-159771B4F5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731FF8E-CD80-1344-A01C-F9F37E830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317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81524A-2ADE-AD45-AE04-3ED3126370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909EA-1FFD-244F-9BA4-436F50AE2A5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D8BF2510-5E76-7645-8814-620350C65A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CF0234EB-35CD-2245-A35A-DA3CE82F22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3024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A482A8-ABD0-C046-9787-505A38ECC3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B4481E-E3E4-9249-B0F9-D392FB48278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EEEFB345-677B-A443-9C41-6A74535489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7F31C5C-EAA3-D24F-A65A-80773CAE4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555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AAAFEE-6045-854C-A705-FC5E26F0D3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10993-2366-A448-913C-08051FCB577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DD1E5DB5-8F50-A04B-89BA-074D430FE88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5474F032-8DD4-E74E-80DC-2A4D3C533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938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D2A367-1E5F-7143-8E30-E2591D552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21E4E7-B1E1-2242-A85A-F9600CC7FB87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C2CA4FA0-9F93-F84C-8784-D6C044B55F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B97DDA0A-5570-2648-ABEC-BA166023F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165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19-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Introduction to Assurance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Chapter 19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80108-EA2C-8B49-B285-C1ABE0AD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013E7-DB23-1842-B323-2B334D8B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7D8A4F27-2CB2-664C-B441-84B640F8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>
            <a:extLst>
              <a:ext uri="{FF2B5EF4-FFF2-40B4-BE49-F238E27FC236}">
                <a16:creationId xmlns:a16="http://schemas.microsoft.com/office/drawing/2014/main" id="{802D44F1-BEAD-A84C-BBC1-D74043A1D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Assurance</a:t>
            </a:r>
          </a:p>
        </p:txBody>
      </p:sp>
      <p:sp>
        <p:nvSpPr>
          <p:cNvPr id="67587" name="Rectangle 1027">
            <a:extLst>
              <a:ext uri="{FF2B5EF4-FFF2-40B4-BE49-F238E27FC236}">
                <a16:creationId xmlns:a16="http://schemas.microsoft.com/office/drawing/2014/main" id="{9EE4E09D-75D2-0E46-8894-D8F9E067D8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Operational</a:t>
            </a:r>
            <a:r>
              <a:rPr lang="en-US" altLang="en-US"/>
              <a:t> </a:t>
            </a:r>
            <a:r>
              <a:rPr lang="en-US" altLang="en-US" i="1"/>
              <a:t>assurance</a:t>
            </a:r>
            <a:r>
              <a:rPr lang="en-US" altLang="en-US"/>
              <a:t> is evidence establishing system sustains the security policy requirements during installation, configuration, and day-to-day operation</a:t>
            </a:r>
          </a:p>
          <a:p>
            <a:pPr lvl="1"/>
            <a:r>
              <a:rPr lang="en-US" altLang="en-US"/>
              <a:t>Also called </a:t>
            </a:r>
            <a:r>
              <a:rPr lang="en-US" altLang="en-US" i="1"/>
              <a:t>administrative assurance</a:t>
            </a:r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1F03F7-8F08-B24F-A38D-515AE510B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B0D59F-8F4D-C84C-AB01-DAC00D2D0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DE945-4EF1-6647-9F41-5977224E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92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>
            <a:extLst>
              <a:ext uri="{FF2B5EF4-FFF2-40B4-BE49-F238E27FC236}">
                <a16:creationId xmlns:a16="http://schemas.microsoft.com/office/drawing/2014/main" id="{8FBC2531-3673-B64D-AF09-C51E622E34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Life Cycle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70A956-6CA5-DD40-B9F1-C6A9DCC02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38A548-523A-2B44-9B6D-94E4ECAF7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F012E5-CDB8-8140-9B9B-95F79C506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F1F3F6-8C0F-4947-9EDE-06263CC0D4B4}"/>
              </a:ext>
            </a:extLst>
          </p:cNvPr>
          <p:cNvSpPr/>
          <p:nvPr/>
        </p:nvSpPr>
        <p:spPr>
          <a:xfrm>
            <a:off x="2466109" y="2299855"/>
            <a:ext cx="4239491" cy="7204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73EB36-F3DC-E049-AB39-B9C91E9A8955}"/>
              </a:ext>
            </a:extLst>
          </p:cNvPr>
          <p:cNvSpPr txBox="1"/>
          <p:nvPr/>
        </p:nvSpPr>
        <p:spPr>
          <a:xfrm>
            <a:off x="3110802" y="2429240"/>
            <a:ext cx="2950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Security requirements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590C5B-D603-C145-977A-049DD62175ED}"/>
              </a:ext>
            </a:extLst>
          </p:cNvPr>
          <p:cNvSpPr/>
          <p:nvPr/>
        </p:nvSpPr>
        <p:spPr>
          <a:xfrm>
            <a:off x="4585854" y="3607666"/>
            <a:ext cx="4239491" cy="7204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B2CF16-99D9-AA4A-90B6-B81F357630AF}"/>
              </a:ext>
            </a:extLst>
          </p:cNvPr>
          <p:cNvSpPr txBox="1"/>
          <p:nvPr/>
        </p:nvSpPr>
        <p:spPr>
          <a:xfrm>
            <a:off x="6193279" y="3737051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Design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C5231D-40B2-9F4A-91B2-CA439555C37B}"/>
              </a:ext>
            </a:extLst>
          </p:cNvPr>
          <p:cNvSpPr/>
          <p:nvPr/>
        </p:nvSpPr>
        <p:spPr>
          <a:xfrm>
            <a:off x="6705599" y="4920672"/>
            <a:ext cx="4239491" cy="7204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5D2C61-40CF-0547-8911-49182E55367E}"/>
              </a:ext>
            </a:extLst>
          </p:cNvPr>
          <p:cNvSpPr txBox="1"/>
          <p:nvPr/>
        </p:nvSpPr>
        <p:spPr>
          <a:xfrm>
            <a:off x="7708717" y="5050057"/>
            <a:ext cx="2191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Implementation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3A1C8724-226E-854F-8E8E-D680CAFEAD37}"/>
              </a:ext>
            </a:extLst>
          </p:cNvPr>
          <p:cNvSpPr/>
          <p:nvPr/>
        </p:nvSpPr>
        <p:spPr>
          <a:xfrm>
            <a:off x="5112327" y="2660072"/>
            <a:ext cx="2617173" cy="2008910"/>
          </a:xfrm>
          <a:prstGeom prst="arc">
            <a:avLst>
              <a:gd name="adj1" fmla="val 17218385"/>
              <a:gd name="adj2" fmla="val 21457585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B5FB305C-35DB-2B46-ABA5-D80E19BCEB84}"/>
              </a:ext>
            </a:extLst>
          </p:cNvPr>
          <p:cNvSpPr/>
          <p:nvPr/>
        </p:nvSpPr>
        <p:spPr>
          <a:xfrm>
            <a:off x="7217918" y="3967883"/>
            <a:ext cx="2617173" cy="2008910"/>
          </a:xfrm>
          <a:prstGeom prst="arc">
            <a:avLst>
              <a:gd name="adj1" fmla="val 17218385"/>
              <a:gd name="adj2" fmla="val 21457585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1E5D55EB-3313-7447-B69C-A6F899162F37}"/>
              </a:ext>
            </a:extLst>
          </p:cNvPr>
          <p:cNvSpPr/>
          <p:nvPr/>
        </p:nvSpPr>
        <p:spPr>
          <a:xfrm rot="10800000">
            <a:off x="5667326" y="3271979"/>
            <a:ext cx="2617173" cy="2008910"/>
          </a:xfrm>
          <a:prstGeom prst="arc">
            <a:avLst>
              <a:gd name="adj1" fmla="val 17218385"/>
              <a:gd name="adj2" fmla="val 21457585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4649402A-62BD-114B-BFD0-C1CAA7820D11}"/>
              </a:ext>
            </a:extLst>
          </p:cNvPr>
          <p:cNvSpPr/>
          <p:nvPr/>
        </p:nvSpPr>
        <p:spPr>
          <a:xfrm rot="10800000">
            <a:off x="3576108" y="1948224"/>
            <a:ext cx="2617173" cy="2008910"/>
          </a:xfrm>
          <a:prstGeom prst="arc">
            <a:avLst>
              <a:gd name="adj1" fmla="val 17218385"/>
              <a:gd name="adj2" fmla="val 21457585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606B4D-4350-2D42-B9F6-AED2C846C193}"/>
              </a:ext>
            </a:extLst>
          </p:cNvPr>
          <p:cNvSpPr txBox="1"/>
          <p:nvPr/>
        </p:nvSpPr>
        <p:spPr>
          <a:xfrm>
            <a:off x="7368559" y="26205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30DC84-839B-414A-9B38-9C5E2C789082}"/>
              </a:ext>
            </a:extLst>
          </p:cNvPr>
          <p:cNvSpPr txBox="1"/>
          <p:nvPr/>
        </p:nvSpPr>
        <p:spPr>
          <a:xfrm>
            <a:off x="9541642" y="396788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21787E-5837-7B4B-B595-C0FB9808F09C}"/>
              </a:ext>
            </a:extLst>
          </p:cNvPr>
          <p:cNvSpPr txBox="1"/>
          <p:nvPr/>
        </p:nvSpPr>
        <p:spPr>
          <a:xfrm>
            <a:off x="5760224" y="491087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64AFA9-89C7-B849-8D0D-A9709CE49EA7}"/>
              </a:ext>
            </a:extLst>
          </p:cNvPr>
          <p:cNvSpPr txBox="1"/>
          <p:nvPr/>
        </p:nvSpPr>
        <p:spPr>
          <a:xfrm>
            <a:off x="3515026" y="34575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AAD56FF-318D-F74F-ACDB-5327DBB38D96}"/>
              </a:ext>
            </a:extLst>
          </p:cNvPr>
          <p:cNvCxnSpPr>
            <a:cxnSpLocks/>
          </p:cNvCxnSpPr>
          <p:nvPr/>
        </p:nvCxnSpPr>
        <p:spPr>
          <a:xfrm>
            <a:off x="7597125" y="2299855"/>
            <a:ext cx="3860284" cy="274437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DC661E4-F182-4B46-BCF5-E347385E1788}"/>
              </a:ext>
            </a:extLst>
          </p:cNvPr>
          <p:cNvSpPr txBox="1"/>
          <p:nvPr/>
        </p:nvSpPr>
        <p:spPr>
          <a:xfrm>
            <a:off x="9433889" y="2488061"/>
            <a:ext cx="22520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Design and implementation of refinement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4CBE8C4-5BD2-BA4F-81FE-ACEA00068759}"/>
              </a:ext>
            </a:extLst>
          </p:cNvPr>
          <p:cNvCxnSpPr>
            <a:cxnSpLocks/>
          </p:cNvCxnSpPr>
          <p:nvPr/>
        </p:nvCxnSpPr>
        <p:spPr>
          <a:xfrm>
            <a:off x="1389806" y="2660072"/>
            <a:ext cx="3860284" cy="2744371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EAE07D9-3A82-5C4E-87A5-73DA156A5183}"/>
              </a:ext>
            </a:extLst>
          </p:cNvPr>
          <p:cNvSpPr txBox="1"/>
          <p:nvPr/>
        </p:nvSpPr>
        <p:spPr>
          <a:xfrm>
            <a:off x="1948711" y="4086520"/>
            <a:ext cx="2252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Assurance justification</a:t>
            </a:r>
          </a:p>
        </p:txBody>
      </p:sp>
    </p:spTree>
    <p:extLst>
      <p:ext uri="{BB962C8B-B14F-4D97-AF65-F5344CB8AC3E}">
        <p14:creationId xmlns:p14="http://schemas.microsoft.com/office/powerpoint/2010/main" val="2794263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843BF582-79F6-7D43-A16D-FDA2C7D75E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Life Cycle for Building Secure, Trusted Systems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40BFC96-7DDF-A348-ABE5-0B6FEB91D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Life cycle process establish discipline, control in the building of a product or system</a:t>
            </a:r>
          </a:p>
          <a:p>
            <a:pPr lvl="1"/>
            <a:r>
              <a:rPr lang="en-US" altLang="en-US" dirty="0"/>
              <a:t>This provides confidence in consistency, quality of resulting system</a:t>
            </a:r>
          </a:p>
          <a:p>
            <a:r>
              <a:rPr lang="en-US" altLang="en-US" dirty="0"/>
              <a:t>Assurance </a:t>
            </a:r>
            <a:r>
              <a:rPr lang="en-US" altLang="en-US" i="1" dirty="0"/>
              <a:t>requires</a:t>
            </a:r>
            <a:r>
              <a:rPr lang="en-US" altLang="en-US" dirty="0"/>
              <a:t> life cycle model end engineering process in </a:t>
            </a:r>
            <a:r>
              <a:rPr lang="en-US" altLang="en-US" i="1" dirty="0"/>
              <a:t>every</a:t>
            </a:r>
            <a:r>
              <a:rPr lang="en-US" altLang="en-US" dirty="0"/>
              <a:t> situation</a:t>
            </a:r>
          </a:p>
          <a:p>
            <a:pPr lvl="1"/>
            <a:r>
              <a:rPr lang="en-US" altLang="en-US" dirty="0"/>
              <a:t>Size and complexity will vary</a:t>
            </a:r>
          </a:p>
          <a:p>
            <a:r>
              <a:rPr lang="en-US" altLang="en-US" dirty="0"/>
              <a:t>Life cycle defined in stages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8B617D-0481-F64A-B7A2-7D17E45D6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DB7046-44CE-1F4B-84D6-DF1B84D3C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B9C2B-6B7E-4440-AC0E-7331701F0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094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843BF582-79F6-7D43-A16D-FDA2C7D75E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Generic Life Cycle Model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40BFC96-7DDF-A348-ABE5-0B6FEB91D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These are present in all models, but the emphasis and focus is different for each project, and will be more detailed than what is presented here</a:t>
            </a:r>
          </a:p>
          <a:p>
            <a:r>
              <a:rPr lang="en-US" altLang="en-US" dirty="0"/>
              <a:t>Conception</a:t>
            </a:r>
          </a:p>
          <a:p>
            <a:r>
              <a:rPr lang="en-US" altLang="en-US" dirty="0"/>
              <a:t>Manufacture</a:t>
            </a:r>
          </a:p>
          <a:p>
            <a:r>
              <a:rPr lang="en-US" altLang="en-US" dirty="0"/>
              <a:t>Deployment</a:t>
            </a:r>
          </a:p>
          <a:p>
            <a:r>
              <a:rPr lang="en-US" altLang="en-US" dirty="0"/>
              <a:t>Fielded Product Life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8B617D-0481-F64A-B7A2-7D17E45D6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DB7046-44CE-1F4B-84D6-DF1B84D3C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B9C2B-6B7E-4440-AC0E-7331701F0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217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E42AB31-2E25-C74A-9694-64EAFE29C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Conception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C635E36-9003-2C41-BD8B-C3DF76ECEC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Idea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Decisions to pursue it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Proof of concept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See if idea has merit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High-level requirements analysis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What does “secure” mean for this concept?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Is it possible for this concept to meet this meaning of security?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Is the organization willing to support the additional resources required to make this concept meet this meaning of security?</a:t>
            </a:r>
          </a:p>
          <a:p>
            <a:r>
              <a:rPr lang="en-US" altLang="en-US" dirty="0"/>
              <a:t>Identify threats, assumptions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37940B-895B-2545-8BCB-5A832F4FF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E93A59-0F71-8849-8B93-3F38BA10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058A7F-5E2E-BB41-9F26-C027ECAFD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10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>
            <a:extLst>
              <a:ext uri="{FF2B5EF4-FFF2-40B4-BE49-F238E27FC236}">
                <a16:creationId xmlns:a16="http://schemas.microsoft.com/office/drawing/2014/main" id="{E1316CEF-B21D-0744-9FC1-DCB39A358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Manufacture</a:t>
            </a:r>
          </a:p>
        </p:txBody>
      </p:sp>
      <p:sp>
        <p:nvSpPr>
          <p:cNvPr id="70659" name="Rectangle 1027">
            <a:extLst>
              <a:ext uri="{FF2B5EF4-FFF2-40B4-BE49-F238E27FC236}">
                <a16:creationId xmlns:a16="http://schemas.microsoft.com/office/drawing/2014/main" id="{60ACF151-CDAB-1046-BB07-D20DFA1739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Develop detailed plans for each group involved</a:t>
            </a:r>
          </a:p>
          <a:p>
            <a:pPr lvl="1"/>
            <a:r>
              <a:rPr lang="en-US" altLang="en-US" dirty="0"/>
              <a:t>May depend on use; internal product requires no sales</a:t>
            </a:r>
          </a:p>
          <a:p>
            <a:r>
              <a:rPr lang="en-US" altLang="en-US" dirty="0"/>
              <a:t>Implement the plans to create entity</a:t>
            </a:r>
          </a:p>
          <a:p>
            <a:pPr lvl="1"/>
            <a:r>
              <a:rPr lang="en-US" altLang="en-US" dirty="0"/>
              <a:t>Includes decisions whether to proceed, for example due to market needs</a:t>
            </a:r>
          </a:p>
          <a:p>
            <a:pPr lvl="1"/>
            <a:r>
              <a:rPr lang="en-US" altLang="en-US" dirty="0"/>
              <a:t>Software development, engineering process is in this stage</a:t>
            </a:r>
          </a:p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FC1B32-8BF7-7348-A200-D95BACE4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AF3E16-26D1-914F-AFF7-4DC172660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E2C5A-0D51-BB41-85C5-7002CBF8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87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5D3140E-D456-2A41-B10F-19F8868E45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Deployment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A7AC60C1-ABCA-B648-B53C-1E4B679CFC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Delivery</a:t>
            </a:r>
          </a:p>
          <a:p>
            <a:pPr lvl="1"/>
            <a:r>
              <a:rPr lang="en-US" altLang="en-US" dirty="0"/>
              <a:t>Assure that correct masters are delivered to production and protected</a:t>
            </a:r>
          </a:p>
          <a:p>
            <a:pPr lvl="1"/>
            <a:r>
              <a:rPr lang="en-US" altLang="en-US" dirty="0"/>
              <a:t>Assure integrity of what is delivered to customers, sales organizations</a:t>
            </a:r>
          </a:p>
          <a:p>
            <a:r>
              <a:rPr lang="en-US" altLang="en-US" dirty="0"/>
              <a:t>Installation and configuration</a:t>
            </a:r>
          </a:p>
          <a:p>
            <a:pPr lvl="1"/>
            <a:r>
              <a:rPr lang="en-US" altLang="en-US" dirty="0"/>
              <a:t>Ensure product works appropriately for specific environment into which it is installed</a:t>
            </a:r>
          </a:p>
          <a:p>
            <a:pPr lvl="1"/>
            <a:r>
              <a:rPr lang="en-US" altLang="en-US" dirty="0"/>
              <a:t>Service people know security procedures</a:t>
            </a:r>
          </a:p>
          <a:p>
            <a:r>
              <a:rPr lang="en-US" altLang="en-US" dirty="0"/>
              <a:t>Example of configuration failure</a:t>
            </a:r>
          </a:p>
          <a:p>
            <a:pPr lvl="1"/>
            <a:r>
              <a:rPr lang="en-US" altLang="en-US" dirty="0"/>
              <a:t>2013: Target breached via a third party vendor, as network architected with improper security controls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7A936F-8594-7646-9EFC-30EB311AB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65F64-BC24-3349-9BD6-E0857FD0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9E71B0-851C-8048-952D-9F0C69C10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12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26">
            <a:extLst>
              <a:ext uri="{FF2B5EF4-FFF2-40B4-BE49-F238E27FC236}">
                <a16:creationId xmlns:a16="http://schemas.microsoft.com/office/drawing/2014/main" id="{E91FA2FB-8608-E742-A1DA-501551660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Fielded Product Life</a:t>
            </a:r>
          </a:p>
        </p:txBody>
      </p:sp>
      <p:sp>
        <p:nvSpPr>
          <p:cNvPr id="71683" name="Rectangle 1027">
            <a:extLst>
              <a:ext uri="{FF2B5EF4-FFF2-40B4-BE49-F238E27FC236}">
                <a16:creationId xmlns:a16="http://schemas.microsoft.com/office/drawing/2014/main" id="{DC1F6E23-C720-7446-A04A-4DC369FE9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Routine maintenance, patching</a:t>
            </a:r>
          </a:p>
          <a:p>
            <a:pPr lvl="1"/>
            <a:r>
              <a:rPr lang="en-US" altLang="en-US" dirty="0"/>
              <a:t>Responsibility of engineering in small organizations</a:t>
            </a:r>
          </a:p>
          <a:p>
            <a:pPr lvl="1"/>
            <a:r>
              <a:rPr lang="en-US" altLang="en-US" dirty="0"/>
              <a:t>Responsibility may be in different group than one that manufactures product</a:t>
            </a:r>
          </a:p>
          <a:p>
            <a:pPr lvl="1"/>
            <a:r>
              <a:rPr lang="en-US" altLang="en-US" dirty="0"/>
              <a:t>Example of failure: 2017 Equifax breach believed due to failing to install an important system patch, resulting in breach of financial information for hundreds of millions of people</a:t>
            </a:r>
          </a:p>
          <a:p>
            <a:r>
              <a:rPr lang="en-US" altLang="en-US" dirty="0"/>
              <a:t>Customer service, support organizations</a:t>
            </a:r>
          </a:p>
          <a:p>
            <a:r>
              <a:rPr lang="en-US" altLang="en-US" dirty="0"/>
              <a:t>Retirement or decommission of product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5ED6BF-A075-9545-99B7-793A59F49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592CAB-9400-C24F-B433-3C6B378DF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D927B-D966-194C-A9D5-08E104AA6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642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>
            <a:extLst>
              <a:ext uri="{FF2B5EF4-FFF2-40B4-BE49-F238E27FC236}">
                <a16:creationId xmlns:a16="http://schemas.microsoft.com/office/drawing/2014/main" id="{6EF98D0D-18EF-3048-AD0D-02B07978A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Waterfall Life Cycle Model</a:t>
            </a:r>
          </a:p>
        </p:txBody>
      </p:sp>
      <p:sp>
        <p:nvSpPr>
          <p:cNvPr id="72707" name="Rectangle 1027">
            <a:extLst>
              <a:ext uri="{FF2B5EF4-FFF2-40B4-BE49-F238E27FC236}">
                <a16:creationId xmlns:a16="http://schemas.microsoft.com/office/drawing/2014/main" id="{DB309D81-495A-C34E-B6CA-34D40BE14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Requirements definition and analysis</a:t>
            </a:r>
          </a:p>
          <a:p>
            <a:pPr lvl="1"/>
            <a:r>
              <a:rPr lang="en-US" altLang="en-US"/>
              <a:t>Functional and non-functional</a:t>
            </a:r>
          </a:p>
          <a:p>
            <a:pPr lvl="1"/>
            <a:r>
              <a:rPr lang="en-US" altLang="en-US"/>
              <a:t>General (for customer), specifications</a:t>
            </a:r>
          </a:p>
          <a:p>
            <a:r>
              <a:rPr lang="en-US" altLang="en-US"/>
              <a:t>System and software design</a:t>
            </a:r>
          </a:p>
          <a:p>
            <a:r>
              <a:rPr lang="en-US" altLang="en-US"/>
              <a:t>Implementation and unit testing</a:t>
            </a:r>
          </a:p>
          <a:p>
            <a:r>
              <a:rPr lang="en-US" altLang="en-US"/>
              <a:t>Integration and system testing</a:t>
            </a:r>
          </a:p>
          <a:p>
            <a:r>
              <a:rPr lang="en-US" altLang="en-US"/>
              <a:t>Operation and maintenance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6CD49A-C8E6-2C40-8B3E-8A94959F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DBD5F5-A6B4-2B4F-94DD-36D8B424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5603D-F9F5-D842-8605-CEC3DC95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43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644086F3-81FA-9840-B26B-BF7B062F45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en-US"/>
              <a:t>Relationship of Stages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1AAED-6A46-9946-91FC-D9473D7B3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EBCCFA-7F67-5C42-978D-B85FC138A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24AC63-63F9-5643-82BD-27A26D4E0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2201F2-C90C-8B40-87C5-F12A37ED3446}"/>
              </a:ext>
            </a:extLst>
          </p:cNvPr>
          <p:cNvSpPr/>
          <p:nvPr/>
        </p:nvSpPr>
        <p:spPr>
          <a:xfrm>
            <a:off x="983673" y="2028465"/>
            <a:ext cx="1510146" cy="9975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041062-1A6C-1B4E-B004-0B1750B4D82B}"/>
              </a:ext>
            </a:extLst>
          </p:cNvPr>
          <p:cNvSpPr txBox="1"/>
          <p:nvPr/>
        </p:nvSpPr>
        <p:spPr>
          <a:xfrm>
            <a:off x="983673" y="2102662"/>
            <a:ext cx="1510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Requirements definition and analysis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1EB0A4-A9D8-5A4D-B2F6-8F9BA6A29A0B}"/>
              </a:ext>
            </a:extLst>
          </p:cNvPr>
          <p:cNvSpPr/>
          <p:nvPr/>
        </p:nvSpPr>
        <p:spPr>
          <a:xfrm>
            <a:off x="2888672" y="2722393"/>
            <a:ext cx="1510146" cy="9975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0607A5-3F20-F44F-9DF7-D72BDCC0FAE6}"/>
              </a:ext>
            </a:extLst>
          </p:cNvPr>
          <p:cNvSpPr txBox="1"/>
          <p:nvPr/>
        </p:nvSpPr>
        <p:spPr>
          <a:xfrm>
            <a:off x="3013363" y="2796590"/>
            <a:ext cx="1510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System and software design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BF0CEC-3C8C-9A41-9934-11CBF6687CAF}"/>
              </a:ext>
            </a:extLst>
          </p:cNvPr>
          <p:cNvSpPr/>
          <p:nvPr/>
        </p:nvSpPr>
        <p:spPr>
          <a:xfrm>
            <a:off x="4925290" y="3426089"/>
            <a:ext cx="1510146" cy="9975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52964A-2EA5-1846-B11E-4C70A1226296}"/>
              </a:ext>
            </a:extLst>
          </p:cNvPr>
          <p:cNvSpPr txBox="1"/>
          <p:nvPr/>
        </p:nvSpPr>
        <p:spPr>
          <a:xfrm>
            <a:off x="4925290" y="3463187"/>
            <a:ext cx="1510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Implementa-tion</a:t>
            </a:r>
            <a:r>
              <a:rPr lang="en-US" dirty="0"/>
              <a:t> and unit testing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12FEAB-2CD8-D644-B6FB-67C9CB43812E}"/>
              </a:ext>
            </a:extLst>
          </p:cNvPr>
          <p:cNvSpPr/>
          <p:nvPr/>
        </p:nvSpPr>
        <p:spPr>
          <a:xfrm>
            <a:off x="6927272" y="4209497"/>
            <a:ext cx="1510146" cy="9975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B1DE95-BC7A-7040-BA9D-F98CCF5F1099}"/>
              </a:ext>
            </a:extLst>
          </p:cNvPr>
          <p:cNvSpPr txBox="1"/>
          <p:nvPr/>
        </p:nvSpPr>
        <p:spPr>
          <a:xfrm>
            <a:off x="6961908" y="4246596"/>
            <a:ext cx="1510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Integration and system testing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CF7FA7-6FCE-1C4C-8F8F-D4B0E8DA9262}"/>
              </a:ext>
            </a:extLst>
          </p:cNvPr>
          <p:cNvSpPr/>
          <p:nvPr/>
        </p:nvSpPr>
        <p:spPr>
          <a:xfrm>
            <a:off x="8981209" y="4984297"/>
            <a:ext cx="1510146" cy="9975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2C8E6BF-4B8B-7445-9FB8-4A4A1B3A0394}"/>
              </a:ext>
            </a:extLst>
          </p:cNvPr>
          <p:cNvSpPr txBox="1"/>
          <p:nvPr/>
        </p:nvSpPr>
        <p:spPr>
          <a:xfrm>
            <a:off x="9015845" y="5055608"/>
            <a:ext cx="1510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Operation and maintenance</a:t>
            </a: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2480A6A9-6EA5-5E41-810A-2B495EC1D0FA}"/>
              </a:ext>
            </a:extLst>
          </p:cNvPr>
          <p:cNvSpPr/>
          <p:nvPr/>
        </p:nvSpPr>
        <p:spPr>
          <a:xfrm>
            <a:off x="1205345" y="2102661"/>
            <a:ext cx="2563091" cy="1261108"/>
          </a:xfrm>
          <a:prstGeom prst="arc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71C5181E-4B33-754F-AD47-FBE64BE2CAB7}"/>
              </a:ext>
            </a:extLst>
          </p:cNvPr>
          <p:cNvSpPr/>
          <p:nvPr/>
        </p:nvSpPr>
        <p:spPr>
          <a:xfrm>
            <a:off x="3117272" y="2796590"/>
            <a:ext cx="2563091" cy="1261108"/>
          </a:xfrm>
          <a:prstGeom prst="arc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F38E33DC-F474-584F-81BF-DF9FE5FE7D5F}"/>
              </a:ext>
            </a:extLst>
          </p:cNvPr>
          <p:cNvSpPr/>
          <p:nvPr/>
        </p:nvSpPr>
        <p:spPr>
          <a:xfrm>
            <a:off x="5129648" y="3559996"/>
            <a:ext cx="2563091" cy="1261108"/>
          </a:xfrm>
          <a:prstGeom prst="arc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6B4BFD7A-9A78-8D4D-B248-8368FACAFA5B}"/>
              </a:ext>
            </a:extLst>
          </p:cNvPr>
          <p:cNvSpPr/>
          <p:nvPr/>
        </p:nvSpPr>
        <p:spPr>
          <a:xfrm>
            <a:off x="7173191" y="4346190"/>
            <a:ext cx="2563091" cy="1261108"/>
          </a:xfrm>
          <a:prstGeom prst="arc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821B5F46-0013-C543-B7EC-8BADC420C19B}"/>
              </a:ext>
            </a:extLst>
          </p:cNvPr>
          <p:cNvSpPr/>
          <p:nvPr/>
        </p:nvSpPr>
        <p:spPr>
          <a:xfrm rot="10475914">
            <a:off x="7651689" y="4514304"/>
            <a:ext cx="2563091" cy="1135925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82C49857-08A6-704C-A4B5-A760446C6A89}"/>
              </a:ext>
            </a:extLst>
          </p:cNvPr>
          <p:cNvSpPr/>
          <p:nvPr/>
        </p:nvSpPr>
        <p:spPr>
          <a:xfrm rot="10800000">
            <a:off x="5638801" y="3955843"/>
            <a:ext cx="2514597" cy="902359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712AA164-CCD7-2345-85CA-E2FB399FFE32}"/>
              </a:ext>
            </a:extLst>
          </p:cNvPr>
          <p:cNvSpPr/>
          <p:nvPr/>
        </p:nvSpPr>
        <p:spPr>
          <a:xfrm rot="10800000">
            <a:off x="3587930" y="3168570"/>
            <a:ext cx="2563091" cy="1050108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C1672948-F969-7745-9831-ABD2A021C3CA}"/>
              </a:ext>
            </a:extLst>
          </p:cNvPr>
          <p:cNvSpPr/>
          <p:nvPr/>
        </p:nvSpPr>
        <p:spPr>
          <a:xfrm rot="10800000">
            <a:off x="1589808" y="2386442"/>
            <a:ext cx="2563091" cy="1261108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CE64A61C-B072-034A-B729-9648DCAF2749}"/>
              </a:ext>
            </a:extLst>
          </p:cNvPr>
          <p:cNvSpPr/>
          <p:nvPr/>
        </p:nvSpPr>
        <p:spPr>
          <a:xfrm rot="10475914">
            <a:off x="5427259" y="2413075"/>
            <a:ext cx="6801843" cy="3359194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334B4A13-9476-404E-A5CB-F29E360FAEA3}"/>
              </a:ext>
            </a:extLst>
          </p:cNvPr>
          <p:cNvSpPr/>
          <p:nvPr/>
        </p:nvSpPr>
        <p:spPr>
          <a:xfrm rot="10526171">
            <a:off x="3373652" y="1866770"/>
            <a:ext cx="6850447" cy="3104239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83642555-1B9C-114B-9111-3566117A2AE2}"/>
              </a:ext>
            </a:extLst>
          </p:cNvPr>
          <p:cNvSpPr/>
          <p:nvPr/>
        </p:nvSpPr>
        <p:spPr>
          <a:xfrm rot="10526171">
            <a:off x="1386936" y="1210230"/>
            <a:ext cx="6807571" cy="3074600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>
            <a:extLst>
              <a:ext uri="{FF2B5EF4-FFF2-40B4-BE49-F238E27FC236}">
                <a16:creationId xmlns:a16="http://schemas.microsoft.com/office/drawing/2014/main" id="{E021DDE1-7F7B-4B44-8617-3D6DF877087E}"/>
              </a:ext>
            </a:extLst>
          </p:cNvPr>
          <p:cNvSpPr/>
          <p:nvPr/>
        </p:nvSpPr>
        <p:spPr>
          <a:xfrm rot="10475914">
            <a:off x="3096286" y="539142"/>
            <a:ext cx="11235949" cy="5319533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60165BAC-9E9D-B546-B503-6DF7649BAC9F}"/>
              </a:ext>
            </a:extLst>
          </p:cNvPr>
          <p:cNvSpPr/>
          <p:nvPr/>
        </p:nvSpPr>
        <p:spPr>
          <a:xfrm rot="10475914">
            <a:off x="1210363" y="-64430"/>
            <a:ext cx="10943855" cy="5145589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3C24EBCF-6EC9-A044-9333-DDA4B1505A0F}"/>
              </a:ext>
            </a:extLst>
          </p:cNvPr>
          <p:cNvSpPr/>
          <p:nvPr/>
        </p:nvSpPr>
        <p:spPr>
          <a:xfrm rot="10475914">
            <a:off x="1027754" y="-1300085"/>
            <a:ext cx="15211605" cy="7247012"/>
          </a:xfrm>
          <a:prstGeom prst="arc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0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80EA730-100E-9B4A-9407-7D339057D4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601AFA5A-BCD0-AC40-9962-A41A46CE7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Trust</a:t>
            </a:r>
          </a:p>
          <a:p>
            <a:r>
              <a:rPr lang="en-US" altLang="en-US"/>
              <a:t>Problems from lack of assurance</a:t>
            </a:r>
          </a:p>
          <a:p>
            <a:r>
              <a:rPr lang="en-US" altLang="en-US"/>
              <a:t>Types of assurance</a:t>
            </a:r>
          </a:p>
          <a:p>
            <a:r>
              <a:rPr lang="en-US" altLang="en-US"/>
              <a:t>Life cycle and assurance</a:t>
            </a:r>
          </a:p>
          <a:p>
            <a:r>
              <a:rPr lang="en-US" altLang="en-US"/>
              <a:t>Waterfall life cycle model</a:t>
            </a:r>
          </a:p>
          <a:p>
            <a:r>
              <a:rPr lang="en-US" altLang="en-US"/>
              <a:t>Other life cycle models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C91577-7FA2-B746-B631-CC9FE1C40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E2BA6A-5B5D-734E-9552-F951EAA5B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C0FDA-269B-774E-A4F4-AE3603F17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222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78B9483-4AF7-B84D-B795-5EB575616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Software Development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25AD955-E64A-0042-A228-8A05A0758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development is creative process, always changing, never really completed</a:t>
            </a:r>
          </a:p>
          <a:p>
            <a:r>
              <a:rPr lang="en-US" dirty="0"/>
              <a:t>Leads to agile methodologies</a:t>
            </a:r>
          </a:p>
          <a:p>
            <a:pPr lvl="1"/>
            <a:r>
              <a:rPr lang="en-US" dirty="0"/>
              <a:t>Focuses on working together</a:t>
            </a:r>
          </a:p>
          <a:p>
            <a:pPr lvl="1"/>
            <a:r>
              <a:rPr lang="en-US" dirty="0"/>
              <a:t>Agile team efficiently works together in their environment</a:t>
            </a:r>
          </a:p>
          <a:p>
            <a:pPr lvl="1"/>
            <a:r>
              <a:rPr lang="en-US" dirty="0"/>
              <a:t>Team engages customer as a member of the team, developing requirements and scoping of the project</a:t>
            </a:r>
          </a:p>
          <a:p>
            <a:pPr lvl="1"/>
            <a:r>
              <a:rPr lang="en-US" dirty="0"/>
              <a:t>Accept, adapt to rapidly changing requirements</a:t>
            </a:r>
          </a:p>
          <a:p>
            <a:pPr lvl="2"/>
            <a:r>
              <a:rPr lang="en-US" dirty="0"/>
              <a:t>Allows for continuous improvement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A15A72-03D0-7B43-BBD0-F75128A52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6B6474-6C31-3B4A-B942-860C4FC7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848B6-2B4A-E442-82A5-77F1932D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05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20ECA-A985-9041-996C-A3ABD1B71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Methodologies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63FBA-8B2C-124F-B782-8DAEF9378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Term “Agile software development” used to describe several Agile methodologies</a:t>
            </a:r>
          </a:p>
          <a:p>
            <a:r>
              <a:rPr lang="en-US" dirty="0"/>
              <a:t>Scrum</a:t>
            </a:r>
          </a:p>
          <a:p>
            <a:r>
              <a:rPr lang="en-US" dirty="0"/>
              <a:t>Kanban</a:t>
            </a:r>
          </a:p>
          <a:p>
            <a:r>
              <a:rPr lang="en-US" dirty="0"/>
              <a:t>Extreme Programming (XP)</a:t>
            </a:r>
          </a:p>
          <a:p>
            <a:r>
              <a:rPr lang="en-US" dirty="0"/>
              <a:t>Others</a:t>
            </a:r>
          </a:p>
          <a:p>
            <a:pPr lvl="1"/>
            <a:r>
              <a:rPr lang="en-US" dirty="0"/>
              <a:t>Feature-Driven Development (FDD), Dynamic Systems Development Method (DSDM), Pragmatic Programming</a:t>
            </a:r>
          </a:p>
          <a:p>
            <a:pPr marL="0" indent="0">
              <a:buNone/>
            </a:pPr>
            <a:r>
              <a:rPr lang="en-US" altLang="en-US" dirty="0"/>
              <a:t>In all, evidence of trustworthiness for assurance adduced </a:t>
            </a:r>
            <a:r>
              <a:rPr lang="en-US" altLang="en-US" i="1" dirty="0"/>
              <a:t>after</a:t>
            </a:r>
            <a:r>
              <a:rPr lang="en-US" altLang="en-US" dirty="0"/>
              <a:t> development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0E9CC-3A5A-7645-957B-570DCEB89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7958F-4D30-D241-828B-13390F4E1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64ED9-87C2-464F-B2C6-7CDF76A95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60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170D6-B69A-334F-BC53-092C1B410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4AD72-67E0-FF4E-805A-A4B84CE41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Split project into small parts that can be done in a short timeframe (called a </a:t>
            </a:r>
            <a:r>
              <a:rPr lang="en-US" i="1" dirty="0"/>
              <a:t>sprint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This </a:t>
            </a:r>
            <a:r>
              <a:rPr lang="en-US" i="1" dirty="0"/>
              <a:t>product backlog</a:t>
            </a:r>
            <a:r>
              <a:rPr lang="en-US" dirty="0"/>
              <a:t> created by product owner, who represents customer, product stakeholders</a:t>
            </a:r>
          </a:p>
          <a:p>
            <a:r>
              <a:rPr lang="en-US" dirty="0"/>
              <a:t>Scrum team agrees on a small subset from top of backlog, decides how to design, implement it</a:t>
            </a:r>
          </a:p>
          <a:p>
            <a:pPr lvl="1"/>
            <a:r>
              <a:rPr lang="en-US" dirty="0"/>
              <a:t>Goal: complete this within the sprint</a:t>
            </a:r>
          </a:p>
          <a:p>
            <a:r>
              <a:rPr lang="en-US" dirty="0"/>
              <a:t>Every day, team meets to evaluate progress, adjust as needed to get a workable solution within each sprint</a:t>
            </a:r>
          </a:p>
          <a:p>
            <a:pPr lvl="1"/>
            <a:r>
              <a:rPr lang="en-US" dirty="0"/>
              <a:t>At the end, work completed should be ready to ship, demo, or put back into backlog if not complete</a:t>
            </a:r>
          </a:p>
          <a:p>
            <a:r>
              <a:rPr lang="en-US" dirty="0"/>
              <a:t>Iterate until product complete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4B5F7-9D4A-3B43-B773-F7D270C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E1A2D-D001-FC4F-9F80-5A92438C9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5B811-FE79-C841-863C-6F97420F2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113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7DA1D-5267-1D4B-BB17-9172347AA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Kanban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838CD-6D12-FE4B-8ABC-0D93C82E9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lanes of work: to be done, in progress, completed, deployed</a:t>
            </a:r>
          </a:p>
          <a:p>
            <a:r>
              <a:rPr lang="en-US" dirty="0"/>
              <a:t>Each lane except the last has limit on how many items can be in that lane</a:t>
            </a:r>
          </a:p>
          <a:p>
            <a:pPr lvl="1"/>
            <a:r>
              <a:rPr lang="en-US" dirty="0"/>
              <a:t>Based on staff available to perform the work</a:t>
            </a:r>
          </a:p>
          <a:p>
            <a:r>
              <a:rPr lang="en-US" dirty="0"/>
              <a:t>Teams take item off to be done lane, work on it until completed</a:t>
            </a:r>
          </a:p>
          <a:p>
            <a:pPr lvl="1"/>
            <a:r>
              <a:rPr lang="en-US" dirty="0"/>
              <a:t>When implemented correctly, team is completing work on top item in lane when another item arrives</a:t>
            </a:r>
          </a:p>
          <a:p>
            <a:r>
              <a:rPr lang="en-US" dirty="0"/>
              <a:t>Goal: deliver product to customer within expected timeline</a:t>
            </a:r>
          </a:p>
          <a:p>
            <a:pPr lvl="1"/>
            <a:r>
              <a:rPr lang="en-US" dirty="0"/>
              <a:t>Methodology originated at Toyota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C1933-8F6F-9F49-8D98-98D16E351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D9E06-183E-C649-B86E-801F6B180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E011D-3EF4-4548-95A9-71D1954A5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151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D27F7EB7-E5AE-3944-AB5C-C905D45AD9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Extreme Programming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713B70C6-E3AF-9D4C-8E33-11625DCCCF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Rapid prototyping and “best practices”</a:t>
            </a:r>
          </a:p>
          <a:p>
            <a:r>
              <a:rPr lang="en-US" altLang="en-US" dirty="0"/>
              <a:t>Project driven by business decisions</a:t>
            </a:r>
          </a:p>
          <a:p>
            <a:r>
              <a:rPr lang="en-US" altLang="en-US" dirty="0"/>
              <a:t>Requirements open until project complete</a:t>
            </a:r>
          </a:p>
          <a:p>
            <a:r>
              <a:rPr lang="en-US" altLang="en-US" dirty="0"/>
              <a:t>Programmers work in teams</a:t>
            </a:r>
          </a:p>
          <a:p>
            <a:r>
              <a:rPr lang="en-US" altLang="en-US" dirty="0"/>
              <a:t>Components tested, integrated several times a day</a:t>
            </a:r>
          </a:p>
          <a:p>
            <a:r>
              <a:rPr lang="en-US" altLang="en-US" dirty="0"/>
              <a:t>Objective is to get system into production as quickly as possible, then enhance it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9B28F5-BFFB-C04C-9813-90A73B5E6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B2C9CA-939E-0B4F-AB77-881E88C67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8B7C1-2270-B44A-BA1D-FA3A67997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0436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1C6C889-7761-0543-B5EC-A41CDD376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3A040DC-6EB4-AB41-833D-29678052A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Exploratory programming</a:t>
            </a:r>
          </a:p>
          <a:p>
            <a:pPr lvl="1"/>
            <a:r>
              <a:rPr lang="en-US" altLang="en-US"/>
              <a:t>Develop working system quickly</a:t>
            </a:r>
          </a:p>
          <a:p>
            <a:pPr lvl="1"/>
            <a:r>
              <a:rPr lang="en-US" altLang="en-US"/>
              <a:t>Used when detailed requirements specification cannot be formulated in advance, and adequacy is goal</a:t>
            </a:r>
          </a:p>
          <a:p>
            <a:pPr lvl="1"/>
            <a:r>
              <a:rPr lang="en-US" altLang="en-US"/>
              <a:t>No requirements or design specification, so low assurance</a:t>
            </a:r>
          </a:p>
          <a:p>
            <a:r>
              <a:rPr lang="en-US" altLang="en-US"/>
              <a:t>Prototyping</a:t>
            </a:r>
          </a:p>
          <a:p>
            <a:pPr lvl="1"/>
            <a:r>
              <a:rPr lang="en-US" altLang="en-US"/>
              <a:t>Objective is to establish system requirements</a:t>
            </a:r>
          </a:p>
          <a:p>
            <a:pPr lvl="1"/>
            <a:r>
              <a:rPr lang="en-US" altLang="en-US"/>
              <a:t>Future iterations (after first) allow assurance techniques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BAA06-6CD6-3B40-8527-9131A2BCB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BA979-45B1-DF42-80AF-1D6374279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071CE-4387-4E4F-B0DE-19C6A50F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10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0EA9066-D703-3543-BC7E-C58C35DBB0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B917783-DEFB-6243-A35C-0DCCDFC28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Formal transformation</a:t>
            </a:r>
          </a:p>
          <a:p>
            <a:pPr lvl="1"/>
            <a:r>
              <a:rPr lang="en-US" altLang="en-US"/>
              <a:t>Create formal specification</a:t>
            </a:r>
          </a:p>
          <a:p>
            <a:pPr lvl="1"/>
            <a:r>
              <a:rPr lang="en-US" altLang="en-US"/>
              <a:t>Translate it into program using correctness-preserving transformations</a:t>
            </a:r>
          </a:p>
          <a:p>
            <a:pPr lvl="1"/>
            <a:r>
              <a:rPr lang="en-US" altLang="en-US"/>
              <a:t>Very conducive to assurance methods</a:t>
            </a:r>
          </a:p>
          <a:p>
            <a:r>
              <a:rPr lang="en-US" altLang="en-US"/>
              <a:t>System assembly from reusable components</a:t>
            </a:r>
          </a:p>
          <a:p>
            <a:pPr lvl="1"/>
            <a:r>
              <a:rPr lang="en-US" altLang="en-US"/>
              <a:t>Depends on whether components are trusted</a:t>
            </a:r>
          </a:p>
          <a:p>
            <a:pPr lvl="1"/>
            <a:r>
              <a:rPr lang="en-US" altLang="en-US"/>
              <a:t>Must assure connections, composition as well</a:t>
            </a:r>
          </a:p>
          <a:p>
            <a:pPr lvl="1"/>
            <a:r>
              <a:rPr lang="en-US" altLang="en-US"/>
              <a:t>Very complex, difficult to assure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03B352-9D4A-8A49-9EAB-9779C5822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B18968-AB7B-7247-85BA-AEFF99EC0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5D724-F381-9E4B-9004-5A36A679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512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B093FA5-F172-AC48-9D03-9900F411D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Points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50C60A9-F4EA-794F-A5C1-2F3BD9B31F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Assurance critical for determining trustworthiness of systems</a:t>
            </a:r>
          </a:p>
          <a:p>
            <a:r>
              <a:rPr lang="en-US" altLang="en-US"/>
              <a:t>Different levels of assurance, from informal evidence to rigorous mathematical evidence</a:t>
            </a:r>
          </a:p>
          <a:p>
            <a:r>
              <a:rPr lang="en-US" altLang="en-US"/>
              <a:t>Assurance needed at all stages of system life cycle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B04935-1FD5-594E-95C3-9E5F1341A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A055F-5DA1-0143-BCD2-77E4EC8D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C5854-CB49-E940-BB09-6ADF3B072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4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>
            <a:extLst>
              <a:ext uri="{FF2B5EF4-FFF2-40B4-BE49-F238E27FC236}">
                <a16:creationId xmlns:a16="http://schemas.microsoft.com/office/drawing/2014/main" id="{866D7632-F18F-6548-B0AE-3A21EEAD5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Trust</a:t>
            </a:r>
          </a:p>
        </p:txBody>
      </p:sp>
      <p:sp>
        <p:nvSpPr>
          <p:cNvPr id="63491" name="Rectangle 1027">
            <a:extLst>
              <a:ext uri="{FF2B5EF4-FFF2-40B4-BE49-F238E27FC236}">
                <a16:creationId xmlns:a16="http://schemas.microsoft.com/office/drawing/2014/main" id="{D0E7325B-7BB9-CE47-B833-9EB8289E6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/>
              <a:t>Trustworthy</a:t>
            </a:r>
            <a:r>
              <a:rPr lang="en-US" altLang="en-US"/>
              <a:t> entity has sufficient credible evidence leading one to believe that the system will meet a set of requirements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Trust</a:t>
            </a:r>
            <a:r>
              <a:rPr lang="en-US" altLang="en-US"/>
              <a:t> is a measure of trustworthiness relying on the evidence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Assurance</a:t>
            </a:r>
            <a:r>
              <a:rPr lang="en-US" altLang="en-US"/>
              <a:t> is confidence that an entity meets its security requirements based on evidence provided by applying assurance techniques</a:t>
            </a:r>
            <a:endParaRPr lang="en-US" altLang="en-US" i="1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38E2B3-010F-AD42-991D-3D6D023C8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F1AE50-053E-954B-9C68-72A8A9178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C7E98-F780-8A47-896C-7C64BB32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25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>
            <a:extLst>
              <a:ext uri="{FF2B5EF4-FFF2-40B4-BE49-F238E27FC236}">
                <a16:creationId xmlns:a16="http://schemas.microsoft.com/office/drawing/2014/main" id="{3B1882F7-6EE3-D94C-B10E-161CBB2CDE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Relationships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6B7A21-5D4E-2348-89C9-C2348A4DE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B84470-7C3A-F442-8AAD-BB2600960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77859-4F08-0C4F-B176-8146A7491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9E7E9C-F710-514E-9E4F-C7CDDB2E5F8D}"/>
              </a:ext>
            </a:extLst>
          </p:cNvPr>
          <p:cNvSpPr/>
          <p:nvPr/>
        </p:nvSpPr>
        <p:spPr>
          <a:xfrm>
            <a:off x="1679804" y="2197290"/>
            <a:ext cx="1754504" cy="7592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402916-C938-6142-A751-218ABF012F87}"/>
              </a:ext>
            </a:extLst>
          </p:cNvPr>
          <p:cNvSpPr/>
          <p:nvPr/>
        </p:nvSpPr>
        <p:spPr>
          <a:xfrm>
            <a:off x="1678094" y="4863675"/>
            <a:ext cx="1756214" cy="7313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3643D9-0084-7646-BEDC-1DE10E5A601A}"/>
              </a:ext>
            </a:extLst>
          </p:cNvPr>
          <p:cNvSpPr txBox="1"/>
          <p:nvPr/>
        </p:nvSpPr>
        <p:spPr>
          <a:xfrm>
            <a:off x="1827465" y="3655180"/>
            <a:ext cx="1459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Assurance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BCE5996-3A45-FD4B-9A32-C562315A99EC}"/>
              </a:ext>
            </a:extLst>
          </p:cNvPr>
          <p:cNvCxnSpPr>
            <a:cxnSpLocks/>
            <a:stCxn id="9" idx="0"/>
            <a:endCxn id="8" idx="2"/>
          </p:cNvCxnSpPr>
          <p:nvPr/>
        </p:nvCxnSpPr>
        <p:spPr>
          <a:xfrm flipV="1">
            <a:off x="2557056" y="2956494"/>
            <a:ext cx="0" cy="69868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713C324-381B-6246-9907-E121E66356E7}"/>
              </a:ext>
            </a:extLst>
          </p:cNvPr>
          <p:cNvCxnSpPr>
            <a:cxnSpLocks/>
          </p:cNvCxnSpPr>
          <p:nvPr/>
        </p:nvCxnSpPr>
        <p:spPr>
          <a:xfrm flipV="1">
            <a:off x="2554908" y="4132339"/>
            <a:ext cx="0" cy="731336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92A0BE6-94A3-EB48-B448-A9982595482D}"/>
              </a:ext>
            </a:extLst>
          </p:cNvPr>
          <p:cNvSpPr txBox="1"/>
          <p:nvPr/>
        </p:nvSpPr>
        <p:spPr>
          <a:xfrm>
            <a:off x="2102316" y="2293999"/>
            <a:ext cx="909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Policy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4DC87C-C232-2944-82FC-EB3953FA15A3}"/>
              </a:ext>
            </a:extLst>
          </p:cNvPr>
          <p:cNvSpPr txBox="1"/>
          <p:nvPr/>
        </p:nvSpPr>
        <p:spPr>
          <a:xfrm>
            <a:off x="1675501" y="4932516"/>
            <a:ext cx="1758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Mechanisms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CD9C67-90D8-3D43-B39A-3DF78340FB3C}"/>
              </a:ext>
            </a:extLst>
          </p:cNvPr>
          <p:cNvSpPr txBox="1"/>
          <p:nvPr/>
        </p:nvSpPr>
        <p:spPr>
          <a:xfrm>
            <a:off x="4472069" y="2109332"/>
            <a:ext cx="61778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Statement of requirements that explicitly define</a:t>
            </a:r>
          </a:p>
          <a:p>
            <a:r>
              <a:rPr lang="en-US" sz="2400" dirty="0"/>
              <a:t>the security expectations of the mechanism(s)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941DEAE-1BD5-2848-B481-D57E4EA3BD71}"/>
              </a:ext>
            </a:extLst>
          </p:cNvPr>
          <p:cNvSpPr txBox="1"/>
          <p:nvPr/>
        </p:nvSpPr>
        <p:spPr>
          <a:xfrm>
            <a:off x="4472069" y="3285847"/>
            <a:ext cx="62977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Provides justification that the mechanism meets</a:t>
            </a:r>
          </a:p>
          <a:p>
            <a:r>
              <a:rPr lang="en-US" sz="2400" dirty="0"/>
              <a:t>policy through assurance evidence and approvals</a:t>
            </a:r>
          </a:p>
          <a:p>
            <a:r>
              <a:rPr lang="en-US" sz="2400" dirty="0"/>
              <a:t>based on evidence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B2E7B4C-FD97-AA4A-AF41-4750C3E4B5CA}"/>
              </a:ext>
            </a:extLst>
          </p:cNvPr>
          <p:cNvSpPr txBox="1"/>
          <p:nvPr/>
        </p:nvSpPr>
        <p:spPr>
          <a:xfrm>
            <a:off x="4532021" y="4747849"/>
            <a:ext cx="619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Executable entities that are designed and </a:t>
            </a:r>
            <a:r>
              <a:rPr lang="en-US" sz="2400" dirty="0" err="1"/>
              <a:t>imple</a:t>
            </a:r>
            <a:r>
              <a:rPr lang="en-US" sz="2400" dirty="0"/>
              <a:t>-</a:t>
            </a:r>
          </a:p>
          <a:p>
            <a:r>
              <a:rPr lang="en-US" sz="2400" dirty="0" err="1"/>
              <a:t>mented</a:t>
            </a:r>
            <a:r>
              <a:rPr lang="en-US" sz="2400" dirty="0"/>
              <a:t> to meet the requirements of the policy</a:t>
            </a:r>
          </a:p>
        </p:txBody>
      </p:sp>
    </p:spTree>
    <p:extLst>
      <p:ext uri="{BB962C8B-B14F-4D97-AF65-F5344CB8AC3E}">
        <p14:creationId xmlns:p14="http://schemas.microsoft.com/office/powerpoint/2010/main" val="408025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3EC6F103-BBFB-044F-8352-C65B07D81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Trusted System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04332BA-C09E-9543-9C91-53A000958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that has been shown to meet well-defined requirements under an evaluation by a credible body of experts who are certified to assign trust ratings or assurance levels to evaluated products and systems</a:t>
            </a:r>
          </a:p>
          <a:p>
            <a:pPr lvl="1"/>
            <a:r>
              <a:rPr lang="en-US" dirty="0"/>
              <a:t>Use specific methodologies to gather assurance evidence</a:t>
            </a:r>
          </a:p>
          <a:p>
            <a:pPr lvl="1"/>
            <a:r>
              <a:rPr lang="en-US" dirty="0"/>
              <a:t>These methodologies typically have increasing ”levels of trust”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0FA2E-2E19-124C-AB1F-DF1C5AC64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7DBF8C-4DDE-8348-A46A-16ECE3154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F1F698-2D8A-FC4A-BEDB-5C071401E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408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81D0729-9356-AA42-B4E9-8C44A4AF2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 Sources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F275B24-1E87-6147-9860-BF0AADC6B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533400" indent="-533400">
              <a:buFontTx/>
              <a:buAutoNum type="arabicPeriod"/>
            </a:pPr>
            <a:r>
              <a:rPr lang="en-US" altLang="en-US" dirty="0"/>
              <a:t>Requirements definitions, omissions, and mistakes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/>
              <a:t>System design flaws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/>
              <a:t>Hardware implementation flaws, such as wiring and chip flaws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/>
              <a:t>Software implementation errors, program bugs, and compiler bugs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/>
              <a:t>System use and operation errors and inadvertent mistakes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/>
              <a:t>Willful system misuse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/>
              <a:t>Hardware, communication, or other equipment malfunction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/>
              <a:t>Environmental problems, natural causes, and acts of God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/>
              <a:t>Evolution, maintenance, faulty upgrades, and decommissions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E04D34-DACB-E14B-A83E-1D6F26B59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1ED15D-D5B6-1E46-B1E6-B79521CA2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E36127-E347-8E49-A1A7-89C32EFF0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80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B8BB81B-E9D8-5148-BC06-9B8748C9A0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E37D6CA-AAFB-FC4E-AC2C-4E65095DB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Challenger explosion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Sensors removed from booster rockets to meet accelerated launch schedule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Deaths from faulty radiation therapy system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Hardware safety interlock removed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Flaws in software design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Bell V22 Osprey crashes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Failure to correct for malfunctioning components; two faulty ones could outvote a third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Intel 486 chip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Bug in trigonometric functions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8ACC48-32DA-F54F-9FF2-C4CD08741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CF1F82-140C-B94E-A387-A61410F19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503F5-81B2-544B-8370-101787378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322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475AEFDE-EB4C-D141-B5FA-E5DC08232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Role of Requirements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332D65E9-22C8-8B4D-95D0-6B792BEB50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i="1" dirty="0"/>
              <a:t>Requirements</a:t>
            </a:r>
            <a:r>
              <a:rPr lang="en-US" altLang="en-US" dirty="0"/>
              <a:t> are statements of goals that must be satisfied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Vary from high-level, generic issues to low-level, concrete issues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Security objectives</a:t>
            </a:r>
            <a:r>
              <a:rPr lang="en-US" altLang="en-US" dirty="0"/>
              <a:t> are high-level security issues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Security requirements</a:t>
            </a:r>
            <a:r>
              <a:rPr lang="en-US" altLang="en-US" dirty="0"/>
              <a:t> are specific, concrete issues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Security policy</a:t>
            </a:r>
            <a:r>
              <a:rPr lang="en-US" altLang="en-US" dirty="0"/>
              <a:t> is set of specific statements that, when enforced, result in a secure system</a:t>
            </a:r>
          </a:p>
          <a:p>
            <a:pPr lvl="1"/>
            <a:r>
              <a:rPr lang="en-US" altLang="en-US" dirty="0"/>
              <a:t>Alternatively, a statement that partitions states of system into a set of authorized states and a set of unauthorized states</a:t>
            </a:r>
          </a:p>
          <a:p>
            <a:r>
              <a:rPr lang="en-US" altLang="en-US" i="1" dirty="0"/>
              <a:t>Security model</a:t>
            </a:r>
            <a:r>
              <a:rPr lang="en-US" altLang="en-US" dirty="0"/>
              <a:t> describes a family of policies, systems, or entities and is more abstract than a policy</a:t>
            </a:r>
          </a:p>
          <a:p>
            <a:pPr lvl="1"/>
            <a:r>
              <a:rPr lang="en-US" altLang="en-US" dirty="0"/>
              <a:t>A policy is specific to particular entities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0961EF-78D9-D147-A149-EC0DD14E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54278D-CD00-BF4F-A71C-716814C29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50CF2-5C28-524D-ADFF-435FAA1C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39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>
            <a:extLst>
              <a:ext uri="{FF2B5EF4-FFF2-40B4-BE49-F238E27FC236}">
                <a16:creationId xmlns:a16="http://schemas.microsoft.com/office/drawing/2014/main" id="{5062ED96-BF3C-6C4F-8963-9B47BA554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Assurance</a:t>
            </a:r>
          </a:p>
        </p:txBody>
      </p:sp>
      <p:sp>
        <p:nvSpPr>
          <p:cNvPr id="66563" name="Rectangle 1027">
            <a:extLst>
              <a:ext uri="{FF2B5EF4-FFF2-40B4-BE49-F238E27FC236}">
                <a16:creationId xmlns:a16="http://schemas.microsoft.com/office/drawing/2014/main" id="{322CE3C3-22B0-1D48-AB09-25842E964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dirty="0"/>
              <a:t>Policy assurance</a:t>
            </a:r>
            <a:r>
              <a:rPr lang="en-US" altLang="en-US" dirty="0"/>
              <a:t> is evidence establishing security requirements in policy is complete, consistent, technically sound</a:t>
            </a:r>
          </a:p>
          <a:p>
            <a:r>
              <a:rPr lang="en-US" altLang="en-US" i="1" dirty="0"/>
              <a:t>Design assurance</a:t>
            </a:r>
            <a:r>
              <a:rPr lang="en-US" altLang="en-US" dirty="0"/>
              <a:t> is evidence establishing design sufficient to meet requirements of security policy</a:t>
            </a:r>
          </a:p>
          <a:p>
            <a:r>
              <a:rPr lang="en-US" altLang="en-US" i="1" dirty="0"/>
              <a:t>Implementation assurance</a:t>
            </a:r>
            <a:r>
              <a:rPr lang="en-US" altLang="en-US" dirty="0"/>
              <a:t> is evidence establishing implementation consistent with security requirements of security policy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DBA75D-2D18-A24E-B2BB-F3EB44FC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143AB-6EA2-3845-A198-74D643DD7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9392B-98C5-DA42-B24E-8EADAA185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19-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02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79726CD-144E-474C-9C09-886DB093785B}" vid="{1D8E7A62-152F-064E-9B3B-99EB7B1A98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1691</Words>
  <Application>Microsoft Macintosh PowerPoint</Application>
  <PresentationFormat>Widescreen</PresentationFormat>
  <Paragraphs>284</Paragraphs>
  <Slides>27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Introduction to Assurance</vt:lpstr>
      <vt:lpstr>Overview</vt:lpstr>
      <vt:lpstr>Trust</vt:lpstr>
      <vt:lpstr>Relationships</vt:lpstr>
      <vt:lpstr>Trusted System</vt:lpstr>
      <vt:lpstr>Problem Sources</vt:lpstr>
      <vt:lpstr>Examples</vt:lpstr>
      <vt:lpstr>Role of Requirements</vt:lpstr>
      <vt:lpstr>Types of Assurance</vt:lpstr>
      <vt:lpstr>Types of Assurance</vt:lpstr>
      <vt:lpstr>Life Cycle</vt:lpstr>
      <vt:lpstr>Life Cycle for Building Secure, Trusted Systems</vt:lpstr>
      <vt:lpstr>Generic Life Cycle Model</vt:lpstr>
      <vt:lpstr>Conception</vt:lpstr>
      <vt:lpstr>Manufacture</vt:lpstr>
      <vt:lpstr>Deployment</vt:lpstr>
      <vt:lpstr>Fielded Product Life</vt:lpstr>
      <vt:lpstr>Waterfall Life Cycle Model</vt:lpstr>
      <vt:lpstr>Relationship of Stages</vt:lpstr>
      <vt:lpstr>Agile Software Development</vt:lpstr>
      <vt:lpstr>Agile Methodologies</vt:lpstr>
      <vt:lpstr>Scrum</vt:lpstr>
      <vt:lpstr>Kanban</vt:lpstr>
      <vt:lpstr>Extreme Programming</vt:lpstr>
      <vt:lpstr>Models</vt:lpstr>
      <vt:lpstr>Models</vt:lpstr>
      <vt:lpstr>Key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Matt Bishop</dc:creator>
  <cp:lastModifiedBy>Matt Bishop</cp:lastModifiedBy>
  <cp:revision>11</cp:revision>
  <dcterms:created xsi:type="dcterms:W3CDTF">2018-10-24T07:20:13Z</dcterms:created>
  <dcterms:modified xsi:type="dcterms:W3CDTF">2018-12-28T23:04:24Z</dcterms:modified>
</cp:coreProperties>
</file>