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3"/>
  </p:notesMasterIdLst>
  <p:sldIdLst>
    <p:sldId id="257" r:id="rId2"/>
    <p:sldId id="258" r:id="rId3"/>
    <p:sldId id="322" r:id="rId4"/>
    <p:sldId id="323" r:id="rId5"/>
    <p:sldId id="324" r:id="rId6"/>
    <p:sldId id="325" r:id="rId7"/>
    <p:sldId id="326" r:id="rId8"/>
    <p:sldId id="327" r:id="rId9"/>
    <p:sldId id="328" r:id="rId10"/>
    <p:sldId id="330" r:id="rId11"/>
    <p:sldId id="329" r:id="rId12"/>
    <p:sldId id="332" r:id="rId13"/>
    <p:sldId id="333" r:id="rId14"/>
    <p:sldId id="331" r:id="rId15"/>
    <p:sldId id="334" r:id="rId16"/>
    <p:sldId id="335" r:id="rId17"/>
    <p:sldId id="336" r:id="rId18"/>
    <p:sldId id="337" r:id="rId19"/>
    <p:sldId id="338" r:id="rId20"/>
    <p:sldId id="339" r:id="rId21"/>
    <p:sldId id="340" r:id="rId22"/>
    <p:sldId id="341" r:id="rId23"/>
    <p:sldId id="342" r:id="rId24"/>
    <p:sldId id="343" r:id="rId25"/>
    <p:sldId id="344" r:id="rId26"/>
    <p:sldId id="345" r:id="rId27"/>
    <p:sldId id="351" r:id="rId28"/>
    <p:sldId id="352" r:id="rId29"/>
    <p:sldId id="353" r:id="rId30"/>
    <p:sldId id="350" r:id="rId31"/>
    <p:sldId id="354" r:id="rId32"/>
    <p:sldId id="355" r:id="rId33"/>
    <p:sldId id="356" r:id="rId34"/>
    <p:sldId id="357" r:id="rId35"/>
    <p:sldId id="358" r:id="rId36"/>
    <p:sldId id="346" r:id="rId37"/>
    <p:sldId id="347" r:id="rId38"/>
    <p:sldId id="348" r:id="rId39"/>
    <p:sldId id="349" r:id="rId40"/>
    <p:sldId id="359" r:id="rId41"/>
    <p:sldId id="360" r:id="rId42"/>
    <p:sldId id="361" r:id="rId43"/>
    <p:sldId id="362" r:id="rId44"/>
    <p:sldId id="363" r:id="rId45"/>
    <p:sldId id="364" r:id="rId46"/>
    <p:sldId id="365" r:id="rId47"/>
    <p:sldId id="366" r:id="rId48"/>
    <p:sldId id="375" r:id="rId49"/>
    <p:sldId id="376" r:id="rId50"/>
    <p:sldId id="377" r:id="rId51"/>
    <p:sldId id="378" r:id="rId52"/>
    <p:sldId id="379" r:id="rId53"/>
    <p:sldId id="385" r:id="rId54"/>
    <p:sldId id="381" r:id="rId55"/>
    <p:sldId id="382" r:id="rId56"/>
    <p:sldId id="386" r:id="rId57"/>
    <p:sldId id="383" r:id="rId58"/>
    <p:sldId id="384" r:id="rId59"/>
    <p:sldId id="380" r:id="rId60"/>
    <p:sldId id="387" r:id="rId61"/>
    <p:sldId id="388" r:id="rId62"/>
    <p:sldId id="390" r:id="rId63"/>
    <p:sldId id="391" r:id="rId64"/>
    <p:sldId id="389" r:id="rId65"/>
    <p:sldId id="392" r:id="rId66"/>
    <p:sldId id="393" r:id="rId67"/>
    <p:sldId id="394" r:id="rId68"/>
    <p:sldId id="395" r:id="rId69"/>
    <p:sldId id="396" r:id="rId70"/>
    <p:sldId id="397" r:id="rId71"/>
    <p:sldId id="398" r:id="rId72"/>
    <p:sldId id="399" r:id="rId73"/>
    <p:sldId id="400" r:id="rId74"/>
    <p:sldId id="401" r:id="rId75"/>
    <p:sldId id="402" r:id="rId76"/>
    <p:sldId id="403" r:id="rId77"/>
    <p:sldId id="404" r:id="rId78"/>
    <p:sldId id="405" r:id="rId79"/>
    <p:sldId id="406" r:id="rId80"/>
    <p:sldId id="407" r:id="rId81"/>
    <p:sldId id="409" r:id="rId82"/>
    <p:sldId id="408" r:id="rId83"/>
    <p:sldId id="410" r:id="rId84"/>
    <p:sldId id="411" r:id="rId85"/>
    <p:sldId id="412" r:id="rId86"/>
    <p:sldId id="413" r:id="rId87"/>
    <p:sldId id="415" r:id="rId88"/>
    <p:sldId id="414" r:id="rId89"/>
    <p:sldId id="416" r:id="rId90"/>
    <p:sldId id="417" r:id="rId91"/>
    <p:sldId id="418" r:id="rId92"/>
    <p:sldId id="419" r:id="rId93"/>
    <p:sldId id="367" r:id="rId94"/>
    <p:sldId id="368" r:id="rId95"/>
    <p:sldId id="369" r:id="rId96"/>
    <p:sldId id="370" r:id="rId97"/>
    <p:sldId id="371" r:id="rId98"/>
    <p:sldId id="372" r:id="rId99"/>
    <p:sldId id="373" r:id="rId100"/>
    <p:sldId id="374" r:id="rId101"/>
    <p:sldId id="321" r:id="rId10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384"/>
    <p:restoredTop sz="94687"/>
  </p:normalViewPr>
  <p:slideViewPr>
    <p:cSldViewPr snapToGrid="0" snapToObjects="1">
      <p:cViewPr varScale="1">
        <p:scale>
          <a:sx n="80" d="100"/>
          <a:sy n="80" d="100"/>
        </p:scale>
        <p:origin x="70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tableStyles" Target="tableStyles.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38915F-20C8-3949-9710-9B6FEBE9DB58}" type="datetimeFigureOut">
              <a:rPr lang="en-US" smtClean="0"/>
              <a:t>3/18/19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DA01FE-2DFF-CD4F-ADAE-175B9BFCD9FD}" type="slidenum">
              <a:rPr lang="en-US" smtClean="0"/>
              <a:t>‹#›</a:t>
            </a:fld>
            <a:endParaRPr lang="en-US"/>
          </a:p>
        </p:txBody>
      </p:sp>
    </p:spTree>
    <p:extLst>
      <p:ext uri="{BB962C8B-B14F-4D97-AF65-F5344CB8AC3E}">
        <p14:creationId xmlns:p14="http://schemas.microsoft.com/office/powerpoint/2010/main" val="7756931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B2361-F37E-7047-BF27-3C86CDD291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6B48DF5-BD06-5643-B0FD-2D7C05691E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24C71F4-DFC6-9C40-97F3-8C5764ADAA01}"/>
              </a:ext>
            </a:extLst>
          </p:cNvPr>
          <p:cNvSpPr>
            <a:spLocks noGrp="1"/>
          </p:cNvSpPr>
          <p:nvPr>
            <p:ph type="dt" sz="half" idx="10"/>
          </p:nvPr>
        </p:nvSpPr>
        <p:spPr>
          <a:xfrm>
            <a:off x="838200" y="6356350"/>
            <a:ext cx="2743200" cy="365125"/>
          </a:xfrm>
        </p:spPr>
        <p:txBody>
          <a:bodyPr/>
          <a:lstStyle>
            <a:lvl1pPr>
              <a:defRPr>
                <a:solidFill>
                  <a:schemeClr val="tx1"/>
                </a:solidFill>
              </a:defRPr>
            </a:lvl1pPr>
          </a:lstStyle>
          <a:p>
            <a:r>
              <a:rPr lang="en-US"/>
              <a:t>Version 1.0</a:t>
            </a:r>
          </a:p>
        </p:txBody>
      </p:sp>
      <p:sp>
        <p:nvSpPr>
          <p:cNvPr id="5" name="Footer Placeholder 4">
            <a:extLst>
              <a:ext uri="{FF2B5EF4-FFF2-40B4-BE49-F238E27FC236}">
                <a16:creationId xmlns:a16="http://schemas.microsoft.com/office/drawing/2014/main" id="{69A29913-E570-4744-BB1F-7F92D2A3920D}"/>
              </a:ext>
            </a:extLst>
          </p:cNvPr>
          <p:cNvSpPr>
            <a:spLocks noGrp="1"/>
          </p:cNvSpPr>
          <p:nvPr>
            <p:ph type="ftr" sz="quarter" idx="11"/>
          </p:nvPr>
        </p:nvSpPr>
        <p:spPr>
          <a:xfrm>
            <a:off x="4038600" y="6356350"/>
            <a:ext cx="4114800" cy="365125"/>
          </a:xfrm>
        </p:spPr>
        <p:txBody>
          <a:bodyPr/>
          <a:lstStyle>
            <a:lvl1pPr>
              <a:defRPr>
                <a:solidFill>
                  <a:schemeClr val="tx1"/>
                </a:solidFill>
              </a:defRPr>
            </a:lvl1p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F7D3D451-5074-1647-B654-BAC0186C7436}"/>
              </a:ext>
            </a:extLst>
          </p:cNvPr>
          <p:cNvSpPr>
            <a:spLocks noGrp="1"/>
          </p:cNvSpPr>
          <p:nvPr>
            <p:ph type="sldNum" sz="quarter" idx="12"/>
          </p:nvPr>
        </p:nvSpPr>
        <p:spPr>
          <a:xfrm>
            <a:off x="8610600" y="6356350"/>
            <a:ext cx="2743200" cy="365125"/>
          </a:xfrm>
        </p:spPr>
        <p:txBody>
          <a:bodyPr/>
          <a:lstStyle>
            <a:lvl1pPr>
              <a:defRPr>
                <a:solidFill>
                  <a:schemeClr val="tx1"/>
                </a:solidFill>
              </a:defRPr>
            </a:lvl1pPr>
          </a:lstStyle>
          <a:p>
            <a:r>
              <a:rPr lang="en-US" dirty="0"/>
              <a:t>Slide 22-</a:t>
            </a:r>
            <a:fld id="{52DFCED4-3DB5-5A4D-92BF-293F61671FD6}" type="slidenum">
              <a:rPr lang="en-US" smtClean="0"/>
              <a:pPr/>
              <a:t>‹#›</a:t>
            </a:fld>
            <a:endParaRPr lang="en-US" dirty="0"/>
          </a:p>
        </p:txBody>
      </p:sp>
    </p:spTree>
    <p:extLst>
      <p:ext uri="{BB962C8B-B14F-4D97-AF65-F5344CB8AC3E}">
        <p14:creationId xmlns:p14="http://schemas.microsoft.com/office/powerpoint/2010/main" val="1307696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77F02-4744-9C49-95C9-18AB65ECD59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AE4D0AA-D741-0B4A-9AEB-76B5D45A833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8D0C66-CBE6-9449-973A-25E43C1F17A6}"/>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741F6594-8A9F-AD45-AD7A-665AEC186924}"/>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4E6C6E97-7125-E64D-AAF2-2E07ECB4CFA7}"/>
              </a:ext>
            </a:extLst>
          </p:cNvPr>
          <p:cNvSpPr>
            <a:spLocks noGrp="1"/>
          </p:cNvSpPr>
          <p:nvPr>
            <p:ph type="sldNum" sz="quarter" idx="12"/>
          </p:nvPr>
        </p:nvSpPr>
        <p:spPr/>
        <p:txBody>
          <a:bodyPr/>
          <a:lstStyle/>
          <a:p>
            <a:r>
              <a:rPr lang="en-US" dirty="0"/>
              <a:t>Slide 22-</a:t>
            </a:r>
            <a:fld id="{52DFCED4-3DB5-5A4D-92BF-293F61671FD6}" type="slidenum">
              <a:rPr lang="en-US" smtClean="0"/>
              <a:pPr/>
              <a:t>‹#›</a:t>
            </a:fld>
            <a:endParaRPr lang="en-US" dirty="0"/>
          </a:p>
        </p:txBody>
      </p:sp>
    </p:spTree>
    <p:extLst>
      <p:ext uri="{BB962C8B-B14F-4D97-AF65-F5344CB8AC3E}">
        <p14:creationId xmlns:p14="http://schemas.microsoft.com/office/powerpoint/2010/main" val="1763909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5A2523-CBAD-B64E-A276-FE5A14194AD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F9F4027-69AA-1843-825F-CAA2E45CA43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FF5480-28C1-5B44-BDC9-E4D85E3C2873}"/>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74F6B62B-5FD5-AA48-9505-C5B5D5AA5629}"/>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14225300-E0B1-894E-A3E1-30B64D25FCEC}"/>
              </a:ext>
            </a:extLst>
          </p:cNvPr>
          <p:cNvSpPr>
            <a:spLocks noGrp="1"/>
          </p:cNvSpPr>
          <p:nvPr>
            <p:ph type="sldNum" sz="quarter" idx="12"/>
          </p:nvPr>
        </p:nvSpPr>
        <p:spPr/>
        <p:txBody>
          <a:bodyPr/>
          <a:lstStyle/>
          <a:p>
            <a:r>
              <a:rPr lang="en-US" dirty="0"/>
              <a:t>Slide 22-</a:t>
            </a:r>
            <a:fld id="{52DFCED4-3DB5-5A4D-92BF-293F61671FD6}" type="slidenum">
              <a:rPr lang="en-US" smtClean="0"/>
              <a:pPr/>
              <a:t>‹#›</a:t>
            </a:fld>
            <a:endParaRPr lang="en-US" dirty="0"/>
          </a:p>
        </p:txBody>
      </p:sp>
    </p:spTree>
    <p:extLst>
      <p:ext uri="{BB962C8B-B14F-4D97-AF65-F5344CB8AC3E}">
        <p14:creationId xmlns:p14="http://schemas.microsoft.com/office/powerpoint/2010/main" val="3583039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D7069-256A-394F-B5A0-407EF8F106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1FFC159-EF16-8D46-84AD-A2B2268BB51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88D22B1-2B5F-0B43-B8E7-A24D4842B281}"/>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DBB6D967-1881-304C-8308-D9F3F0F2BBE7}"/>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148EF92C-B590-6142-B76B-1FFCB03ED62B}"/>
              </a:ext>
            </a:extLst>
          </p:cNvPr>
          <p:cNvSpPr>
            <a:spLocks noGrp="1"/>
          </p:cNvSpPr>
          <p:nvPr>
            <p:ph type="sldNum" sz="quarter" idx="12"/>
          </p:nvPr>
        </p:nvSpPr>
        <p:spPr/>
        <p:txBody>
          <a:bodyPr/>
          <a:lstStyle/>
          <a:p>
            <a:r>
              <a:rPr lang="en-US" dirty="0"/>
              <a:t>Slide 22-</a:t>
            </a:r>
            <a:fld id="{52DFCED4-3DB5-5A4D-92BF-293F61671FD6}" type="slidenum">
              <a:rPr lang="en-US" smtClean="0"/>
              <a:pPr/>
              <a:t>‹#›</a:t>
            </a:fld>
            <a:endParaRPr lang="en-US" dirty="0"/>
          </a:p>
        </p:txBody>
      </p:sp>
    </p:spTree>
    <p:extLst>
      <p:ext uri="{BB962C8B-B14F-4D97-AF65-F5344CB8AC3E}">
        <p14:creationId xmlns:p14="http://schemas.microsoft.com/office/powerpoint/2010/main" val="4283249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D2E9B-251C-ED4F-8951-6B709B025F2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F2F0FFE-02AF-6145-843F-BAD0AA8EE2C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33E6DE1-CB1A-F547-A1E1-ABF9AB1F6C9D}"/>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FC5EAAC3-DBEE-1B4C-8E6D-84FAEC8FF0DD}"/>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81EEDD12-2A8A-5D4E-A441-8D282A62137A}"/>
              </a:ext>
            </a:extLst>
          </p:cNvPr>
          <p:cNvSpPr>
            <a:spLocks noGrp="1"/>
          </p:cNvSpPr>
          <p:nvPr>
            <p:ph type="sldNum" sz="quarter" idx="12"/>
          </p:nvPr>
        </p:nvSpPr>
        <p:spPr/>
        <p:txBody>
          <a:bodyPr/>
          <a:lstStyle/>
          <a:p>
            <a:r>
              <a:rPr lang="en-US" dirty="0"/>
              <a:t>Slide 22-</a:t>
            </a:r>
            <a:fld id="{52DFCED4-3DB5-5A4D-92BF-293F61671FD6}" type="slidenum">
              <a:rPr lang="en-US" smtClean="0"/>
              <a:pPr/>
              <a:t>‹#›</a:t>
            </a:fld>
            <a:endParaRPr lang="en-US" dirty="0"/>
          </a:p>
        </p:txBody>
      </p:sp>
    </p:spTree>
    <p:extLst>
      <p:ext uri="{BB962C8B-B14F-4D97-AF65-F5344CB8AC3E}">
        <p14:creationId xmlns:p14="http://schemas.microsoft.com/office/powerpoint/2010/main" val="269476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EBFDD-02E0-5643-9332-D294FE9662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8EE2A6-5C0A-BB49-AEA0-17B617377A7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45DD13C-3499-9A4E-9DBA-94783EBE302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9B2A509-D652-4744-A076-DF4958DC2EB4}"/>
              </a:ext>
            </a:extLst>
          </p:cNvPr>
          <p:cNvSpPr>
            <a:spLocks noGrp="1"/>
          </p:cNvSpPr>
          <p:nvPr>
            <p:ph type="dt" sz="half" idx="10"/>
          </p:nvPr>
        </p:nvSpPr>
        <p:spPr/>
        <p:txBody>
          <a:bodyPr/>
          <a:lstStyle/>
          <a:p>
            <a:r>
              <a:rPr lang="en-US"/>
              <a:t>Version 1.0</a:t>
            </a:r>
          </a:p>
        </p:txBody>
      </p:sp>
      <p:sp>
        <p:nvSpPr>
          <p:cNvPr id="6" name="Footer Placeholder 5">
            <a:extLst>
              <a:ext uri="{FF2B5EF4-FFF2-40B4-BE49-F238E27FC236}">
                <a16:creationId xmlns:a16="http://schemas.microsoft.com/office/drawing/2014/main" id="{62F9CA7A-90C2-B242-A9E6-C21D55311274}"/>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7" name="Slide Number Placeholder 6">
            <a:extLst>
              <a:ext uri="{FF2B5EF4-FFF2-40B4-BE49-F238E27FC236}">
                <a16:creationId xmlns:a16="http://schemas.microsoft.com/office/drawing/2014/main" id="{BFE93A2D-BCA2-384F-A33A-F885B88B003A}"/>
              </a:ext>
            </a:extLst>
          </p:cNvPr>
          <p:cNvSpPr>
            <a:spLocks noGrp="1"/>
          </p:cNvSpPr>
          <p:nvPr>
            <p:ph type="sldNum" sz="quarter" idx="12"/>
          </p:nvPr>
        </p:nvSpPr>
        <p:spPr/>
        <p:txBody>
          <a:bodyPr/>
          <a:lstStyle/>
          <a:p>
            <a:r>
              <a:rPr lang="en-US" dirty="0"/>
              <a:t>Slide 22-</a:t>
            </a:r>
            <a:fld id="{52DFCED4-3DB5-5A4D-92BF-293F61671FD6}" type="slidenum">
              <a:rPr lang="en-US" smtClean="0"/>
              <a:pPr/>
              <a:t>‹#›</a:t>
            </a:fld>
            <a:endParaRPr lang="en-US" dirty="0"/>
          </a:p>
        </p:txBody>
      </p:sp>
    </p:spTree>
    <p:extLst>
      <p:ext uri="{BB962C8B-B14F-4D97-AF65-F5344CB8AC3E}">
        <p14:creationId xmlns:p14="http://schemas.microsoft.com/office/powerpoint/2010/main" val="275587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CD002-73F4-354E-9783-1560EDFAE2D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03FB4E3-A308-F943-B7FC-C9CA052BCE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907B7E0-0FE7-044F-AD4C-0FE9F798E53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C266746-FF03-034B-8206-74F84586D9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0EFBE4D-F3DD-EC49-9FAD-467506D7FB7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F74EA6C-6B11-994D-82C0-199BA6A73D4E}"/>
              </a:ext>
            </a:extLst>
          </p:cNvPr>
          <p:cNvSpPr>
            <a:spLocks noGrp="1"/>
          </p:cNvSpPr>
          <p:nvPr>
            <p:ph type="dt" sz="half" idx="10"/>
          </p:nvPr>
        </p:nvSpPr>
        <p:spPr/>
        <p:txBody>
          <a:bodyPr/>
          <a:lstStyle/>
          <a:p>
            <a:r>
              <a:rPr lang="en-US"/>
              <a:t>Version 1.0</a:t>
            </a:r>
          </a:p>
        </p:txBody>
      </p:sp>
      <p:sp>
        <p:nvSpPr>
          <p:cNvPr id="8" name="Footer Placeholder 7">
            <a:extLst>
              <a:ext uri="{FF2B5EF4-FFF2-40B4-BE49-F238E27FC236}">
                <a16:creationId xmlns:a16="http://schemas.microsoft.com/office/drawing/2014/main" id="{ED621404-38C8-974D-9416-5EF68EDE78B3}"/>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9" name="Slide Number Placeholder 8">
            <a:extLst>
              <a:ext uri="{FF2B5EF4-FFF2-40B4-BE49-F238E27FC236}">
                <a16:creationId xmlns:a16="http://schemas.microsoft.com/office/drawing/2014/main" id="{C290CE56-D3BF-CE47-91EA-DDC6EA2C528E}"/>
              </a:ext>
            </a:extLst>
          </p:cNvPr>
          <p:cNvSpPr>
            <a:spLocks noGrp="1"/>
          </p:cNvSpPr>
          <p:nvPr>
            <p:ph type="sldNum" sz="quarter" idx="12"/>
          </p:nvPr>
        </p:nvSpPr>
        <p:spPr/>
        <p:txBody>
          <a:bodyPr/>
          <a:lstStyle/>
          <a:p>
            <a:r>
              <a:rPr lang="en-US" dirty="0"/>
              <a:t>Slide 22-</a:t>
            </a:r>
            <a:fld id="{52DFCED4-3DB5-5A4D-92BF-293F61671FD6}" type="slidenum">
              <a:rPr lang="en-US" smtClean="0"/>
              <a:pPr/>
              <a:t>‹#›</a:t>
            </a:fld>
            <a:endParaRPr lang="en-US" dirty="0"/>
          </a:p>
        </p:txBody>
      </p:sp>
    </p:spTree>
    <p:extLst>
      <p:ext uri="{BB962C8B-B14F-4D97-AF65-F5344CB8AC3E}">
        <p14:creationId xmlns:p14="http://schemas.microsoft.com/office/powerpoint/2010/main" val="4208662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4AFBB-8057-4A42-9E6A-61ADE9F61D0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37F14D0-DB97-864C-8683-A35549187669}"/>
              </a:ext>
            </a:extLst>
          </p:cNvPr>
          <p:cNvSpPr>
            <a:spLocks noGrp="1"/>
          </p:cNvSpPr>
          <p:nvPr>
            <p:ph type="dt" sz="half" idx="10"/>
          </p:nvPr>
        </p:nvSpPr>
        <p:spPr/>
        <p:txBody>
          <a:bodyPr/>
          <a:lstStyle/>
          <a:p>
            <a:r>
              <a:rPr lang="en-US"/>
              <a:t>Version 1.0</a:t>
            </a:r>
          </a:p>
        </p:txBody>
      </p:sp>
      <p:sp>
        <p:nvSpPr>
          <p:cNvPr id="4" name="Footer Placeholder 3">
            <a:extLst>
              <a:ext uri="{FF2B5EF4-FFF2-40B4-BE49-F238E27FC236}">
                <a16:creationId xmlns:a16="http://schemas.microsoft.com/office/drawing/2014/main" id="{828436F2-B8B2-A848-9632-D164CFDE5B9D}"/>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5" name="Slide Number Placeholder 4">
            <a:extLst>
              <a:ext uri="{FF2B5EF4-FFF2-40B4-BE49-F238E27FC236}">
                <a16:creationId xmlns:a16="http://schemas.microsoft.com/office/drawing/2014/main" id="{C3B5A25A-4417-6D49-93B4-D032341B58FD}"/>
              </a:ext>
            </a:extLst>
          </p:cNvPr>
          <p:cNvSpPr>
            <a:spLocks noGrp="1"/>
          </p:cNvSpPr>
          <p:nvPr>
            <p:ph type="sldNum" sz="quarter" idx="12"/>
          </p:nvPr>
        </p:nvSpPr>
        <p:spPr/>
        <p:txBody>
          <a:bodyPr/>
          <a:lstStyle/>
          <a:p>
            <a:r>
              <a:rPr lang="en-US" dirty="0"/>
              <a:t>Slide 22-</a:t>
            </a:r>
            <a:fld id="{52DFCED4-3DB5-5A4D-92BF-293F61671FD6}" type="slidenum">
              <a:rPr lang="en-US" smtClean="0"/>
              <a:pPr/>
              <a:t>‹#›</a:t>
            </a:fld>
            <a:endParaRPr lang="en-US" dirty="0"/>
          </a:p>
        </p:txBody>
      </p:sp>
    </p:spTree>
    <p:extLst>
      <p:ext uri="{BB962C8B-B14F-4D97-AF65-F5344CB8AC3E}">
        <p14:creationId xmlns:p14="http://schemas.microsoft.com/office/powerpoint/2010/main" val="2815232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33CFB6-67DA-D143-AE33-93BA5F272DD9}"/>
              </a:ext>
            </a:extLst>
          </p:cNvPr>
          <p:cNvSpPr>
            <a:spLocks noGrp="1"/>
          </p:cNvSpPr>
          <p:nvPr>
            <p:ph type="dt" sz="half" idx="10"/>
          </p:nvPr>
        </p:nvSpPr>
        <p:spPr/>
        <p:txBody>
          <a:bodyPr/>
          <a:lstStyle/>
          <a:p>
            <a:r>
              <a:rPr lang="en-US"/>
              <a:t>Version 1.0</a:t>
            </a:r>
          </a:p>
        </p:txBody>
      </p:sp>
      <p:sp>
        <p:nvSpPr>
          <p:cNvPr id="3" name="Footer Placeholder 2">
            <a:extLst>
              <a:ext uri="{FF2B5EF4-FFF2-40B4-BE49-F238E27FC236}">
                <a16:creationId xmlns:a16="http://schemas.microsoft.com/office/drawing/2014/main" id="{123520C0-984A-A446-AAB8-F0CFAC2DAF5F}"/>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4" name="Slide Number Placeholder 3">
            <a:extLst>
              <a:ext uri="{FF2B5EF4-FFF2-40B4-BE49-F238E27FC236}">
                <a16:creationId xmlns:a16="http://schemas.microsoft.com/office/drawing/2014/main" id="{415E591D-50B4-2E41-95AB-67206F138013}"/>
              </a:ext>
            </a:extLst>
          </p:cNvPr>
          <p:cNvSpPr>
            <a:spLocks noGrp="1"/>
          </p:cNvSpPr>
          <p:nvPr>
            <p:ph type="sldNum" sz="quarter" idx="12"/>
          </p:nvPr>
        </p:nvSpPr>
        <p:spPr/>
        <p:txBody>
          <a:bodyPr/>
          <a:lstStyle/>
          <a:p>
            <a:r>
              <a:rPr lang="en-US" dirty="0"/>
              <a:t>Slide 22-</a:t>
            </a:r>
            <a:fld id="{52DFCED4-3DB5-5A4D-92BF-293F61671FD6}" type="slidenum">
              <a:rPr lang="en-US" smtClean="0"/>
              <a:pPr/>
              <a:t>‹#›</a:t>
            </a:fld>
            <a:endParaRPr lang="en-US" dirty="0"/>
          </a:p>
        </p:txBody>
      </p:sp>
    </p:spTree>
    <p:extLst>
      <p:ext uri="{BB962C8B-B14F-4D97-AF65-F5344CB8AC3E}">
        <p14:creationId xmlns:p14="http://schemas.microsoft.com/office/powerpoint/2010/main" val="3703541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493FD-304A-0E40-B373-8BD89B7C0E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93FAA35-CC07-0243-92DF-08A8D414BF7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F7C6280-F07E-9940-809B-0500E26AF6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DC5273D-5729-224C-AE6F-434FE7E7C085}"/>
              </a:ext>
            </a:extLst>
          </p:cNvPr>
          <p:cNvSpPr>
            <a:spLocks noGrp="1"/>
          </p:cNvSpPr>
          <p:nvPr>
            <p:ph type="dt" sz="half" idx="10"/>
          </p:nvPr>
        </p:nvSpPr>
        <p:spPr/>
        <p:txBody>
          <a:bodyPr/>
          <a:lstStyle/>
          <a:p>
            <a:r>
              <a:rPr lang="en-US"/>
              <a:t>Version 1.0</a:t>
            </a:r>
          </a:p>
        </p:txBody>
      </p:sp>
      <p:sp>
        <p:nvSpPr>
          <p:cNvPr id="6" name="Footer Placeholder 5">
            <a:extLst>
              <a:ext uri="{FF2B5EF4-FFF2-40B4-BE49-F238E27FC236}">
                <a16:creationId xmlns:a16="http://schemas.microsoft.com/office/drawing/2014/main" id="{74DC288E-F109-1042-8F25-F4E38E853052}"/>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7" name="Slide Number Placeholder 6">
            <a:extLst>
              <a:ext uri="{FF2B5EF4-FFF2-40B4-BE49-F238E27FC236}">
                <a16:creationId xmlns:a16="http://schemas.microsoft.com/office/drawing/2014/main" id="{66ECD07E-5473-784E-9CBE-572647F80F80}"/>
              </a:ext>
            </a:extLst>
          </p:cNvPr>
          <p:cNvSpPr>
            <a:spLocks noGrp="1"/>
          </p:cNvSpPr>
          <p:nvPr>
            <p:ph type="sldNum" sz="quarter" idx="12"/>
          </p:nvPr>
        </p:nvSpPr>
        <p:spPr/>
        <p:txBody>
          <a:bodyPr/>
          <a:lstStyle/>
          <a:p>
            <a:r>
              <a:rPr lang="en-US" dirty="0"/>
              <a:t>Slide 22-</a:t>
            </a:r>
            <a:fld id="{52DFCED4-3DB5-5A4D-92BF-293F61671FD6}" type="slidenum">
              <a:rPr lang="en-US" smtClean="0"/>
              <a:pPr/>
              <a:t>‹#›</a:t>
            </a:fld>
            <a:endParaRPr lang="en-US" dirty="0"/>
          </a:p>
        </p:txBody>
      </p:sp>
    </p:spTree>
    <p:extLst>
      <p:ext uri="{BB962C8B-B14F-4D97-AF65-F5344CB8AC3E}">
        <p14:creationId xmlns:p14="http://schemas.microsoft.com/office/powerpoint/2010/main" val="2316157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ECD73-4ABB-974C-803B-7A51C47D40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1C3A90D-8ECE-CD46-915D-F0478DBBBA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DE8C723-A8ED-404E-93DD-E12B5B0138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7F3D5C8-9412-5841-9192-5CE9525B1F38}"/>
              </a:ext>
            </a:extLst>
          </p:cNvPr>
          <p:cNvSpPr>
            <a:spLocks noGrp="1"/>
          </p:cNvSpPr>
          <p:nvPr>
            <p:ph type="dt" sz="half" idx="10"/>
          </p:nvPr>
        </p:nvSpPr>
        <p:spPr/>
        <p:txBody>
          <a:bodyPr/>
          <a:lstStyle/>
          <a:p>
            <a:r>
              <a:rPr lang="en-US"/>
              <a:t>Version 1.0</a:t>
            </a:r>
          </a:p>
        </p:txBody>
      </p:sp>
      <p:sp>
        <p:nvSpPr>
          <p:cNvPr id="6" name="Footer Placeholder 5">
            <a:extLst>
              <a:ext uri="{FF2B5EF4-FFF2-40B4-BE49-F238E27FC236}">
                <a16:creationId xmlns:a16="http://schemas.microsoft.com/office/drawing/2014/main" id="{82A4CA07-5409-BF40-A255-86A538D10529}"/>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7" name="Slide Number Placeholder 6">
            <a:extLst>
              <a:ext uri="{FF2B5EF4-FFF2-40B4-BE49-F238E27FC236}">
                <a16:creationId xmlns:a16="http://schemas.microsoft.com/office/drawing/2014/main" id="{98516C60-A5EB-244A-85C8-490E47998045}"/>
              </a:ext>
            </a:extLst>
          </p:cNvPr>
          <p:cNvSpPr>
            <a:spLocks noGrp="1"/>
          </p:cNvSpPr>
          <p:nvPr>
            <p:ph type="sldNum" sz="quarter" idx="12"/>
          </p:nvPr>
        </p:nvSpPr>
        <p:spPr/>
        <p:txBody>
          <a:bodyPr/>
          <a:lstStyle/>
          <a:p>
            <a:r>
              <a:rPr lang="en-US" dirty="0"/>
              <a:t>Slide 22-</a:t>
            </a:r>
            <a:fld id="{52DFCED4-3DB5-5A4D-92BF-293F61671FD6}" type="slidenum">
              <a:rPr lang="en-US" smtClean="0"/>
              <a:pPr/>
              <a:t>‹#›</a:t>
            </a:fld>
            <a:endParaRPr lang="en-US" dirty="0"/>
          </a:p>
        </p:txBody>
      </p:sp>
    </p:spTree>
    <p:extLst>
      <p:ext uri="{BB962C8B-B14F-4D97-AF65-F5344CB8AC3E}">
        <p14:creationId xmlns:p14="http://schemas.microsoft.com/office/powerpoint/2010/main" val="2813144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179F061-953F-FE4E-B123-EF2AAD3217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EC59FF8-EA2D-F848-A878-2F47BA5D13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a:t>Fifth level</a:t>
            </a:r>
          </a:p>
        </p:txBody>
      </p:sp>
      <p:sp>
        <p:nvSpPr>
          <p:cNvPr id="4" name="Date Placeholder 3">
            <a:extLst>
              <a:ext uri="{FF2B5EF4-FFF2-40B4-BE49-F238E27FC236}">
                <a16:creationId xmlns:a16="http://schemas.microsoft.com/office/drawing/2014/main" id="{674CE376-8D6F-0546-95B0-57175EA1D5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solidFill>
              </a:defRPr>
            </a:lvl1pPr>
          </a:lstStyle>
          <a:p>
            <a:r>
              <a:rPr lang="en-US"/>
              <a:t>Version 1.0</a:t>
            </a:r>
          </a:p>
        </p:txBody>
      </p:sp>
      <p:sp>
        <p:nvSpPr>
          <p:cNvPr id="5" name="Footer Placeholder 4">
            <a:extLst>
              <a:ext uri="{FF2B5EF4-FFF2-40B4-BE49-F238E27FC236}">
                <a16:creationId xmlns:a16="http://schemas.microsoft.com/office/drawing/2014/main" id="{9F0503CA-7075-BF45-A33E-7F679677C3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i="1">
                <a:solidFill>
                  <a:schemeClr val="tx1"/>
                </a:solidFill>
              </a:defRPr>
            </a:lvl1p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292F712E-317B-634F-806D-6D9337157D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solidFill>
              </a:defRPr>
            </a:lvl1pPr>
          </a:lstStyle>
          <a:p>
            <a:r>
              <a:rPr lang="en-US" dirty="0"/>
              <a:t>Slide 22-</a:t>
            </a:r>
            <a:fld id="{52DFCED4-3DB5-5A4D-92BF-293F61671FD6}" type="slidenum">
              <a:rPr lang="en-US" smtClean="0"/>
              <a:pPr/>
              <a:t>‹#›</a:t>
            </a:fld>
            <a:endParaRPr lang="en-US" dirty="0"/>
          </a:p>
        </p:txBody>
      </p:sp>
      <p:pic>
        <p:nvPicPr>
          <p:cNvPr id="8" name="Picture 7">
            <a:extLst>
              <a:ext uri="{FF2B5EF4-FFF2-40B4-BE49-F238E27FC236}">
                <a16:creationId xmlns:a16="http://schemas.microsoft.com/office/drawing/2014/main" id="{8A2850A0-6036-014A-92D4-5DA2911E4584}"/>
              </a:ext>
            </a:extLst>
          </p:cNvPr>
          <p:cNvPicPr>
            <a:picLocks noChangeAspect="1"/>
          </p:cNvPicPr>
          <p:nvPr userDrawn="1"/>
        </p:nvPicPr>
        <p:blipFill>
          <a:blip r:embed="rId13"/>
          <a:stretch>
            <a:fillRect/>
          </a:stretch>
        </p:blipFill>
        <p:spPr>
          <a:xfrm>
            <a:off x="11389611" y="0"/>
            <a:ext cx="802389" cy="1038386"/>
          </a:xfrm>
          <a:prstGeom prst="rect">
            <a:avLst/>
          </a:prstGeom>
        </p:spPr>
      </p:pic>
    </p:spTree>
    <p:extLst>
      <p:ext uri="{BB962C8B-B14F-4D97-AF65-F5344CB8AC3E}">
        <p14:creationId xmlns:p14="http://schemas.microsoft.com/office/powerpoint/2010/main" val="17273410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ctrTitle"/>
          </p:nvPr>
        </p:nvSpPr>
        <p:spPr/>
        <p:txBody>
          <a:bodyPr/>
          <a:lstStyle/>
          <a:p>
            <a:r>
              <a:rPr lang="en-US" dirty="0">
                <a:latin typeface="Calibri" charset="0"/>
              </a:rPr>
              <a:t>Evaluating Systems</a:t>
            </a:r>
          </a:p>
        </p:txBody>
      </p:sp>
      <p:sp>
        <p:nvSpPr>
          <p:cNvPr id="3" name="Subtitle 2"/>
          <p:cNvSpPr>
            <a:spLocks noGrp="1"/>
          </p:cNvSpPr>
          <p:nvPr>
            <p:ph type="subTitle" idx="1"/>
          </p:nvPr>
        </p:nvSpPr>
        <p:spPr/>
        <p:txBody>
          <a:bodyPr rtlCol="0">
            <a:normAutofit/>
          </a:bodyPr>
          <a:lstStyle/>
          <a:p>
            <a:pPr>
              <a:defRPr/>
            </a:pPr>
            <a:r>
              <a:rPr lang="en-US" dirty="0">
                <a:ea typeface="+mn-ea"/>
                <a:cs typeface="+mn-cs"/>
              </a:rPr>
              <a:t>Chapter 22</a:t>
            </a:r>
          </a:p>
        </p:txBody>
      </p:sp>
      <p:sp>
        <p:nvSpPr>
          <p:cNvPr id="2" name="Date Placeholder 1">
            <a:extLst>
              <a:ext uri="{FF2B5EF4-FFF2-40B4-BE49-F238E27FC236}">
                <a16:creationId xmlns:a16="http://schemas.microsoft.com/office/drawing/2014/main" id="{4376EA8E-D079-6C42-9D91-789EDB59FE7A}"/>
              </a:ext>
            </a:extLst>
          </p:cNvPr>
          <p:cNvSpPr>
            <a:spLocks noGrp="1"/>
          </p:cNvSpPr>
          <p:nvPr>
            <p:ph type="dt" sz="half" idx="10"/>
          </p:nvPr>
        </p:nvSpPr>
        <p:spPr/>
        <p:txBody>
          <a:bodyPr/>
          <a:lstStyle/>
          <a:p>
            <a:r>
              <a:rPr lang="en-US"/>
              <a:t>Version 1.0</a:t>
            </a:r>
          </a:p>
        </p:txBody>
      </p:sp>
      <p:sp>
        <p:nvSpPr>
          <p:cNvPr id="4" name="Footer Placeholder 3">
            <a:extLst>
              <a:ext uri="{FF2B5EF4-FFF2-40B4-BE49-F238E27FC236}">
                <a16:creationId xmlns:a16="http://schemas.microsoft.com/office/drawing/2014/main" id="{E1686E12-DD85-9242-B7ED-F032805473B4}"/>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8" name="Slide Number Placeholder 7">
            <a:extLst>
              <a:ext uri="{FF2B5EF4-FFF2-40B4-BE49-F238E27FC236}">
                <a16:creationId xmlns:a16="http://schemas.microsoft.com/office/drawing/2014/main" id="{7D7B59CD-CD3E-8244-A7FE-00C94E6082E4}"/>
              </a:ext>
            </a:extLst>
          </p:cNvPr>
          <p:cNvSpPr>
            <a:spLocks noGrp="1"/>
          </p:cNvSpPr>
          <p:nvPr>
            <p:ph type="sldNum" sz="quarter" idx="12"/>
          </p:nvPr>
        </p:nvSpPr>
        <p:spPr/>
        <p:txBody>
          <a:bodyPr/>
          <a:lstStyle/>
          <a:p>
            <a:r>
              <a:rPr lang="en-US"/>
              <a:t>Slide 22-</a:t>
            </a:r>
            <a:fld id="{52DFCED4-3DB5-5A4D-92BF-293F61671FD6}" type="slidenum">
              <a:rPr lang="en-US" smtClean="0"/>
              <a:pPr/>
              <a:t>1</a:t>
            </a:fld>
            <a:endParaRPr lang="en-US" dirty="0"/>
          </a:p>
        </p:txBody>
      </p:sp>
    </p:spTree>
    <p:extLst>
      <p:ext uri="{BB962C8B-B14F-4D97-AF65-F5344CB8AC3E}">
        <p14:creationId xmlns:p14="http://schemas.microsoft.com/office/powerpoint/2010/main" val="6665162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E18E3-A8C2-DC46-990E-5ABFCF9D5A5F}"/>
              </a:ext>
            </a:extLst>
          </p:cNvPr>
          <p:cNvSpPr>
            <a:spLocks noGrp="1"/>
          </p:cNvSpPr>
          <p:nvPr>
            <p:ph type="title"/>
          </p:nvPr>
        </p:nvSpPr>
        <p:spPr/>
        <p:txBody>
          <a:bodyPr/>
          <a:lstStyle/>
          <a:p>
            <a:r>
              <a:rPr lang="en-US" dirty="0"/>
              <a:t>TCSEC Functional Requirements</a:t>
            </a:r>
          </a:p>
        </p:txBody>
      </p:sp>
      <p:sp>
        <p:nvSpPr>
          <p:cNvPr id="3" name="Content Placeholder 2">
            <a:extLst>
              <a:ext uri="{FF2B5EF4-FFF2-40B4-BE49-F238E27FC236}">
                <a16:creationId xmlns:a16="http://schemas.microsoft.com/office/drawing/2014/main" id="{53EB9E91-4F3B-A44C-BB73-A2745A90FA30}"/>
              </a:ext>
            </a:extLst>
          </p:cNvPr>
          <p:cNvSpPr>
            <a:spLocks noGrp="1"/>
          </p:cNvSpPr>
          <p:nvPr>
            <p:ph idx="1"/>
          </p:nvPr>
        </p:nvSpPr>
        <p:spPr/>
        <p:txBody>
          <a:bodyPr>
            <a:normAutofit/>
          </a:bodyPr>
          <a:lstStyle/>
          <a:p>
            <a:r>
              <a:rPr lang="en-US" i="1" dirty="0"/>
              <a:t>Audit</a:t>
            </a:r>
            <a:r>
              <a:rPr lang="en-US" dirty="0"/>
              <a:t>: existence of audit mechanism, protection of audit data</a:t>
            </a:r>
          </a:p>
          <a:p>
            <a:pPr lvl="1"/>
            <a:r>
              <a:rPr lang="en-US" dirty="0"/>
              <a:t>What audit records must contain, what events are to be recorded</a:t>
            </a:r>
          </a:p>
          <a:p>
            <a:r>
              <a:rPr lang="en-US" dirty="0"/>
              <a:t>System architecture: include reference validation mechanism, process isolation, well-defined user interfaces, least privilege</a:t>
            </a:r>
          </a:p>
          <a:p>
            <a:r>
              <a:rPr lang="en-US" dirty="0"/>
              <a:t>Operational assurance: trusted facility management including separation of operator, administrator roles at B2 or higher; trusted recovery procedures at A1; hardware diagnostics to validate hardware, firmware elements of TCB</a:t>
            </a:r>
          </a:p>
          <a:p>
            <a:endParaRPr lang="en-US" dirty="0"/>
          </a:p>
        </p:txBody>
      </p:sp>
      <p:sp>
        <p:nvSpPr>
          <p:cNvPr id="4" name="Date Placeholder 3">
            <a:extLst>
              <a:ext uri="{FF2B5EF4-FFF2-40B4-BE49-F238E27FC236}">
                <a16:creationId xmlns:a16="http://schemas.microsoft.com/office/drawing/2014/main" id="{CD1637CD-BDB0-5C40-9064-41681F63C644}"/>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BF2F93DF-8E28-6E40-9906-9EC4C930E491}"/>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A67D54C3-BB59-874E-A7DC-E8422B2B088E}"/>
              </a:ext>
            </a:extLst>
          </p:cNvPr>
          <p:cNvSpPr>
            <a:spLocks noGrp="1"/>
          </p:cNvSpPr>
          <p:nvPr>
            <p:ph type="sldNum" sz="quarter" idx="12"/>
          </p:nvPr>
        </p:nvSpPr>
        <p:spPr/>
        <p:txBody>
          <a:bodyPr/>
          <a:lstStyle/>
          <a:p>
            <a:r>
              <a:rPr lang="en-US"/>
              <a:t>Slide 22-</a:t>
            </a:r>
            <a:fld id="{52DFCED4-3DB5-5A4D-92BF-293F61671FD6}" type="slidenum">
              <a:rPr lang="en-US" smtClean="0"/>
              <a:pPr/>
              <a:t>10</a:t>
            </a:fld>
            <a:endParaRPr lang="en-US" dirty="0"/>
          </a:p>
        </p:txBody>
      </p:sp>
    </p:spTree>
    <p:extLst>
      <p:ext uri="{BB962C8B-B14F-4D97-AF65-F5344CB8AC3E}">
        <p14:creationId xmlns:p14="http://schemas.microsoft.com/office/powerpoint/2010/main" val="256462410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2C122-33CB-B442-ADC1-1F17E5B7EEEB}"/>
              </a:ext>
            </a:extLst>
          </p:cNvPr>
          <p:cNvSpPr>
            <a:spLocks noGrp="1"/>
          </p:cNvSpPr>
          <p:nvPr>
            <p:ph type="title"/>
          </p:nvPr>
        </p:nvSpPr>
        <p:spPr/>
        <p:txBody>
          <a:bodyPr/>
          <a:lstStyle/>
          <a:p>
            <a:r>
              <a:rPr lang="en-US" dirty="0"/>
              <a:t>Rating Profile</a:t>
            </a:r>
          </a:p>
        </p:txBody>
      </p:sp>
      <p:sp>
        <p:nvSpPr>
          <p:cNvPr id="3" name="Content Placeholder 2">
            <a:extLst>
              <a:ext uri="{FF2B5EF4-FFF2-40B4-BE49-F238E27FC236}">
                <a16:creationId xmlns:a16="http://schemas.microsoft.com/office/drawing/2014/main" id="{F79112D1-29BA-514C-965E-D79ACBB96449}"/>
              </a:ext>
            </a:extLst>
          </p:cNvPr>
          <p:cNvSpPr>
            <a:spLocks noGrp="1"/>
          </p:cNvSpPr>
          <p:nvPr>
            <p:ph idx="1"/>
          </p:nvPr>
        </p:nvSpPr>
        <p:spPr>
          <a:xfrm>
            <a:off x="838200" y="1825625"/>
            <a:ext cx="10515600" cy="485089"/>
          </a:xfrm>
        </p:spPr>
        <p:txBody>
          <a:bodyPr/>
          <a:lstStyle/>
          <a:p>
            <a:r>
              <a:rPr lang="en-US" dirty="0"/>
              <a:t>Tabular representation of process areas vs. maturity levels</a:t>
            </a:r>
          </a:p>
          <a:p>
            <a:endParaRPr lang="en-US" dirty="0"/>
          </a:p>
        </p:txBody>
      </p:sp>
      <p:sp>
        <p:nvSpPr>
          <p:cNvPr id="4" name="Date Placeholder 3">
            <a:extLst>
              <a:ext uri="{FF2B5EF4-FFF2-40B4-BE49-F238E27FC236}">
                <a16:creationId xmlns:a16="http://schemas.microsoft.com/office/drawing/2014/main" id="{F6568EDB-BF06-FC4B-ADBB-F9CE2DDCAB31}"/>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B418F0CD-0A10-9A4C-B905-E83A9CC84AC4}"/>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1EBAAFD1-57A8-7D4C-910C-5477400B44A0}"/>
              </a:ext>
            </a:extLst>
          </p:cNvPr>
          <p:cNvSpPr>
            <a:spLocks noGrp="1"/>
          </p:cNvSpPr>
          <p:nvPr>
            <p:ph type="sldNum" sz="quarter" idx="12"/>
          </p:nvPr>
        </p:nvSpPr>
        <p:spPr/>
        <p:txBody>
          <a:bodyPr/>
          <a:lstStyle/>
          <a:p>
            <a:r>
              <a:rPr lang="en-US"/>
              <a:t>Slide 22-</a:t>
            </a:r>
            <a:fld id="{52DFCED4-3DB5-5A4D-92BF-293F61671FD6}" type="slidenum">
              <a:rPr lang="en-US" smtClean="0"/>
              <a:pPr/>
              <a:t>100</a:t>
            </a:fld>
            <a:endParaRPr lang="en-US" dirty="0"/>
          </a:p>
        </p:txBody>
      </p:sp>
      <p:pic>
        <p:nvPicPr>
          <p:cNvPr id="7" name="Picture 6">
            <a:extLst>
              <a:ext uri="{FF2B5EF4-FFF2-40B4-BE49-F238E27FC236}">
                <a16:creationId xmlns:a16="http://schemas.microsoft.com/office/drawing/2014/main" id="{4B978BD6-AC7E-A04C-9BC5-D9DB79A038EE}"/>
              </a:ext>
            </a:extLst>
          </p:cNvPr>
          <p:cNvPicPr>
            <a:picLocks noChangeAspect="1"/>
          </p:cNvPicPr>
          <p:nvPr/>
        </p:nvPicPr>
        <p:blipFill>
          <a:blip r:embed="rId2"/>
          <a:stretch>
            <a:fillRect/>
          </a:stretch>
        </p:blipFill>
        <p:spPr>
          <a:xfrm>
            <a:off x="2372497" y="2445651"/>
            <a:ext cx="6922187" cy="3667240"/>
          </a:xfrm>
          <a:prstGeom prst="rect">
            <a:avLst/>
          </a:prstGeom>
        </p:spPr>
      </p:pic>
      <p:sp>
        <p:nvSpPr>
          <p:cNvPr id="8" name="TextBox 7">
            <a:extLst>
              <a:ext uri="{FF2B5EF4-FFF2-40B4-BE49-F238E27FC236}">
                <a16:creationId xmlns:a16="http://schemas.microsoft.com/office/drawing/2014/main" id="{2C922063-E3C2-884E-8C32-B23F9399E5A0}"/>
              </a:ext>
            </a:extLst>
          </p:cNvPr>
          <p:cNvSpPr txBox="1"/>
          <p:nvPr/>
        </p:nvSpPr>
        <p:spPr>
          <a:xfrm>
            <a:off x="5415525" y="5987018"/>
            <a:ext cx="1360950" cy="369332"/>
          </a:xfrm>
          <a:prstGeom prst="rect">
            <a:avLst/>
          </a:prstGeom>
          <a:noFill/>
        </p:spPr>
        <p:txBody>
          <a:bodyPr wrap="none" rtlCol="0">
            <a:spAutoFit/>
          </a:bodyPr>
          <a:lstStyle/>
          <a:p>
            <a:r>
              <a:rPr lang="en-US" dirty="0"/>
              <a:t>Process area</a:t>
            </a:r>
          </a:p>
        </p:txBody>
      </p:sp>
      <p:sp>
        <p:nvSpPr>
          <p:cNvPr id="9" name="TextBox 8">
            <a:extLst>
              <a:ext uri="{FF2B5EF4-FFF2-40B4-BE49-F238E27FC236}">
                <a16:creationId xmlns:a16="http://schemas.microsoft.com/office/drawing/2014/main" id="{964EA1AE-7059-D74F-B1C6-5B3CD0440731}"/>
              </a:ext>
            </a:extLst>
          </p:cNvPr>
          <p:cNvSpPr txBox="1"/>
          <p:nvPr/>
        </p:nvSpPr>
        <p:spPr>
          <a:xfrm rot="16200000">
            <a:off x="1820366" y="3759432"/>
            <a:ext cx="778868" cy="369332"/>
          </a:xfrm>
          <a:prstGeom prst="rect">
            <a:avLst/>
          </a:prstGeom>
          <a:noFill/>
        </p:spPr>
        <p:txBody>
          <a:bodyPr wrap="none" rtlCol="0">
            <a:spAutoFit/>
          </a:bodyPr>
          <a:lstStyle/>
          <a:p>
            <a:r>
              <a:rPr lang="en-US" dirty="0"/>
              <a:t>Rating</a:t>
            </a:r>
          </a:p>
        </p:txBody>
      </p:sp>
    </p:spTree>
    <p:extLst>
      <p:ext uri="{BB962C8B-B14F-4D97-AF65-F5344CB8AC3E}">
        <p14:creationId xmlns:p14="http://schemas.microsoft.com/office/powerpoint/2010/main" val="139381797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C8120-6D96-FF43-93AD-5B19270EE442}"/>
              </a:ext>
            </a:extLst>
          </p:cNvPr>
          <p:cNvSpPr>
            <a:spLocks noGrp="1"/>
          </p:cNvSpPr>
          <p:nvPr>
            <p:ph type="title"/>
          </p:nvPr>
        </p:nvSpPr>
        <p:spPr/>
        <p:txBody>
          <a:bodyPr/>
          <a:lstStyle/>
          <a:p>
            <a:r>
              <a:rPr lang="en-US" dirty="0"/>
              <a:t>Key Points</a:t>
            </a:r>
          </a:p>
        </p:txBody>
      </p:sp>
      <p:sp>
        <p:nvSpPr>
          <p:cNvPr id="3" name="Content Placeholder 2">
            <a:extLst>
              <a:ext uri="{FF2B5EF4-FFF2-40B4-BE49-F238E27FC236}">
                <a16:creationId xmlns:a16="http://schemas.microsoft.com/office/drawing/2014/main" id="{5CD888DC-9CC3-2F4A-8E0F-835F82346553}"/>
              </a:ext>
            </a:extLst>
          </p:cNvPr>
          <p:cNvSpPr>
            <a:spLocks noGrp="1"/>
          </p:cNvSpPr>
          <p:nvPr>
            <p:ph idx="1"/>
          </p:nvPr>
        </p:nvSpPr>
        <p:spPr/>
        <p:txBody>
          <a:bodyPr/>
          <a:lstStyle/>
          <a:p>
            <a:r>
              <a:rPr lang="en-US" dirty="0"/>
              <a:t>First public, widely used evaluation technique was TCSEC</a:t>
            </a:r>
          </a:p>
          <a:p>
            <a:pPr lvl="1"/>
            <a:r>
              <a:rPr lang="en-US" dirty="0"/>
              <a:t>Led to much research, development of other approaches addressing concerns about TCSEC</a:t>
            </a:r>
          </a:p>
          <a:p>
            <a:r>
              <a:rPr lang="en-US" dirty="0"/>
              <a:t>Other methodologies:</a:t>
            </a:r>
          </a:p>
          <a:p>
            <a:pPr lvl="1"/>
            <a:r>
              <a:rPr lang="en-US" dirty="0"/>
              <a:t>ITSEC in Europe, CTCPEC in Canada, FC in US</a:t>
            </a:r>
          </a:p>
          <a:p>
            <a:r>
              <a:rPr lang="en-US" dirty="0"/>
              <a:t>These led to Common Criteria international evaluation methodology</a:t>
            </a:r>
          </a:p>
          <a:p>
            <a:r>
              <a:rPr lang="en-US" dirty="0"/>
              <a:t>Other current evaluation techniques</a:t>
            </a:r>
          </a:p>
          <a:p>
            <a:pPr lvl="1"/>
            <a:r>
              <a:rPr lang="en-US" dirty="0"/>
              <a:t>FIPS 140-2 (cryptographic modules, managed by US NIST, Canadian CSE)</a:t>
            </a:r>
          </a:p>
          <a:p>
            <a:pPr lvl="1"/>
            <a:r>
              <a:rPr lang="en-US" dirty="0"/>
              <a:t>SSE-CMM (</a:t>
            </a:r>
            <a:r>
              <a:rPr lang="en-US"/>
              <a:t>process oriented)</a:t>
            </a:r>
            <a:endParaRPr lang="en-US" dirty="0"/>
          </a:p>
        </p:txBody>
      </p:sp>
      <p:sp>
        <p:nvSpPr>
          <p:cNvPr id="7" name="Date Placeholder 6">
            <a:extLst>
              <a:ext uri="{FF2B5EF4-FFF2-40B4-BE49-F238E27FC236}">
                <a16:creationId xmlns:a16="http://schemas.microsoft.com/office/drawing/2014/main" id="{EE695A8A-3902-E545-8E94-DF9B57597B0C}"/>
              </a:ext>
            </a:extLst>
          </p:cNvPr>
          <p:cNvSpPr>
            <a:spLocks noGrp="1"/>
          </p:cNvSpPr>
          <p:nvPr>
            <p:ph type="dt" sz="half" idx="10"/>
          </p:nvPr>
        </p:nvSpPr>
        <p:spPr/>
        <p:txBody>
          <a:bodyPr/>
          <a:lstStyle/>
          <a:p>
            <a:r>
              <a:rPr lang="en-US"/>
              <a:t>Version 1.0</a:t>
            </a:r>
          </a:p>
        </p:txBody>
      </p:sp>
      <p:sp>
        <p:nvSpPr>
          <p:cNvPr id="8" name="Footer Placeholder 7">
            <a:extLst>
              <a:ext uri="{FF2B5EF4-FFF2-40B4-BE49-F238E27FC236}">
                <a16:creationId xmlns:a16="http://schemas.microsoft.com/office/drawing/2014/main" id="{BB0DE5AC-BF43-5F47-B7BB-8EA276421DC3}"/>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9" name="Slide Number Placeholder 8">
            <a:extLst>
              <a:ext uri="{FF2B5EF4-FFF2-40B4-BE49-F238E27FC236}">
                <a16:creationId xmlns:a16="http://schemas.microsoft.com/office/drawing/2014/main" id="{94997B54-5218-694B-9C42-2CBE98ECDF50}"/>
              </a:ext>
            </a:extLst>
          </p:cNvPr>
          <p:cNvSpPr>
            <a:spLocks noGrp="1"/>
          </p:cNvSpPr>
          <p:nvPr>
            <p:ph type="sldNum" sz="quarter" idx="12"/>
          </p:nvPr>
        </p:nvSpPr>
        <p:spPr/>
        <p:txBody>
          <a:bodyPr/>
          <a:lstStyle/>
          <a:p>
            <a:r>
              <a:rPr lang="en-US"/>
              <a:t>Slide 22-</a:t>
            </a:r>
            <a:fld id="{52DFCED4-3DB5-5A4D-92BF-293F61671FD6}" type="slidenum">
              <a:rPr lang="en-US" smtClean="0"/>
              <a:pPr/>
              <a:t>101</a:t>
            </a:fld>
            <a:endParaRPr lang="en-US" dirty="0"/>
          </a:p>
        </p:txBody>
      </p:sp>
    </p:spTree>
    <p:extLst>
      <p:ext uri="{BB962C8B-B14F-4D97-AF65-F5344CB8AC3E}">
        <p14:creationId xmlns:p14="http://schemas.microsoft.com/office/powerpoint/2010/main" val="3379681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70CB2-2C39-9E42-841D-6C2261B28129}"/>
              </a:ext>
            </a:extLst>
          </p:cNvPr>
          <p:cNvSpPr>
            <a:spLocks noGrp="1"/>
          </p:cNvSpPr>
          <p:nvPr>
            <p:ph type="title"/>
          </p:nvPr>
        </p:nvSpPr>
        <p:spPr/>
        <p:txBody>
          <a:bodyPr/>
          <a:lstStyle/>
          <a:p>
            <a:r>
              <a:rPr lang="en-US" dirty="0"/>
              <a:t>TCSEC </a:t>
            </a:r>
            <a:r>
              <a:rPr lang="en-US"/>
              <a:t>Assurance Requirements</a:t>
            </a:r>
          </a:p>
        </p:txBody>
      </p:sp>
      <p:sp>
        <p:nvSpPr>
          <p:cNvPr id="3" name="Content Placeholder 2">
            <a:extLst>
              <a:ext uri="{FF2B5EF4-FFF2-40B4-BE49-F238E27FC236}">
                <a16:creationId xmlns:a16="http://schemas.microsoft.com/office/drawing/2014/main" id="{0B072FEA-2758-024B-96B7-88F66948FF8C}"/>
              </a:ext>
            </a:extLst>
          </p:cNvPr>
          <p:cNvSpPr>
            <a:spLocks noGrp="1"/>
          </p:cNvSpPr>
          <p:nvPr>
            <p:ph idx="1"/>
          </p:nvPr>
        </p:nvSpPr>
        <p:spPr/>
        <p:txBody>
          <a:bodyPr/>
          <a:lstStyle/>
          <a:p>
            <a:r>
              <a:rPr lang="en-US" i="1" dirty="0"/>
              <a:t>Configuration management</a:t>
            </a:r>
            <a:r>
              <a:rPr lang="en-US" dirty="0"/>
              <a:t>: identification of configuration items, consistent mappings among documentation and code tools for generating TCB</a:t>
            </a:r>
          </a:p>
          <a:p>
            <a:pPr lvl="1"/>
            <a:r>
              <a:rPr lang="en-US" dirty="0"/>
              <a:t>Required at B2 or higher</a:t>
            </a:r>
          </a:p>
          <a:p>
            <a:r>
              <a:rPr lang="en-US" i="1" dirty="0"/>
              <a:t>Trusted distribution</a:t>
            </a:r>
            <a:r>
              <a:rPr lang="en-US" dirty="0"/>
              <a:t>: integrity of mapping between masters, distributed media; acceptance procedures</a:t>
            </a:r>
          </a:p>
          <a:p>
            <a:pPr lvl="1"/>
            <a:r>
              <a:rPr lang="en-US" dirty="0"/>
              <a:t>Required at A1</a:t>
            </a:r>
          </a:p>
          <a:p>
            <a:r>
              <a:rPr lang="en-US" i="1" dirty="0"/>
              <a:t>System architecture</a:t>
            </a:r>
            <a:r>
              <a:rPr lang="en-US" dirty="0"/>
              <a:t>: mandate modularity, minimization of complexity and other techniques for keeping TCB as small, simple as possible</a:t>
            </a:r>
          </a:p>
          <a:p>
            <a:pPr lvl="1"/>
            <a:r>
              <a:rPr lang="en-US" dirty="0"/>
              <a:t>Required at C1; increase until B3, where TCB must be full RVM</a:t>
            </a:r>
          </a:p>
        </p:txBody>
      </p:sp>
      <p:sp>
        <p:nvSpPr>
          <p:cNvPr id="4" name="Date Placeholder 3">
            <a:extLst>
              <a:ext uri="{FF2B5EF4-FFF2-40B4-BE49-F238E27FC236}">
                <a16:creationId xmlns:a16="http://schemas.microsoft.com/office/drawing/2014/main" id="{6B82843C-1DBC-784E-AFB1-638C5165B887}"/>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D7C8EE30-D115-4A4E-9AAB-E4F5FE991D92}"/>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0652BCD5-BA5B-994F-B3E4-02E19BA85946}"/>
              </a:ext>
            </a:extLst>
          </p:cNvPr>
          <p:cNvSpPr>
            <a:spLocks noGrp="1"/>
          </p:cNvSpPr>
          <p:nvPr>
            <p:ph type="sldNum" sz="quarter" idx="12"/>
          </p:nvPr>
        </p:nvSpPr>
        <p:spPr/>
        <p:txBody>
          <a:bodyPr/>
          <a:lstStyle/>
          <a:p>
            <a:r>
              <a:rPr lang="en-US"/>
              <a:t>Slide 22-</a:t>
            </a:r>
            <a:fld id="{52DFCED4-3DB5-5A4D-92BF-293F61671FD6}" type="slidenum">
              <a:rPr lang="en-US" smtClean="0"/>
              <a:pPr/>
              <a:t>11</a:t>
            </a:fld>
            <a:endParaRPr lang="en-US" dirty="0"/>
          </a:p>
        </p:txBody>
      </p:sp>
    </p:spTree>
    <p:extLst>
      <p:ext uri="{BB962C8B-B14F-4D97-AF65-F5344CB8AC3E}">
        <p14:creationId xmlns:p14="http://schemas.microsoft.com/office/powerpoint/2010/main" val="6962800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70CB2-2C39-9E42-841D-6C2261B28129}"/>
              </a:ext>
            </a:extLst>
          </p:cNvPr>
          <p:cNvSpPr>
            <a:spLocks noGrp="1"/>
          </p:cNvSpPr>
          <p:nvPr>
            <p:ph type="title"/>
          </p:nvPr>
        </p:nvSpPr>
        <p:spPr/>
        <p:txBody>
          <a:bodyPr/>
          <a:lstStyle/>
          <a:p>
            <a:r>
              <a:rPr lang="en-US" dirty="0"/>
              <a:t>TCSEC </a:t>
            </a:r>
            <a:r>
              <a:rPr lang="en-US"/>
              <a:t>Assurance Requirements</a:t>
            </a:r>
          </a:p>
        </p:txBody>
      </p:sp>
      <p:sp>
        <p:nvSpPr>
          <p:cNvPr id="3" name="Content Placeholder 2">
            <a:extLst>
              <a:ext uri="{FF2B5EF4-FFF2-40B4-BE49-F238E27FC236}">
                <a16:creationId xmlns:a16="http://schemas.microsoft.com/office/drawing/2014/main" id="{0B072FEA-2758-024B-96B7-88F66948FF8C}"/>
              </a:ext>
            </a:extLst>
          </p:cNvPr>
          <p:cNvSpPr>
            <a:spLocks noGrp="1"/>
          </p:cNvSpPr>
          <p:nvPr>
            <p:ph idx="1"/>
          </p:nvPr>
        </p:nvSpPr>
        <p:spPr/>
        <p:txBody>
          <a:bodyPr/>
          <a:lstStyle/>
          <a:p>
            <a:r>
              <a:rPr lang="en-US" i="1" dirty="0"/>
              <a:t>Design specification and verification</a:t>
            </a:r>
            <a:r>
              <a:rPr lang="en-US" dirty="0"/>
              <a:t>: these vary greatly among evaluation classes</a:t>
            </a:r>
          </a:p>
          <a:p>
            <a:pPr lvl="1"/>
            <a:r>
              <a:rPr lang="en-US" dirty="0"/>
              <a:t>C1, C2: none</a:t>
            </a:r>
          </a:p>
          <a:p>
            <a:pPr lvl="1"/>
            <a:r>
              <a:rPr lang="en-US" dirty="0"/>
              <a:t>B1: informal security policy model shown consistent with its axioms</a:t>
            </a:r>
          </a:p>
          <a:p>
            <a:pPr lvl="1"/>
            <a:r>
              <a:rPr lang="en-US" dirty="0"/>
              <a:t>B2: formal security policy model proven consistent with its axions, and system has descriptive top level specification (DTLS)</a:t>
            </a:r>
          </a:p>
          <a:p>
            <a:pPr lvl="1"/>
            <a:r>
              <a:rPr lang="en-US" dirty="0"/>
              <a:t>B3: DTLS shown consistent with security policy model</a:t>
            </a:r>
          </a:p>
          <a:p>
            <a:pPr lvl="1"/>
            <a:r>
              <a:rPr lang="en-US" dirty="0"/>
              <a:t>A1: system has formal top level specification (FTLS), approved formal methods show FTLS consistent with security policy model, also </a:t>
            </a:r>
            <a:r>
              <a:rPr lang="en-US" dirty="0" err="1"/>
              <a:t>mapoping</a:t>
            </a:r>
            <a:r>
              <a:rPr lang="en-US" dirty="0"/>
              <a:t> between FTLS and source code</a:t>
            </a:r>
          </a:p>
        </p:txBody>
      </p:sp>
      <p:sp>
        <p:nvSpPr>
          <p:cNvPr id="4" name="Date Placeholder 3">
            <a:extLst>
              <a:ext uri="{FF2B5EF4-FFF2-40B4-BE49-F238E27FC236}">
                <a16:creationId xmlns:a16="http://schemas.microsoft.com/office/drawing/2014/main" id="{6B82843C-1DBC-784E-AFB1-638C5165B887}"/>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D7C8EE30-D115-4A4E-9AAB-E4F5FE991D92}"/>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0652BCD5-BA5B-994F-B3E4-02E19BA85946}"/>
              </a:ext>
            </a:extLst>
          </p:cNvPr>
          <p:cNvSpPr>
            <a:spLocks noGrp="1"/>
          </p:cNvSpPr>
          <p:nvPr>
            <p:ph type="sldNum" sz="quarter" idx="12"/>
          </p:nvPr>
        </p:nvSpPr>
        <p:spPr/>
        <p:txBody>
          <a:bodyPr/>
          <a:lstStyle/>
          <a:p>
            <a:r>
              <a:rPr lang="en-US"/>
              <a:t>Slide 22-</a:t>
            </a:r>
            <a:fld id="{52DFCED4-3DB5-5A4D-92BF-293F61671FD6}" type="slidenum">
              <a:rPr lang="en-US" smtClean="0"/>
              <a:pPr/>
              <a:t>12</a:t>
            </a:fld>
            <a:endParaRPr lang="en-US" dirty="0"/>
          </a:p>
        </p:txBody>
      </p:sp>
    </p:spTree>
    <p:extLst>
      <p:ext uri="{BB962C8B-B14F-4D97-AF65-F5344CB8AC3E}">
        <p14:creationId xmlns:p14="http://schemas.microsoft.com/office/powerpoint/2010/main" val="2388946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70CB2-2C39-9E42-841D-6C2261B28129}"/>
              </a:ext>
            </a:extLst>
          </p:cNvPr>
          <p:cNvSpPr>
            <a:spLocks noGrp="1"/>
          </p:cNvSpPr>
          <p:nvPr>
            <p:ph type="title"/>
          </p:nvPr>
        </p:nvSpPr>
        <p:spPr/>
        <p:txBody>
          <a:bodyPr/>
          <a:lstStyle/>
          <a:p>
            <a:r>
              <a:rPr lang="en-US" dirty="0"/>
              <a:t>TCSEC </a:t>
            </a:r>
            <a:r>
              <a:rPr lang="en-US"/>
              <a:t>Assurance Requirements</a:t>
            </a:r>
          </a:p>
        </p:txBody>
      </p:sp>
      <p:sp>
        <p:nvSpPr>
          <p:cNvPr id="3" name="Content Placeholder 2">
            <a:extLst>
              <a:ext uri="{FF2B5EF4-FFF2-40B4-BE49-F238E27FC236}">
                <a16:creationId xmlns:a16="http://schemas.microsoft.com/office/drawing/2014/main" id="{0B072FEA-2758-024B-96B7-88F66948FF8C}"/>
              </a:ext>
            </a:extLst>
          </p:cNvPr>
          <p:cNvSpPr>
            <a:spLocks noGrp="1"/>
          </p:cNvSpPr>
          <p:nvPr>
            <p:ph idx="1"/>
          </p:nvPr>
        </p:nvSpPr>
        <p:spPr/>
        <p:txBody>
          <a:bodyPr/>
          <a:lstStyle/>
          <a:p>
            <a:r>
              <a:rPr lang="en-US" i="1" dirty="0"/>
              <a:t>Testing</a:t>
            </a:r>
            <a:r>
              <a:rPr lang="en-US" dirty="0"/>
              <a:t>: address conformance with claims, resistance to penetration, correction of flaws, search for covert channels</a:t>
            </a:r>
          </a:p>
          <a:p>
            <a:pPr lvl="1"/>
            <a:r>
              <a:rPr lang="en-US" dirty="0"/>
              <a:t>Requires use of formal methods in search at higher evaluation classes</a:t>
            </a:r>
          </a:p>
          <a:p>
            <a:r>
              <a:rPr lang="en-US" i="1" dirty="0"/>
              <a:t>Product documentation</a:t>
            </a:r>
            <a:r>
              <a:rPr lang="en-US" dirty="0"/>
              <a:t>: Security Features User’s Guide includes description of protection mechanisms, how they interact, how to use them; Trusted Facility Manual is for administrators and says how to run product securely</a:t>
            </a:r>
          </a:p>
          <a:p>
            <a:pPr lvl="1"/>
            <a:r>
              <a:rPr lang="en-US" dirty="0"/>
              <a:t>Required at all evaluation classes; increases as level of classes increase</a:t>
            </a:r>
          </a:p>
        </p:txBody>
      </p:sp>
      <p:sp>
        <p:nvSpPr>
          <p:cNvPr id="4" name="Date Placeholder 3">
            <a:extLst>
              <a:ext uri="{FF2B5EF4-FFF2-40B4-BE49-F238E27FC236}">
                <a16:creationId xmlns:a16="http://schemas.microsoft.com/office/drawing/2014/main" id="{6B82843C-1DBC-784E-AFB1-638C5165B887}"/>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D7C8EE30-D115-4A4E-9AAB-E4F5FE991D92}"/>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0652BCD5-BA5B-994F-B3E4-02E19BA85946}"/>
              </a:ext>
            </a:extLst>
          </p:cNvPr>
          <p:cNvSpPr>
            <a:spLocks noGrp="1"/>
          </p:cNvSpPr>
          <p:nvPr>
            <p:ph type="sldNum" sz="quarter" idx="12"/>
          </p:nvPr>
        </p:nvSpPr>
        <p:spPr/>
        <p:txBody>
          <a:bodyPr/>
          <a:lstStyle/>
          <a:p>
            <a:r>
              <a:rPr lang="en-US"/>
              <a:t>Slide 22-</a:t>
            </a:r>
            <a:fld id="{52DFCED4-3DB5-5A4D-92BF-293F61671FD6}" type="slidenum">
              <a:rPr lang="en-US" smtClean="0"/>
              <a:pPr/>
              <a:t>13</a:t>
            </a:fld>
            <a:endParaRPr lang="en-US" dirty="0"/>
          </a:p>
        </p:txBody>
      </p:sp>
    </p:spTree>
    <p:extLst>
      <p:ext uri="{BB962C8B-B14F-4D97-AF65-F5344CB8AC3E}">
        <p14:creationId xmlns:p14="http://schemas.microsoft.com/office/powerpoint/2010/main" val="23207087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EE4C-9AF1-0B4A-84BF-D3E418B2A0C8}"/>
              </a:ext>
            </a:extLst>
          </p:cNvPr>
          <p:cNvSpPr>
            <a:spLocks noGrp="1"/>
          </p:cNvSpPr>
          <p:nvPr>
            <p:ph type="title"/>
          </p:nvPr>
        </p:nvSpPr>
        <p:spPr/>
        <p:txBody>
          <a:bodyPr/>
          <a:lstStyle/>
          <a:p>
            <a:r>
              <a:rPr lang="en-US" dirty="0"/>
              <a:t>The Evaluation Classes</a:t>
            </a:r>
          </a:p>
        </p:txBody>
      </p:sp>
      <p:sp>
        <p:nvSpPr>
          <p:cNvPr id="3" name="Content Placeholder 2">
            <a:extLst>
              <a:ext uri="{FF2B5EF4-FFF2-40B4-BE49-F238E27FC236}">
                <a16:creationId xmlns:a16="http://schemas.microsoft.com/office/drawing/2014/main" id="{EDEBF38C-C3C2-044D-BA8B-8268E9E10DDA}"/>
              </a:ext>
            </a:extLst>
          </p:cNvPr>
          <p:cNvSpPr>
            <a:spLocks noGrp="1"/>
          </p:cNvSpPr>
          <p:nvPr>
            <p:ph idx="1"/>
          </p:nvPr>
        </p:nvSpPr>
        <p:spPr/>
        <p:txBody>
          <a:bodyPr/>
          <a:lstStyle/>
          <a:p>
            <a:r>
              <a:rPr lang="en-US" dirty="0"/>
              <a:t>C1, Discretionary Protection</a:t>
            </a:r>
          </a:p>
          <a:p>
            <a:pPr lvl="1"/>
            <a:r>
              <a:rPr lang="en-US" dirty="0"/>
              <a:t>Minimal functional requirements for identification, authentication, and discretionary access controls</a:t>
            </a:r>
          </a:p>
          <a:p>
            <a:pPr lvl="1"/>
            <a:r>
              <a:rPr lang="en-US" dirty="0"/>
              <a:t>Minimal assurance requirements for testing, documentation</a:t>
            </a:r>
          </a:p>
          <a:p>
            <a:pPr lvl="1"/>
            <a:r>
              <a:rPr lang="en-US" dirty="0"/>
              <a:t>Used only briefly, at beginning of the use of TCSEC</a:t>
            </a:r>
          </a:p>
          <a:p>
            <a:r>
              <a:rPr lang="en-US" dirty="0"/>
              <a:t>C2, Controlled Access Protection</a:t>
            </a:r>
          </a:p>
          <a:p>
            <a:pPr lvl="1"/>
            <a:r>
              <a:rPr lang="en-US" dirty="0"/>
              <a:t>Functional requirements include object reuse, auditing</a:t>
            </a:r>
          </a:p>
          <a:p>
            <a:pPr lvl="1"/>
            <a:r>
              <a:rPr lang="en-US" dirty="0"/>
              <a:t>Assurance requirements require more stringent security testing</a:t>
            </a:r>
          </a:p>
          <a:p>
            <a:pPr lvl="1"/>
            <a:r>
              <a:rPr lang="en-US" dirty="0"/>
              <a:t>Most commonly used class for commercial products</a:t>
            </a:r>
          </a:p>
          <a:p>
            <a:pPr lvl="1"/>
            <a:endParaRPr lang="en-US" dirty="0"/>
          </a:p>
        </p:txBody>
      </p:sp>
      <p:sp>
        <p:nvSpPr>
          <p:cNvPr id="4" name="Date Placeholder 3">
            <a:extLst>
              <a:ext uri="{FF2B5EF4-FFF2-40B4-BE49-F238E27FC236}">
                <a16:creationId xmlns:a16="http://schemas.microsoft.com/office/drawing/2014/main" id="{E20C0B87-0B9B-174D-955E-8DFBF9E289E5}"/>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53575407-C8EB-0046-94FD-9EED01862E28}"/>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509A705C-E3DE-A541-AD86-EA09FBB715C2}"/>
              </a:ext>
            </a:extLst>
          </p:cNvPr>
          <p:cNvSpPr>
            <a:spLocks noGrp="1"/>
          </p:cNvSpPr>
          <p:nvPr>
            <p:ph type="sldNum" sz="quarter" idx="12"/>
          </p:nvPr>
        </p:nvSpPr>
        <p:spPr/>
        <p:txBody>
          <a:bodyPr/>
          <a:lstStyle/>
          <a:p>
            <a:r>
              <a:rPr lang="en-US"/>
              <a:t>Slide 22-</a:t>
            </a:r>
            <a:fld id="{52DFCED4-3DB5-5A4D-92BF-293F61671FD6}" type="slidenum">
              <a:rPr lang="en-US" smtClean="0"/>
              <a:pPr/>
              <a:t>14</a:t>
            </a:fld>
            <a:endParaRPr lang="en-US" dirty="0"/>
          </a:p>
        </p:txBody>
      </p:sp>
    </p:spTree>
    <p:extLst>
      <p:ext uri="{BB962C8B-B14F-4D97-AF65-F5344CB8AC3E}">
        <p14:creationId xmlns:p14="http://schemas.microsoft.com/office/powerpoint/2010/main" val="14907566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EE4C-9AF1-0B4A-84BF-D3E418B2A0C8}"/>
              </a:ext>
            </a:extLst>
          </p:cNvPr>
          <p:cNvSpPr>
            <a:spLocks noGrp="1"/>
          </p:cNvSpPr>
          <p:nvPr>
            <p:ph type="title"/>
          </p:nvPr>
        </p:nvSpPr>
        <p:spPr/>
        <p:txBody>
          <a:bodyPr/>
          <a:lstStyle/>
          <a:p>
            <a:r>
              <a:rPr lang="en-US" dirty="0"/>
              <a:t>The Evaluation Classes</a:t>
            </a:r>
          </a:p>
        </p:txBody>
      </p:sp>
      <p:sp>
        <p:nvSpPr>
          <p:cNvPr id="3" name="Content Placeholder 2">
            <a:extLst>
              <a:ext uri="{FF2B5EF4-FFF2-40B4-BE49-F238E27FC236}">
                <a16:creationId xmlns:a16="http://schemas.microsoft.com/office/drawing/2014/main" id="{EDEBF38C-C3C2-044D-BA8B-8268E9E10DDA}"/>
              </a:ext>
            </a:extLst>
          </p:cNvPr>
          <p:cNvSpPr>
            <a:spLocks noGrp="1"/>
          </p:cNvSpPr>
          <p:nvPr>
            <p:ph idx="1"/>
          </p:nvPr>
        </p:nvSpPr>
        <p:spPr/>
        <p:txBody>
          <a:bodyPr/>
          <a:lstStyle/>
          <a:p>
            <a:r>
              <a:rPr lang="en-US" dirty="0"/>
              <a:t>B1, Labeled Security Protection</a:t>
            </a:r>
          </a:p>
          <a:p>
            <a:pPr lvl="1"/>
            <a:r>
              <a:rPr lang="en-US" dirty="0"/>
              <a:t>Functional requirements include mandatory access controls, possibly restricted to specified set of objects, labelling to support this</a:t>
            </a:r>
          </a:p>
          <a:p>
            <a:pPr lvl="1"/>
            <a:r>
              <a:rPr lang="en-US" dirty="0"/>
              <a:t>Assurance requirements include more stringent security testing, informal model of security policy shown to be consistent with its axioms</a:t>
            </a:r>
          </a:p>
          <a:p>
            <a:r>
              <a:rPr lang="en-US" dirty="0"/>
              <a:t>B2, Structured Protection</a:t>
            </a:r>
          </a:p>
          <a:p>
            <a:pPr lvl="1"/>
            <a:r>
              <a:rPr lang="en-US" dirty="0"/>
              <a:t>Functional requirements include mandatory access controls for all objects, labeling expanded, trusted path for login, enforcement of least privilege</a:t>
            </a:r>
          </a:p>
          <a:p>
            <a:pPr lvl="1"/>
            <a:r>
              <a:rPr lang="en-US" dirty="0"/>
              <a:t>Assurance requirements include covert channel analysis, configuration management, more stringent documentation, formal security policy model proven to be consistent with its axioms</a:t>
            </a:r>
          </a:p>
        </p:txBody>
      </p:sp>
      <p:sp>
        <p:nvSpPr>
          <p:cNvPr id="4" name="Date Placeholder 3">
            <a:extLst>
              <a:ext uri="{FF2B5EF4-FFF2-40B4-BE49-F238E27FC236}">
                <a16:creationId xmlns:a16="http://schemas.microsoft.com/office/drawing/2014/main" id="{E20C0B87-0B9B-174D-955E-8DFBF9E289E5}"/>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53575407-C8EB-0046-94FD-9EED01862E28}"/>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509A705C-E3DE-A541-AD86-EA09FBB715C2}"/>
              </a:ext>
            </a:extLst>
          </p:cNvPr>
          <p:cNvSpPr>
            <a:spLocks noGrp="1"/>
          </p:cNvSpPr>
          <p:nvPr>
            <p:ph type="sldNum" sz="quarter" idx="12"/>
          </p:nvPr>
        </p:nvSpPr>
        <p:spPr/>
        <p:txBody>
          <a:bodyPr/>
          <a:lstStyle/>
          <a:p>
            <a:r>
              <a:rPr lang="en-US"/>
              <a:t>Slide 22-</a:t>
            </a:r>
            <a:fld id="{52DFCED4-3DB5-5A4D-92BF-293F61671FD6}" type="slidenum">
              <a:rPr lang="en-US" smtClean="0"/>
              <a:pPr/>
              <a:t>15</a:t>
            </a:fld>
            <a:endParaRPr lang="en-US" dirty="0"/>
          </a:p>
        </p:txBody>
      </p:sp>
    </p:spTree>
    <p:extLst>
      <p:ext uri="{BB962C8B-B14F-4D97-AF65-F5344CB8AC3E}">
        <p14:creationId xmlns:p14="http://schemas.microsoft.com/office/powerpoint/2010/main" val="2079561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EE4C-9AF1-0B4A-84BF-D3E418B2A0C8}"/>
              </a:ext>
            </a:extLst>
          </p:cNvPr>
          <p:cNvSpPr>
            <a:spLocks noGrp="1"/>
          </p:cNvSpPr>
          <p:nvPr>
            <p:ph type="title"/>
          </p:nvPr>
        </p:nvSpPr>
        <p:spPr/>
        <p:txBody>
          <a:bodyPr/>
          <a:lstStyle/>
          <a:p>
            <a:r>
              <a:rPr lang="en-US" dirty="0"/>
              <a:t>The Evaluation Classes</a:t>
            </a:r>
          </a:p>
        </p:txBody>
      </p:sp>
      <p:sp>
        <p:nvSpPr>
          <p:cNvPr id="3" name="Content Placeholder 2">
            <a:extLst>
              <a:ext uri="{FF2B5EF4-FFF2-40B4-BE49-F238E27FC236}">
                <a16:creationId xmlns:a16="http://schemas.microsoft.com/office/drawing/2014/main" id="{EDEBF38C-C3C2-044D-BA8B-8268E9E10DDA}"/>
              </a:ext>
            </a:extLst>
          </p:cNvPr>
          <p:cNvSpPr>
            <a:spLocks noGrp="1"/>
          </p:cNvSpPr>
          <p:nvPr>
            <p:ph idx="1"/>
          </p:nvPr>
        </p:nvSpPr>
        <p:spPr/>
        <p:txBody>
          <a:bodyPr>
            <a:normAutofit fontScale="92500"/>
          </a:bodyPr>
          <a:lstStyle/>
          <a:p>
            <a:r>
              <a:rPr lang="en-US" dirty="0"/>
              <a:t>B3, Security Domains</a:t>
            </a:r>
          </a:p>
          <a:p>
            <a:pPr lvl="1"/>
            <a:r>
              <a:rPr lang="en-US" dirty="0"/>
              <a:t>Functional requirements include implementation of dull RVM, additional requirements for trusted path, constraints on code development (modularity, simplicity, layering, data hiding, etc.)</a:t>
            </a:r>
          </a:p>
          <a:p>
            <a:pPr lvl="1"/>
            <a:r>
              <a:rPr lang="en-US" dirty="0"/>
              <a:t>Assurance requirements include all of B2 requirements, more stringent testing, more requirements on DLTS, administrator’s guide, design documentation</a:t>
            </a:r>
          </a:p>
          <a:p>
            <a:r>
              <a:rPr lang="en-US" dirty="0"/>
              <a:t>A1, Verified Protection</a:t>
            </a:r>
          </a:p>
          <a:p>
            <a:pPr lvl="1"/>
            <a:r>
              <a:rPr lang="en-US" dirty="0"/>
              <a:t>Functional requirements are same as for B3</a:t>
            </a:r>
          </a:p>
          <a:p>
            <a:pPr lvl="1"/>
            <a:r>
              <a:rPr lang="en-US" dirty="0"/>
              <a:t>Assurance requirements include using formal methods in covert channel analysis, design specification, verification, correspondence between code and FTLS, as well as trusted distribution and increased test and design document requirements</a:t>
            </a:r>
          </a:p>
        </p:txBody>
      </p:sp>
      <p:sp>
        <p:nvSpPr>
          <p:cNvPr id="4" name="Date Placeholder 3">
            <a:extLst>
              <a:ext uri="{FF2B5EF4-FFF2-40B4-BE49-F238E27FC236}">
                <a16:creationId xmlns:a16="http://schemas.microsoft.com/office/drawing/2014/main" id="{E20C0B87-0B9B-174D-955E-8DFBF9E289E5}"/>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53575407-C8EB-0046-94FD-9EED01862E28}"/>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509A705C-E3DE-A541-AD86-EA09FBB715C2}"/>
              </a:ext>
            </a:extLst>
          </p:cNvPr>
          <p:cNvSpPr>
            <a:spLocks noGrp="1"/>
          </p:cNvSpPr>
          <p:nvPr>
            <p:ph type="sldNum" sz="quarter" idx="12"/>
          </p:nvPr>
        </p:nvSpPr>
        <p:spPr/>
        <p:txBody>
          <a:bodyPr/>
          <a:lstStyle/>
          <a:p>
            <a:r>
              <a:rPr lang="en-US"/>
              <a:t>Slide 22-</a:t>
            </a:r>
            <a:fld id="{52DFCED4-3DB5-5A4D-92BF-293F61671FD6}" type="slidenum">
              <a:rPr lang="en-US" smtClean="0"/>
              <a:pPr/>
              <a:t>16</a:t>
            </a:fld>
            <a:endParaRPr lang="en-US" dirty="0"/>
          </a:p>
        </p:txBody>
      </p:sp>
    </p:spTree>
    <p:extLst>
      <p:ext uri="{BB962C8B-B14F-4D97-AF65-F5344CB8AC3E}">
        <p14:creationId xmlns:p14="http://schemas.microsoft.com/office/powerpoint/2010/main" val="10308648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00618-850D-BA4A-87AD-BE73E5AF091F}"/>
              </a:ext>
            </a:extLst>
          </p:cNvPr>
          <p:cNvSpPr>
            <a:spLocks noGrp="1"/>
          </p:cNvSpPr>
          <p:nvPr>
            <p:ph type="title"/>
          </p:nvPr>
        </p:nvSpPr>
        <p:spPr/>
        <p:txBody>
          <a:bodyPr/>
          <a:lstStyle/>
          <a:p>
            <a:r>
              <a:rPr lang="en-US" dirty="0"/>
              <a:t>The Evaluation Process</a:t>
            </a:r>
          </a:p>
        </p:txBody>
      </p:sp>
      <p:sp>
        <p:nvSpPr>
          <p:cNvPr id="3" name="Content Placeholder 2">
            <a:extLst>
              <a:ext uri="{FF2B5EF4-FFF2-40B4-BE49-F238E27FC236}">
                <a16:creationId xmlns:a16="http://schemas.microsoft.com/office/drawing/2014/main" id="{862AEECE-BDFB-494A-969A-102FFA7EB1DE}"/>
              </a:ext>
            </a:extLst>
          </p:cNvPr>
          <p:cNvSpPr>
            <a:spLocks noGrp="1"/>
          </p:cNvSpPr>
          <p:nvPr>
            <p:ph idx="1"/>
          </p:nvPr>
        </p:nvSpPr>
        <p:spPr/>
        <p:txBody>
          <a:bodyPr/>
          <a:lstStyle/>
          <a:p>
            <a:r>
              <a:rPr lang="en-US" dirty="0"/>
              <a:t>Evaluators were government sponsored</a:t>
            </a:r>
          </a:p>
          <a:p>
            <a:r>
              <a:rPr lang="en-US" dirty="0"/>
              <a:t>Evaluations had no fees for vendors</a:t>
            </a:r>
          </a:p>
          <a:p>
            <a:r>
              <a:rPr lang="en-US" dirty="0"/>
              <a:t>Three phases</a:t>
            </a:r>
          </a:p>
          <a:p>
            <a:pPr lvl="1"/>
            <a:r>
              <a:rPr lang="en-US" dirty="0"/>
              <a:t>Application</a:t>
            </a:r>
          </a:p>
          <a:p>
            <a:pPr lvl="1"/>
            <a:r>
              <a:rPr lang="en-US" dirty="0"/>
              <a:t>Preliminary technical review</a:t>
            </a:r>
          </a:p>
          <a:p>
            <a:pPr lvl="1"/>
            <a:r>
              <a:rPr lang="en-US" dirty="0"/>
              <a:t>Evaluation</a:t>
            </a:r>
          </a:p>
        </p:txBody>
      </p:sp>
      <p:sp>
        <p:nvSpPr>
          <p:cNvPr id="4" name="Date Placeholder 3">
            <a:extLst>
              <a:ext uri="{FF2B5EF4-FFF2-40B4-BE49-F238E27FC236}">
                <a16:creationId xmlns:a16="http://schemas.microsoft.com/office/drawing/2014/main" id="{4938FFC9-78CA-B847-BDB4-EEBFFDE2AFA6}"/>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9B27A9E1-E062-1C4F-9165-754C1DBDE3FE}"/>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3C5C14D0-A5B7-9844-A84B-D20419FF20C9}"/>
              </a:ext>
            </a:extLst>
          </p:cNvPr>
          <p:cNvSpPr>
            <a:spLocks noGrp="1"/>
          </p:cNvSpPr>
          <p:nvPr>
            <p:ph type="sldNum" sz="quarter" idx="12"/>
          </p:nvPr>
        </p:nvSpPr>
        <p:spPr/>
        <p:txBody>
          <a:bodyPr/>
          <a:lstStyle/>
          <a:p>
            <a:r>
              <a:rPr lang="en-US"/>
              <a:t>Slide 22-</a:t>
            </a:r>
            <a:fld id="{52DFCED4-3DB5-5A4D-92BF-293F61671FD6}" type="slidenum">
              <a:rPr lang="en-US" smtClean="0"/>
              <a:pPr/>
              <a:t>17</a:t>
            </a:fld>
            <a:endParaRPr lang="en-US" dirty="0"/>
          </a:p>
        </p:txBody>
      </p:sp>
    </p:spTree>
    <p:extLst>
      <p:ext uri="{BB962C8B-B14F-4D97-AF65-F5344CB8AC3E}">
        <p14:creationId xmlns:p14="http://schemas.microsoft.com/office/powerpoint/2010/main" val="17301841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00618-850D-BA4A-87AD-BE73E5AF091F}"/>
              </a:ext>
            </a:extLst>
          </p:cNvPr>
          <p:cNvSpPr>
            <a:spLocks noGrp="1"/>
          </p:cNvSpPr>
          <p:nvPr>
            <p:ph type="title"/>
          </p:nvPr>
        </p:nvSpPr>
        <p:spPr/>
        <p:txBody>
          <a:bodyPr/>
          <a:lstStyle/>
          <a:p>
            <a:r>
              <a:rPr lang="en-US" dirty="0"/>
              <a:t>The Evaluation Process</a:t>
            </a:r>
          </a:p>
        </p:txBody>
      </p:sp>
      <p:sp>
        <p:nvSpPr>
          <p:cNvPr id="3" name="Content Placeholder 2">
            <a:extLst>
              <a:ext uri="{FF2B5EF4-FFF2-40B4-BE49-F238E27FC236}">
                <a16:creationId xmlns:a16="http://schemas.microsoft.com/office/drawing/2014/main" id="{862AEECE-BDFB-494A-969A-102FFA7EB1DE}"/>
              </a:ext>
            </a:extLst>
          </p:cNvPr>
          <p:cNvSpPr>
            <a:spLocks noGrp="1"/>
          </p:cNvSpPr>
          <p:nvPr>
            <p:ph idx="1"/>
          </p:nvPr>
        </p:nvSpPr>
        <p:spPr/>
        <p:txBody>
          <a:bodyPr>
            <a:normAutofit lnSpcReduction="10000"/>
          </a:bodyPr>
          <a:lstStyle/>
          <a:p>
            <a:r>
              <a:rPr lang="en-US" dirty="0"/>
              <a:t>Application phase: vendor applied for evaluation</a:t>
            </a:r>
          </a:p>
          <a:p>
            <a:pPr lvl="1"/>
            <a:r>
              <a:rPr lang="en-US" dirty="0"/>
              <a:t>If government did not need product, application could be denied</a:t>
            </a:r>
          </a:p>
          <a:p>
            <a:r>
              <a:rPr lang="en-US" dirty="0"/>
              <a:t>Preliminary technical review phase: discussions of evaluation process, schedules, development process, etc.</a:t>
            </a:r>
          </a:p>
          <a:p>
            <a:pPr lvl="1"/>
            <a:r>
              <a:rPr lang="en-US" dirty="0"/>
              <a:t>This determined when to provide evaluation team, and the basic evaluation schedule</a:t>
            </a:r>
          </a:p>
          <a:p>
            <a:r>
              <a:rPr lang="en-US" dirty="0"/>
              <a:t>Evaluation phase: 3 parts, each part’s results presented to technical review board (TRB), which approved that part before next part began</a:t>
            </a:r>
          </a:p>
          <a:p>
            <a:pPr lvl="1"/>
            <a:r>
              <a:rPr lang="en-US" dirty="0"/>
              <a:t>Design analysis part</a:t>
            </a:r>
          </a:p>
          <a:p>
            <a:pPr lvl="1"/>
            <a:r>
              <a:rPr lang="en-US" dirty="0"/>
              <a:t>Test analysis part</a:t>
            </a:r>
          </a:p>
          <a:p>
            <a:pPr lvl="1"/>
            <a:r>
              <a:rPr lang="en-US" dirty="0"/>
              <a:t>Final review</a:t>
            </a:r>
          </a:p>
        </p:txBody>
      </p:sp>
      <p:sp>
        <p:nvSpPr>
          <p:cNvPr id="4" name="Date Placeholder 3">
            <a:extLst>
              <a:ext uri="{FF2B5EF4-FFF2-40B4-BE49-F238E27FC236}">
                <a16:creationId xmlns:a16="http://schemas.microsoft.com/office/drawing/2014/main" id="{4938FFC9-78CA-B847-BDB4-EEBFFDE2AFA6}"/>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9B27A9E1-E062-1C4F-9165-754C1DBDE3FE}"/>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3C5C14D0-A5B7-9844-A84B-D20419FF20C9}"/>
              </a:ext>
            </a:extLst>
          </p:cNvPr>
          <p:cNvSpPr>
            <a:spLocks noGrp="1"/>
          </p:cNvSpPr>
          <p:nvPr>
            <p:ph type="sldNum" sz="quarter" idx="12"/>
          </p:nvPr>
        </p:nvSpPr>
        <p:spPr/>
        <p:txBody>
          <a:bodyPr/>
          <a:lstStyle/>
          <a:p>
            <a:r>
              <a:rPr lang="en-US"/>
              <a:t>Slide 22-</a:t>
            </a:r>
            <a:fld id="{52DFCED4-3DB5-5A4D-92BF-293F61671FD6}" type="slidenum">
              <a:rPr lang="en-US" smtClean="0"/>
              <a:pPr/>
              <a:t>18</a:t>
            </a:fld>
            <a:endParaRPr lang="en-US" dirty="0"/>
          </a:p>
        </p:txBody>
      </p:sp>
    </p:spTree>
    <p:extLst>
      <p:ext uri="{BB962C8B-B14F-4D97-AF65-F5344CB8AC3E}">
        <p14:creationId xmlns:p14="http://schemas.microsoft.com/office/powerpoint/2010/main" val="35964430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A759F-1EC6-5A46-8320-D040AD0E6019}"/>
              </a:ext>
            </a:extLst>
          </p:cNvPr>
          <p:cNvSpPr>
            <a:spLocks noGrp="1"/>
          </p:cNvSpPr>
          <p:nvPr>
            <p:ph type="title"/>
          </p:nvPr>
        </p:nvSpPr>
        <p:spPr/>
        <p:txBody>
          <a:bodyPr/>
          <a:lstStyle/>
          <a:p>
            <a:r>
              <a:rPr lang="en-US" dirty="0"/>
              <a:t>The Evaluation Process</a:t>
            </a:r>
          </a:p>
        </p:txBody>
      </p:sp>
      <p:sp>
        <p:nvSpPr>
          <p:cNvPr id="3" name="Content Placeholder 2">
            <a:extLst>
              <a:ext uri="{FF2B5EF4-FFF2-40B4-BE49-F238E27FC236}">
                <a16:creationId xmlns:a16="http://schemas.microsoft.com/office/drawing/2014/main" id="{5244B645-3986-3144-B536-D95A6D3F0A09}"/>
              </a:ext>
            </a:extLst>
          </p:cNvPr>
          <p:cNvSpPr>
            <a:spLocks noGrp="1"/>
          </p:cNvSpPr>
          <p:nvPr>
            <p:ph idx="1"/>
          </p:nvPr>
        </p:nvSpPr>
        <p:spPr/>
        <p:txBody>
          <a:bodyPr/>
          <a:lstStyle/>
          <a:p>
            <a:r>
              <a:rPr lang="en-US" dirty="0"/>
              <a:t>Design analysis part: rigorous review of system design based on provided documentation</a:t>
            </a:r>
          </a:p>
          <a:p>
            <a:pPr lvl="1"/>
            <a:r>
              <a:rPr lang="en-US" dirty="0"/>
              <a:t>Source code not reviewed</a:t>
            </a:r>
          </a:p>
          <a:p>
            <a:pPr lvl="1"/>
            <a:r>
              <a:rPr lang="en-US" dirty="0"/>
              <a:t>Stringent requirements on completeness, correctness of documentation</a:t>
            </a:r>
          </a:p>
          <a:p>
            <a:pPr lvl="1"/>
            <a:r>
              <a:rPr lang="en-US" dirty="0"/>
              <a:t>Initial product assessment report produced in this part</a:t>
            </a:r>
          </a:p>
          <a:p>
            <a:r>
              <a:rPr lang="en-US" dirty="0"/>
              <a:t>Test analysis part: test coverage assessment, vendor supplied tests run</a:t>
            </a:r>
          </a:p>
          <a:p>
            <a:r>
              <a:rPr lang="en-US" dirty="0"/>
              <a:t>Final review part: after approval of previous parts, a final evaluation report produced and given to TRB</a:t>
            </a:r>
          </a:p>
          <a:p>
            <a:pPr lvl="1"/>
            <a:r>
              <a:rPr lang="en-US" dirty="0"/>
              <a:t>When that approved final evaluation report, rating awarded</a:t>
            </a:r>
          </a:p>
        </p:txBody>
      </p:sp>
      <p:sp>
        <p:nvSpPr>
          <p:cNvPr id="4" name="Date Placeholder 3">
            <a:extLst>
              <a:ext uri="{FF2B5EF4-FFF2-40B4-BE49-F238E27FC236}">
                <a16:creationId xmlns:a16="http://schemas.microsoft.com/office/drawing/2014/main" id="{F0EC2E16-C5C8-3B4E-869D-AF03FB2C5A19}"/>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64B18D21-7011-564E-9B0D-9872E7C1AD0B}"/>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1584B746-B1AE-0D4B-B0EB-651DB9498983}"/>
              </a:ext>
            </a:extLst>
          </p:cNvPr>
          <p:cNvSpPr>
            <a:spLocks noGrp="1"/>
          </p:cNvSpPr>
          <p:nvPr>
            <p:ph type="sldNum" sz="quarter" idx="12"/>
          </p:nvPr>
        </p:nvSpPr>
        <p:spPr/>
        <p:txBody>
          <a:bodyPr/>
          <a:lstStyle/>
          <a:p>
            <a:r>
              <a:rPr lang="en-US"/>
              <a:t>Slide 22-</a:t>
            </a:r>
            <a:fld id="{52DFCED4-3DB5-5A4D-92BF-293F61671FD6}" type="slidenum">
              <a:rPr lang="en-US" smtClean="0"/>
              <a:pPr/>
              <a:t>19</a:t>
            </a:fld>
            <a:endParaRPr lang="en-US" dirty="0"/>
          </a:p>
        </p:txBody>
      </p:sp>
    </p:spTree>
    <p:extLst>
      <p:ext uri="{BB962C8B-B14F-4D97-AF65-F5344CB8AC3E}">
        <p14:creationId xmlns:p14="http://schemas.microsoft.com/office/powerpoint/2010/main" val="1338926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EC1FC-6EFE-344E-A64E-14560EC3D548}"/>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EB02932C-29CF-B34D-96AD-D8192C0B7EC9}"/>
              </a:ext>
            </a:extLst>
          </p:cNvPr>
          <p:cNvSpPr>
            <a:spLocks noGrp="1"/>
          </p:cNvSpPr>
          <p:nvPr>
            <p:ph idx="1"/>
          </p:nvPr>
        </p:nvSpPr>
        <p:spPr/>
        <p:txBody>
          <a:bodyPr/>
          <a:lstStyle/>
          <a:p>
            <a:r>
              <a:rPr lang="en-US" dirty="0"/>
              <a:t>Goals of formal evaluation</a:t>
            </a:r>
          </a:p>
          <a:p>
            <a:r>
              <a:rPr lang="en-US" dirty="0"/>
              <a:t>Trusted Computer Security Evaluation Criteria (TCSEC), 1983–1999</a:t>
            </a:r>
          </a:p>
          <a:p>
            <a:r>
              <a:rPr lang="en-US" dirty="0"/>
              <a:t>International Efforts and the ITSEC, 1991–2001</a:t>
            </a:r>
          </a:p>
          <a:p>
            <a:r>
              <a:rPr lang="en-US" dirty="0"/>
              <a:t>Commercial International Security Requirements, 1990, 1991</a:t>
            </a:r>
          </a:p>
          <a:p>
            <a:r>
              <a:rPr lang="en-US" dirty="0"/>
              <a:t>Federal Criteria, 1992</a:t>
            </a:r>
          </a:p>
          <a:p>
            <a:r>
              <a:rPr lang="en-US" dirty="0"/>
              <a:t>FIPS 140, 1994–</a:t>
            </a:r>
            <a:r>
              <a:rPr lang="en-US" i="1" dirty="0"/>
              <a:t>present</a:t>
            </a:r>
            <a:endParaRPr lang="en-US" dirty="0"/>
          </a:p>
          <a:p>
            <a:r>
              <a:rPr lang="en-US" dirty="0"/>
              <a:t>Common Criteria, 1998–</a:t>
            </a:r>
            <a:r>
              <a:rPr lang="en-US" i="1" dirty="0"/>
              <a:t>present</a:t>
            </a:r>
            <a:endParaRPr lang="en-US" dirty="0"/>
          </a:p>
          <a:p>
            <a:r>
              <a:rPr lang="en-US" dirty="0"/>
              <a:t>SSE-CMM, 1997–</a:t>
            </a:r>
            <a:r>
              <a:rPr lang="en-US" i="1" dirty="0"/>
              <a:t>present</a:t>
            </a:r>
            <a:endParaRPr lang="en-US" dirty="0"/>
          </a:p>
        </p:txBody>
      </p:sp>
      <p:sp>
        <p:nvSpPr>
          <p:cNvPr id="7" name="Date Placeholder 6">
            <a:extLst>
              <a:ext uri="{FF2B5EF4-FFF2-40B4-BE49-F238E27FC236}">
                <a16:creationId xmlns:a16="http://schemas.microsoft.com/office/drawing/2014/main" id="{DCDC7127-9F94-7949-87D6-196F29C2C79D}"/>
              </a:ext>
            </a:extLst>
          </p:cNvPr>
          <p:cNvSpPr>
            <a:spLocks noGrp="1"/>
          </p:cNvSpPr>
          <p:nvPr>
            <p:ph type="dt" sz="half" idx="10"/>
          </p:nvPr>
        </p:nvSpPr>
        <p:spPr/>
        <p:txBody>
          <a:bodyPr/>
          <a:lstStyle/>
          <a:p>
            <a:r>
              <a:rPr lang="en-US"/>
              <a:t>Version 1.0</a:t>
            </a:r>
          </a:p>
        </p:txBody>
      </p:sp>
      <p:sp>
        <p:nvSpPr>
          <p:cNvPr id="8" name="Footer Placeholder 7">
            <a:extLst>
              <a:ext uri="{FF2B5EF4-FFF2-40B4-BE49-F238E27FC236}">
                <a16:creationId xmlns:a16="http://schemas.microsoft.com/office/drawing/2014/main" id="{21D39B5D-B816-004D-A836-B128355829BF}"/>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9" name="Slide Number Placeholder 8">
            <a:extLst>
              <a:ext uri="{FF2B5EF4-FFF2-40B4-BE49-F238E27FC236}">
                <a16:creationId xmlns:a16="http://schemas.microsoft.com/office/drawing/2014/main" id="{A2689736-9F14-8B47-A884-05430282F277}"/>
              </a:ext>
            </a:extLst>
          </p:cNvPr>
          <p:cNvSpPr>
            <a:spLocks noGrp="1"/>
          </p:cNvSpPr>
          <p:nvPr>
            <p:ph type="sldNum" sz="quarter" idx="12"/>
          </p:nvPr>
        </p:nvSpPr>
        <p:spPr/>
        <p:txBody>
          <a:bodyPr/>
          <a:lstStyle/>
          <a:p>
            <a:r>
              <a:rPr lang="en-US"/>
              <a:t>Slide 22-</a:t>
            </a:r>
            <a:fld id="{52DFCED4-3DB5-5A4D-92BF-293F61671FD6}" type="slidenum">
              <a:rPr lang="en-US" smtClean="0"/>
              <a:pPr/>
              <a:t>2</a:t>
            </a:fld>
            <a:endParaRPr lang="en-US" dirty="0"/>
          </a:p>
        </p:txBody>
      </p:sp>
    </p:spTree>
    <p:extLst>
      <p:ext uri="{BB962C8B-B14F-4D97-AF65-F5344CB8AC3E}">
        <p14:creationId xmlns:p14="http://schemas.microsoft.com/office/powerpoint/2010/main" val="5745236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2A247-B988-A34F-8DD6-D850432E1F81}"/>
              </a:ext>
            </a:extLst>
          </p:cNvPr>
          <p:cNvSpPr>
            <a:spLocks noGrp="1"/>
          </p:cNvSpPr>
          <p:nvPr>
            <p:ph type="title"/>
          </p:nvPr>
        </p:nvSpPr>
        <p:spPr/>
        <p:txBody>
          <a:bodyPr/>
          <a:lstStyle/>
          <a:p>
            <a:r>
              <a:rPr lang="en-US" dirty="0"/>
              <a:t>Ratings Maintenance Program (RAMP)</a:t>
            </a:r>
          </a:p>
        </p:txBody>
      </p:sp>
      <p:sp>
        <p:nvSpPr>
          <p:cNvPr id="3" name="Content Placeholder 2">
            <a:extLst>
              <a:ext uri="{FF2B5EF4-FFF2-40B4-BE49-F238E27FC236}">
                <a16:creationId xmlns:a16="http://schemas.microsoft.com/office/drawing/2014/main" id="{453C368D-5019-5049-B80A-858758DFDBD6}"/>
              </a:ext>
            </a:extLst>
          </p:cNvPr>
          <p:cNvSpPr>
            <a:spLocks noGrp="1"/>
          </p:cNvSpPr>
          <p:nvPr>
            <p:ph idx="1"/>
          </p:nvPr>
        </p:nvSpPr>
        <p:spPr/>
        <p:txBody>
          <a:bodyPr/>
          <a:lstStyle/>
          <a:p>
            <a:r>
              <a:rPr lang="en-US" dirty="0"/>
              <a:t>Maintained assurance for new versions of evaluated product</a:t>
            </a:r>
          </a:p>
          <a:p>
            <a:r>
              <a:rPr lang="en-US" dirty="0"/>
              <a:t>Vendor updated assurance evidence</a:t>
            </a:r>
          </a:p>
          <a:p>
            <a:r>
              <a:rPr lang="en-US" dirty="0"/>
              <a:t>TRB reviewed report; when approved, new version given evaluation rating</a:t>
            </a:r>
          </a:p>
          <a:p>
            <a:r>
              <a:rPr lang="en-US" dirty="0"/>
              <a:t>Vendor had to have trained Vendor Security Analyst on staff to perform RAMP process</a:t>
            </a:r>
          </a:p>
          <a:p>
            <a:r>
              <a:rPr lang="en-US" dirty="0"/>
              <a:t>Not all enhancements were accepted by RAMP</a:t>
            </a:r>
          </a:p>
          <a:p>
            <a:pPr lvl="1"/>
            <a:r>
              <a:rPr lang="en-US" dirty="0"/>
              <a:t>For example, structural changes could require new evaluation</a:t>
            </a:r>
          </a:p>
        </p:txBody>
      </p:sp>
      <p:sp>
        <p:nvSpPr>
          <p:cNvPr id="4" name="Date Placeholder 3">
            <a:extLst>
              <a:ext uri="{FF2B5EF4-FFF2-40B4-BE49-F238E27FC236}">
                <a16:creationId xmlns:a16="http://schemas.microsoft.com/office/drawing/2014/main" id="{63AE3ED2-2795-B84C-98DE-359EC7FB5DC0}"/>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C7ADBC3A-93E1-AC40-A609-CD50D82B9FB6}"/>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F4E641BA-3379-F041-942B-BD06F4BE2CD5}"/>
              </a:ext>
            </a:extLst>
          </p:cNvPr>
          <p:cNvSpPr>
            <a:spLocks noGrp="1"/>
          </p:cNvSpPr>
          <p:nvPr>
            <p:ph type="sldNum" sz="quarter" idx="12"/>
          </p:nvPr>
        </p:nvSpPr>
        <p:spPr/>
        <p:txBody>
          <a:bodyPr/>
          <a:lstStyle/>
          <a:p>
            <a:r>
              <a:rPr lang="en-US"/>
              <a:t>Slide 22-</a:t>
            </a:r>
            <a:fld id="{52DFCED4-3DB5-5A4D-92BF-293F61671FD6}" type="slidenum">
              <a:rPr lang="en-US" smtClean="0"/>
              <a:pPr/>
              <a:t>20</a:t>
            </a:fld>
            <a:endParaRPr lang="en-US" dirty="0"/>
          </a:p>
        </p:txBody>
      </p:sp>
    </p:spTree>
    <p:extLst>
      <p:ext uri="{BB962C8B-B14F-4D97-AF65-F5344CB8AC3E}">
        <p14:creationId xmlns:p14="http://schemas.microsoft.com/office/powerpoint/2010/main" val="32993462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8669D-858C-D745-9145-9A24B0565511}"/>
              </a:ext>
            </a:extLst>
          </p:cNvPr>
          <p:cNvSpPr>
            <a:spLocks noGrp="1"/>
          </p:cNvSpPr>
          <p:nvPr>
            <p:ph type="title"/>
          </p:nvPr>
        </p:nvSpPr>
        <p:spPr/>
        <p:txBody>
          <a:bodyPr/>
          <a:lstStyle/>
          <a:p>
            <a:r>
              <a:rPr lang="en-US" dirty="0"/>
              <a:t>Impacts</a:t>
            </a:r>
          </a:p>
        </p:txBody>
      </p:sp>
      <p:sp>
        <p:nvSpPr>
          <p:cNvPr id="3" name="Content Placeholder 2">
            <a:extLst>
              <a:ext uri="{FF2B5EF4-FFF2-40B4-BE49-F238E27FC236}">
                <a16:creationId xmlns:a16="http://schemas.microsoft.com/office/drawing/2014/main" id="{6B1A6C25-45F5-5C4C-A8AD-9113086E518E}"/>
              </a:ext>
            </a:extLst>
          </p:cNvPr>
          <p:cNvSpPr>
            <a:spLocks noGrp="1"/>
          </p:cNvSpPr>
          <p:nvPr>
            <p:ph idx="1"/>
          </p:nvPr>
        </p:nvSpPr>
        <p:spPr/>
        <p:txBody>
          <a:bodyPr/>
          <a:lstStyle/>
          <a:p>
            <a:r>
              <a:rPr lang="en-US" dirty="0"/>
              <a:t>TCSEC was first evaluation technology</a:t>
            </a:r>
          </a:p>
          <a:p>
            <a:pPr lvl="1"/>
            <a:r>
              <a:rPr lang="en-US" dirty="0"/>
              <a:t>Created new approach to determining how secure a product is</a:t>
            </a:r>
          </a:p>
          <a:p>
            <a:pPr lvl="1"/>
            <a:r>
              <a:rPr lang="en-US" dirty="0"/>
              <a:t>Developed ideas of evaluation classes, assurance requirements, assurance-based evaluation</a:t>
            </a:r>
          </a:p>
          <a:p>
            <a:pPr lvl="1"/>
            <a:r>
              <a:rPr lang="en-US" dirty="0"/>
              <a:t>Technical depth of evaluation came from strength of foundation of requirements and classes, rigor of evaluation process, rigor of review</a:t>
            </a:r>
          </a:p>
          <a:p>
            <a:r>
              <a:rPr lang="en-US" dirty="0"/>
              <a:t>Issues with TCSEC</a:t>
            </a:r>
          </a:p>
          <a:p>
            <a:pPr lvl="1"/>
            <a:r>
              <a:rPr lang="en-US" dirty="0"/>
              <a:t>Evaluation process difficult, often lacked enough resources</a:t>
            </a:r>
          </a:p>
          <a:p>
            <a:pPr lvl="1"/>
            <a:r>
              <a:rPr lang="en-US" dirty="0"/>
              <a:t>Functionality, assurance blended together in evaluation classes</a:t>
            </a:r>
          </a:p>
          <a:p>
            <a:pPr lvl="1"/>
            <a:r>
              <a:rPr lang="en-US" dirty="0"/>
              <a:t>Limited scope</a:t>
            </a:r>
          </a:p>
          <a:p>
            <a:endParaRPr lang="en-US" dirty="0"/>
          </a:p>
        </p:txBody>
      </p:sp>
      <p:sp>
        <p:nvSpPr>
          <p:cNvPr id="4" name="Date Placeholder 3">
            <a:extLst>
              <a:ext uri="{FF2B5EF4-FFF2-40B4-BE49-F238E27FC236}">
                <a16:creationId xmlns:a16="http://schemas.microsoft.com/office/drawing/2014/main" id="{8B2D367C-258B-6B43-81CA-824BD91752DD}"/>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47520A12-2200-8F48-9BE8-E77B0DB072D8}"/>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C5B3282D-09E9-904F-81E3-701BE1B275D7}"/>
              </a:ext>
            </a:extLst>
          </p:cNvPr>
          <p:cNvSpPr>
            <a:spLocks noGrp="1"/>
          </p:cNvSpPr>
          <p:nvPr>
            <p:ph type="sldNum" sz="quarter" idx="12"/>
          </p:nvPr>
        </p:nvSpPr>
        <p:spPr/>
        <p:txBody>
          <a:bodyPr/>
          <a:lstStyle/>
          <a:p>
            <a:r>
              <a:rPr lang="en-US"/>
              <a:t>Slide 22-</a:t>
            </a:r>
            <a:fld id="{52DFCED4-3DB5-5A4D-92BF-293F61671FD6}" type="slidenum">
              <a:rPr lang="en-US" smtClean="0"/>
              <a:pPr/>
              <a:t>21</a:t>
            </a:fld>
            <a:endParaRPr lang="en-US" dirty="0"/>
          </a:p>
        </p:txBody>
      </p:sp>
    </p:spTree>
    <p:extLst>
      <p:ext uri="{BB962C8B-B14F-4D97-AF65-F5344CB8AC3E}">
        <p14:creationId xmlns:p14="http://schemas.microsoft.com/office/powerpoint/2010/main" val="19927825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BA835-E634-EA4A-ABE6-D1F584112B98}"/>
              </a:ext>
            </a:extLst>
          </p:cNvPr>
          <p:cNvSpPr>
            <a:spLocks noGrp="1"/>
          </p:cNvSpPr>
          <p:nvPr>
            <p:ph type="title"/>
          </p:nvPr>
        </p:nvSpPr>
        <p:spPr/>
        <p:txBody>
          <a:bodyPr/>
          <a:lstStyle/>
          <a:p>
            <a:r>
              <a:rPr lang="en-US" dirty="0"/>
              <a:t>Limitations of Scope</a:t>
            </a:r>
          </a:p>
        </p:txBody>
      </p:sp>
      <p:sp>
        <p:nvSpPr>
          <p:cNvPr id="3" name="Content Placeholder 2">
            <a:extLst>
              <a:ext uri="{FF2B5EF4-FFF2-40B4-BE49-F238E27FC236}">
                <a16:creationId xmlns:a16="http://schemas.microsoft.com/office/drawing/2014/main" id="{425BE2AF-3B1F-E44B-975E-2137FB7D3BB4}"/>
              </a:ext>
            </a:extLst>
          </p:cNvPr>
          <p:cNvSpPr>
            <a:spLocks noGrp="1"/>
          </p:cNvSpPr>
          <p:nvPr>
            <p:ph idx="1"/>
          </p:nvPr>
        </p:nvSpPr>
        <p:spPr/>
        <p:txBody>
          <a:bodyPr/>
          <a:lstStyle/>
          <a:p>
            <a:r>
              <a:rPr lang="en-US" dirty="0"/>
              <a:t>Written for operating systems and does not translate well to other types of systems</a:t>
            </a:r>
          </a:p>
          <a:p>
            <a:r>
              <a:rPr lang="en-US" dirty="0"/>
              <a:t>Focused on needs of US government</a:t>
            </a:r>
          </a:p>
          <a:p>
            <a:r>
              <a:rPr lang="en-US" dirty="0"/>
              <a:t>Did not address integrity, availability, other business-critical applications</a:t>
            </a:r>
          </a:p>
          <a:p>
            <a:r>
              <a:rPr lang="en-US" dirty="0"/>
              <a:t>National Computer Security Center developed criteria for other systems based on TCSEC</a:t>
            </a:r>
          </a:p>
          <a:p>
            <a:pPr lvl="1"/>
            <a:r>
              <a:rPr lang="en-US" dirty="0"/>
              <a:t>Trusted Network Interpretation (TNI), released in 1987</a:t>
            </a:r>
          </a:p>
          <a:p>
            <a:pPr lvl="1"/>
            <a:r>
              <a:rPr lang="en-US" dirty="0"/>
              <a:t>Trusted Database Management System Interpretation (TDI), released in 1992</a:t>
            </a:r>
          </a:p>
          <a:p>
            <a:pPr lvl="1"/>
            <a:r>
              <a:rPr lang="en-US" dirty="0"/>
              <a:t>Not many evaluations under these</a:t>
            </a:r>
          </a:p>
        </p:txBody>
      </p:sp>
      <p:sp>
        <p:nvSpPr>
          <p:cNvPr id="4" name="Date Placeholder 3">
            <a:extLst>
              <a:ext uri="{FF2B5EF4-FFF2-40B4-BE49-F238E27FC236}">
                <a16:creationId xmlns:a16="http://schemas.microsoft.com/office/drawing/2014/main" id="{72EFA1AA-4C4E-5C4F-867D-64F0D25D40E6}"/>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7574C529-6046-4F43-BD3E-844089C26C3C}"/>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927FCD5B-C7C2-064E-BE3B-1BE966B94B39}"/>
              </a:ext>
            </a:extLst>
          </p:cNvPr>
          <p:cNvSpPr>
            <a:spLocks noGrp="1"/>
          </p:cNvSpPr>
          <p:nvPr>
            <p:ph type="sldNum" sz="quarter" idx="12"/>
          </p:nvPr>
        </p:nvSpPr>
        <p:spPr/>
        <p:txBody>
          <a:bodyPr/>
          <a:lstStyle/>
          <a:p>
            <a:r>
              <a:rPr lang="en-US"/>
              <a:t>Slide 22-</a:t>
            </a:r>
            <a:fld id="{52DFCED4-3DB5-5A4D-92BF-293F61671FD6}" type="slidenum">
              <a:rPr lang="en-US" smtClean="0"/>
              <a:pPr/>
              <a:t>22</a:t>
            </a:fld>
            <a:endParaRPr lang="en-US" dirty="0"/>
          </a:p>
        </p:txBody>
      </p:sp>
    </p:spTree>
    <p:extLst>
      <p:ext uri="{BB962C8B-B14F-4D97-AF65-F5344CB8AC3E}">
        <p14:creationId xmlns:p14="http://schemas.microsoft.com/office/powerpoint/2010/main" val="22179675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B96EB-7311-B649-9CE6-00C4E11DBEC8}"/>
              </a:ext>
            </a:extLst>
          </p:cNvPr>
          <p:cNvSpPr>
            <a:spLocks noGrp="1"/>
          </p:cNvSpPr>
          <p:nvPr>
            <p:ph type="title"/>
          </p:nvPr>
        </p:nvSpPr>
        <p:spPr/>
        <p:txBody>
          <a:bodyPr/>
          <a:lstStyle/>
          <a:p>
            <a:r>
              <a:rPr lang="en-US" dirty="0"/>
              <a:t>Limitations of Process</a:t>
            </a:r>
          </a:p>
        </p:txBody>
      </p:sp>
      <p:sp>
        <p:nvSpPr>
          <p:cNvPr id="3" name="Content Placeholder 2">
            <a:extLst>
              <a:ext uri="{FF2B5EF4-FFF2-40B4-BE49-F238E27FC236}">
                <a16:creationId xmlns:a16="http://schemas.microsoft.com/office/drawing/2014/main" id="{091B467A-D68E-3247-9202-0CF787DDB5C0}"/>
              </a:ext>
            </a:extLst>
          </p:cNvPr>
          <p:cNvSpPr>
            <a:spLocks noGrp="1"/>
          </p:cNvSpPr>
          <p:nvPr>
            <p:ph idx="1"/>
          </p:nvPr>
        </p:nvSpPr>
        <p:spPr/>
        <p:txBody>
          <a:bodyPr/>
          <a:lstStyle/>
          <a:p>
            <a:r>
              <a:rPr lang="en-US" dirty="0"/>
              <a:t>Requirements defining evaluation classes gradually expanded</a:t>
            </a:r>
          </a:p>
          <a:p>
            <a:pPr lvl="1"/>
            <a:r>
              <a:rPr lang="en-US" dirty="0"/>
              <a:t>Called </a:t>
            </a:r>
            <a:r>
              <a:rPr lang="en-US" i="1" dirty="0"/>
              <a:t>criteria creep</a:t>
            </a:r>
          </a:p>
          <a:p>
            <a:pPr lvl="1"/>
            <a:r>
              <a:rPr lang="en-US" dirty="0"/>
              <a:t>Sometimes had to interpret requirements to apply them to specific products; these were published as informal addenda</a:t>
            </a:r>
          </a:p>
          <a:p>
            <a:pPr lvl="1"/>
            <a:r>
              <a:rPr lang="en-US" dirty="0"/>
              <a:t>Class requirements became union of TCSEC requirements and applicable interpretations</a:t>
            </a:r>
          </a:p>
          <a:p>
            <a:pPr lvl="1"/>
            <a:r>
              <a:rPr lang="en-US" dirty="0"/>
              <a:t>So as time passed, systems had to meet more stringent requirements</a:t>
            </a:r>
          </a:p>
        </p:txBody>
      </p:sp>
      <p:sp>
        <p:nvSpPr>
          <p:cNvPr id="4" name="Date Placeholder 3">
            <a:extLst>
              <a:ext uri="{FF2B5EF4-FFF2-40B4-BE49-F238E27FC236}">
                <a16:creationId xmlns:a16="http://schemas.microsoft.com/office/drawing/2014/main" id="{60E9F3DD-1CEF-064F-A984-89A7AC7E16CD}"/>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30CE23D8-9BFF-7646-92B9-783FDDDB8369}"/>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A77FD357-7C2C-8640-80F4-12837CDE68C2}"/>
              </a:ext>
            </a:extLst>
          </p:cNvPr>
          <p:cNvSpPr>
            <a:spLocks noGrp="1"/>
          </p:cNvSpPr>
          <p:nvPr>
            <p:ph type="sldNum" sz="quarter" idx="12"/>
          </p:nvPr>
        </p:nvSpPr>
        <p:spPr/>
        <p:txBody>
          <a:bodyPr/>
          <a:lstStyle/>
          <a:p>
            <a:r>
              <a:rPr lang="en-US"/>
              <a:t>Slide 22-</a:t>
            </a:r>
            <a:fld id="{52DFCED4-3DB5-5A4D-92BF-293F61671FD6}" type="slidenum">
              <a:rPr lang="en-US" smtClean="0"/>
              <a:pPr/>
              <a:t>23</a:t>
            </a:fld>
            <a:endParaRPr lang="en-US" dirty="0"/>
          </a:p>
        </p:txBody>
      </p:sp>
    </p:spTree>
    <p:extLst>
      <p:ext uri="{BB962C8B-B14F-4D97-AF65-F5344CB8AC3E}">
        <p14:creationId xmlns:p14="http://schemas.microsoft.com/office/powerpoint/2010/main" val="26071168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B96EB-7311-B649-9CE6-00C4E11DBEC8}"/>
              </a:ext>
            </a:extLst>
          </p:cNvPr>
          <p:cNvSpPr>
            <a:spLocks noGrp="1"/>
          </p:cNvSpPr>
          <p:nvPr>
            <p:ph type="title"/>
          </p:nvPr>
        </p:nvSpPr>
        <p:spPr/>
        <p:txBody>
          <a:bodyPr/>
          <a:lstStyle/>
          <a:p>
            <a:r>
              <a:rPr lang="en-US" dirty="0"/>
              <a:t>Limitations of Process</a:t>
            </a:r>
          </a:p>
        </p:txBody>
      </p:sp>
      <p:sp>
        <p:nvSpPr>
          <p:cNvPr id="3" name="Content Placeholder 2">
            <a:extLst>
              <a:ext uri="{FF2B5EF4-FFF2-40B4-BE49-F238E27FC236}">
                <a16:creationId xmlns:a16="http://schemas.microsoft.com/office/drawing/2014/main" id="{091B467A-D68E-3247-9202-0CF787DDB5C0}"/>
              </a:ext>
            </a:extLst>
          </p:cNvPr>
          <p:cNvSpPr>
            <a:spLocks noGrp="1"/>
          </p:cNvSpPr>
          <p:nvPr>
            <p:ph idx="1"/>
          </p:nvPr>
        </p:nvSpPr>
        <p:spPr/>
        <p:txBody>
          <a:bodyPr/>
          <a:lstStyle/>
          <a:p>
            <a:r>
              <a:rPr lang="en-US" dirty="0"/>
              <a:t>Evaluations took too long</a:t>
            </a:r>
          </a:p>
          <a:p>
            <a:pPr lvl="1"/>
            <a:r>
              <a:rPr lang="en-US" dirty="0"/>
              <a:t>Many vendors misunderstood depth of evaluation, required interactions with evaluation teams</a:t>
            </a:r>
          </a:p>
          <a:p>
            <a:pPr lvl="1"/>
            <a:r>
              <a:rPr lang="en-US" dirty="0"/>
              <a:t>Way evaluations were done caused misunderstandings, scheduling problems</a:t>
            </a:r>
          </a:p>
          <a:p>
            <a:pPr lvl="1"/>
            <a:r>
              <a:rPr lang="en-US" dirty="0"/>
              <a:t>Vendors often lacked motivation to complete free evaluation</a:t>
            </a:r>
          </a:p>
          <a:p>
            <a:r>
              <a:rPr lang="en-US" dirty="0"/>
              <a:t>Some evaluations took so long, product’s end of life came before evaluation completed</a:t>
            </a:r>
          </a:p>
          <a:p>
            <a:r>
              <a:rPr lang="en-US" dirty="0"/>
              <a:t>Towards end of TCSEC, government approved commercial labs as evaluators; charged a fee for evaluation</a:t>
            </a:r>
          </a:p>
          <a:p>
            <a:pPr lvl="1"/>
            <a:r>
              <a:rPr lang="en-US" dirty="0"/>
              <a:t>Reduced time problem with evaluations completing in around a year</a:t>
            </a:r>
          </a:p>
          <a:p>
            <a:pPr lvl="1"/>
            <a:endParaRPr lang="en-US" dirty="0"/>
          </a:p>
        </p:txBody>
      </p:sp>
      <p:sp>
        <p:nvSpPr>
          <p:cNvPr id="4" name="Date Placeholder 3">
            <a:extLst>
              <a:ext uri="{FF2B5EF4-FFF2-40B4-BE49-F238E27FC236}">
                <a16:creationId xmlns:a16="http://schemas.microsoft.com/office/drawing/2014/main" id="{60E9F3DD-1CEF-064F-A984-89A7AC7E16CD}"/>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30CE23D8-9BFF-7646-92B9-783FDDDB8369}"/>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A77FD357-7C2C-8640-80F4-12837CDE68C2}"/>
              </a:ext>
            </a:extLst>
          </p:cNvPr>
          <p:cNvSpPr>
            <a:spLocks noGrp="1"/>
          </p:cNvSpPr>
          <p:nvPr>
            <p:ph type="sldNum" sz="quarter" idx="12"/>
          </p:nvPr>
        </p:nvSpPr>
        <p:spPr/>
        <p:txBody>
          <a:bodyPr/>
          <a:lstStyle/>
          <a:p>
            <a:r>
              <a:rPr lang="en-US"/>
              <a:t>Slide 22-</a:t>
            </a:r>
            <a:fld id="{52DFCED4-3DB5-5A4D-92BF-293F61671FD6}" type="slidenum">
              <a:rPr lang="en-US" smtClean="0"/>
              <a:pPr/>
              <a:t>24</a:t>
            </a:fld>
            <a:endParaRPr lang="en-US" dirty="0"/>
          </a:p>
        </p:txBody>
      </p:sp>
    </p:spTree>
    <p:extLst>
      <p:ext uri="{BB962C8B-B14F-4D97-AF65-F5344CB8AC3E}">
        <p14:creationId xmlns:p14="http://schemas.microsoft.com/office/powerpoint/2010/main" val="15508113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38C96-5F64-F943-9CCB-26F37B1B9D88}"/>
              </a:ext>
            </a:extLst>
          </p:cNvPr>
          <p:cNvSpPr>
            <a:spLocks noGrp="1"/>
          </p:cNvSpPr>
          <p:nvPr>
            <p:ph type="title"/>
          </p:nvPr>
        </p:nvSpPr>
        <p:spPr/>
        <p:txBody>
          <a:bodyPr/>
          <a:lstStyle/>
          <a:p>
            <a:r>
              <a:rPr lang="en-US" dirty="0"/>
              <a:t>Contributions</a:t>
            </a:r>
          </a:p>
        </p:txBody>
      </p:sp>
      <p:sp>
        <p:nvSpPr>
          <p:cNvPr id="3" name="Content Placeholder 2">
            <a:extLst>
              <a:ext uri="{FF2B5EF4-FFF2-40B4-BE49-F238E27FC236}">
                <a16:creationId xmlns:a16="http://schemas.microsoft.com/office/drawing/2014/main" id="{CFE74E60-61B2-5249-B576-4D331BC6AFF8}"/>
              </a:ext>
            </a:extLst>
          </p:cNvPr>
          <p:cNvSpPr>
            <a:spLocks noGrp="1"/>
          </p:cNvSpPr>
          <p:nvPr>
            <p:ph idx="1"/>
          </p:nvPr>
        </p:nvSpPr>
        <p:spPr/>
        <p:txBody>
          <a:bodyPr/>
          <a:lstStyle/>
          <a:p>
            <a:r>
              <a:rPr lang="en-US" dirty="0"/>
              <a:t>Provided a process for security evaluation of products</a:t>
            </a:r>
          </a:p>
          <a:p>
            <a:pPr lvl="1"/>
            <a:r>
              <a:rPr lang="en-US" dirty="0"/>
              <a:t>Helped commercial sector realized need for computer security</a:t>
            </a:r>
          </a:p>
          <a:p>
            <a:r>
              <a:rPr lang="en-US" dirty="0"/>
              <a:t>Its inadequacies led to development of new approaches and methodologies for evaluation</a:t>
            </a:r>
          </a:p>
        </p:txBody>
      </p:sp>
      <p:sp>
        <p:nvSpPr>
          <p:cNvPr id="4" name="Date Placeholder 3">
            <a:extLst>
              <a:ext uri="{FF2B5EF4-FFF2-40B4-BE49-F238E27FC236}">
                <a16:creationId xmlns:a16="http://schemas.microsoft.com/office/drawing/2014/main" id="{9A7D8ED2-1EA9-7C46-A5BA-CF758198FF95}"/>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F83A2005-EC2B-E343-8C8C-A91220C90FE9}"/>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A60DA257-6C07-F14C-AD83-37DA37B30F1E}"/>
              </a:ext>
            </a:extLst>
          </p:cNvPr>
          <p:cNvSpPr>
            <a:spLocks noGrp="1"/>
          </p:cNvSpPr>
          <p:nvPr>
            <p:ph type="sldNum" sz="quarter" idx="12"/>
          </p:nvPr>
        </p:nvSpPr>
        <p:spPr/>
        <p:txBody>
          <a:bodyPr/>
          <a:lstStyle/>
          <a:p>
            <a:r>
              <a:rPr lang="en-US"/>
              <a:t>Slide 22-</a:t>
            </a:r>
            <a:fld id="{52DFCED4-3DB5-5A4D-92BF-293F61671FD6}" type="slidenum">
              <a:rPr lang="en-US" smtClean="0"/>
              <a:pPr/>
              <a:t>25</a:t>
            </a:fld>
            <a:endParaRPr lang="en-US" dirty="0"/>
          </a:p>
        </p:txBody>
      </p:sp>
    </p:spTree>
    <p:extLst>
      <p:ext uri="{BB962C8B-B14F-4D97-AF65-F5344CB8AC3E}">
        <p14:creationId xmlns:p14="http://schemas.microsoft.com/office/powerpoint/2010/main" val="24008748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8576A-7F77-DD46-8C47-8F567EE4BD96}"/>
              </a:ext>
            </a:extLst>
          </p:cNvPr>
          <p:cNvSpPr>
            <a:spLocks noGrp="1"/>
          </p:cNvSpPr>
          <p:nvPr>
            <p:ph type="title"/>
          </p:nvPr>
        </p:nvSpPr>
        <p:spPr/>
        <p:txBody>
          <a:bodyPr/>
          <a:lstStyle/>
          <a:p>
            <a:r>
              <a:rPr lang="en-US" dirty="0"/>
              <a:t>Information Technology Security Evaluation Criteria (ITSEC)</a:t>
            </a:r>
          </a:p>
        </p:txBody>
      </p:sp>
      <p:sp>
        <p:nvSpPr>
          <p:cNvPr id="3" name="Content Placeholder 2">
            <a:extLst>
              <a:ext uri="{FF2B5EF4-FFF2-40B4-BE49-F238E27FC236}">
                <a16:creationId xmlns:a16="http://schemas.microsoft.com/office/drawing/2014/main" id="{23052A8C-D6AD-A747-911D-A46EADE0FC48}"/>
              </a:ext>
            </a:extLst>
          </p:cNvPr>
          <p:cNvSpPr>
            <a:spLocks noGrp="1"/>
          </p:cNvSpPr>
          <p:nvPr>
            <p:ph idx="1"/>
          </p:nvPr>
        </p:nvSpPr>
        <p:spPr/>
        <p:txBody>
          <a:bodyPr/>
          <a:lstStyle/>
          <a:p>
            <a:r>
              <a:rPr lang="en-US" dirty="0"/>
              <a:t>Many countries created their own evaluation criteria</a:t>
            </a:r>
          </a:p>
          <a:p>
            <a:pPr lvl="1"/>
            <a:r>
              <a:rPr lang="en-US" dirty="0"/>
              <a:t>Canada, France, Germany, the Netherlands, the United Kingdom</a:t>
            </a:r>
          </a:p>
          <a:p>
            <a:pPr lvl="1"/>
            <a:r>
              <a:rPr lang="en-US" dirty="0"/>
              <a:t>Not reciprocal, so one product evaluated by each separately</a:t>
            </a:r>
          </a:p>
          <a:p>
            <a:r>
              <a:rPr lang="en-US" dirty="0"/>
              <a:t>European Union standard developed to harmonize all these criteria</a:t>
            </a:r>
          </a:p>
          <a:p>
            <a:pPr lvl="1"/>
            <a:r>
              <a:rPr lang="en-US" dirty="0"/>
              <a:t>Result: ITSEC, published in 1991, EU endorsed it in 1995</a:t>
            </a:r>
          </a:p>
          <a:p>
            <a:pPr lvl="1"/>
            <a:r>
              <a:rPr lang="en-US" dirty="0"/>
              <a:t>Used until mid-2000s, until Common Criteria developed</a:t>
            </a:r>
          </a:p>
          <a:p>
            <a:r>
              <a:rPr lang="en-US" dirty="0"/>
              <a:t>Different approach than TCSEC</a:t>
            </a:r>
          </a:p>
        </p:txBody>
      </p:sp>
      <p:sp>
        <p:nvSpPr>
          <p:cNvPr id="4" name="Date Placeholder 3">
            <a:extLst>
              <a:ext uri="{FF2B5EF4-FFF2-40B4-BE49-F238E27FC236}">
                <a16:creationId xmlns:a16="http://schemas.microsoft.com/office/drawing/2014/main" id="{5E258738-F59A-C444-868D-6E5499CEED11}"/>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019F25A7-628E-A640-AB26-AEFC2ECC763E}"/>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0BE14A2E-EEEA-7348-A017-8FA7A1527164}"/>
              </a:ext>
            </a:extLst>
          </p:cNvPr>
          <p:cNvSpPr>
            <a:spLocks noGrp="1"/>
          </p:cNvSpPr>
          <p:nvPr>
            <p:ph type="sldNum" sz="quarter" idx="12"/>
          </p:nvPr>
        </p:nvSpPr>
        <p:spPr/>
        <p:txBody>
          <a:bodyPr/>
          <a:lstStyle/>
          <a:p>
            <a:r>
              <a:rPr lang="en-US"/>
              <a:t>Slide 22-</a:t>
            </a:r>
            <a:fld id="{52DFCED4-3DB5-5A4D-92BF-293F61671FD6}" type="slidenum">
              <a:rPr lang="en-US" smtClean="0"/>
              <a:pPr/>
              <a:t>26</a:t>
            </a:fld>
            <a:endParaRPr lang="en-US" dirty="0"/>
          </a:p>
        </p:txBody>
      </p:sp>
    </p:spTree>
    <p:extLst>
      <p:ext uri="{BB962C8B-B14F-4D97-AF65-F5344CB8AC3E}">
        <p14:creationId xmlns:p14="http://schemas.microsoft.com/office/powerpoint/2010/main" val="26541866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A3CE4-317A-4C47-975F-6CB13E4577E0}"/>
              </a:ext>
            </a:extLst>
          </p:cNvPr>
          <p:cNvSpPr>
            <a:spLocks noGrp="1"/>
          </p:cNvSpPr>
          <p:nvPr>
            <p:ph type="title"/>
          </p:nvPr>
        </p:nvSpPr>
        <p:spPr/>
        <p:txBody>
          <a:bodyPr/>
          <a:lstStyle/>
          <a:p>
            <a:r>
              <a:rPr lang="en-US" dirty="0"/>
              <a:t>Evaluation Basics</a:t>
            </a:r>
          </a:p>
        </p:txBody>
      </p:sp>
      <p:sp>
        <p:nvSpPr>
          <p:cNvPr id="3" name="Content Placeholder 2">
            <a:extLst>
              <a:ext uri="{FF2B5EF4-FFF2-40B4-BE49-F238E27FC236}">
                <a16:creationId xmlns:a16="http://schemas.microsoft.com/office/drawing/2014/main" id="{9651A506-F866-344C-82DA-4FF3270DB2B2}"/>
              </a:ext>
            </a:extLst>
          </p:cNvPr>
          <p:cNvSpPr>
            <a:spLocks noGrp="1"/>
          </p:cNvSpPr>
          <p:nvPr>
            <p:ph idx="1"/>
          </p:nvPr>
        </p:nvSpPr>
        <p:spPr/>
        <p:txBody>
          <a:bodyPr/>
          <a:lstStyle/>
          <a:p>
            <a:r>
              <a:rPr lang="en-US" dirty="0"/>
              <a:t>Vendor provided functional criteria</a:t>
            </a:r>
          </a:p>
          <a:p>
            <a:pPr lvl="1"/>
            <a:r>
              <a:rPr lang="en-US" i="1" dirty="0"/>
              <a:t>Security target</a:t>
            </a:r>
            <a:r>
              <a:rPr lang="en-US" dirty="0"/>
              <a:t> (ST) defined security functional criteria</a:t>
            </a:r>
          </a:p>
          <a:p>
            <a:pPr lvl="1"/>
            <a:r>
              <a:rPr lang="en-US" dirty="0"/>
              <a:t>Advantage: ITSEC could be used on any type of system</a:t>
            </a:r>
          </a:p>
          <a:p>
            <a:r>
              <a:rPr lang="en-US" i="1" dirty="0"/>
              <a:t>Target of evaluation</a:t>
            </a:r>
            <a:r>
              <a:rPr lang="en-US" dirty="0"/>
              <a:t> (TOE) is system, associated documentation, that is subject of evaluation</a:t>
            </a:r>
            <a:endParaRPr lang="en-US" i="1" dirty="0"/>
          </a:p>
          <a:p>
            <a:r>
              <a:rPr lang="en-US" dirty="0"/>
              <a:t>UK defined exemplary sets of functional requirements</a:t>
            </a:r>
          </a:p>
          <a:p>
            <a:pPr lvl="1"/>
            <a:r>
              <a:rPr lang="en-US" dirty="0"/>
              <a:t>Systems certified as functional class and assurance class (</a:t>
            </a:r>
            <a:r>
              <a:rPr lang="en-US" dirty="0" err="1"/>
              <a:t>eg</a:t>
            </a:r>
            <a:r>
              <a:rPr lang="en-US" dirty="0"/>
              <a:t>, FC2-E3)</a:t>
            </a:r>
          </a:p>
        </p:txBody>
      </p:sp>
      <p:sp>
        <p:nvSpPr>
          <p:cNvPr id="4" name="Date Placeholder 3">
            <a:extLst>
              <a:ext uri="{FF2B5EF4-FFF2-40B4-BE49-F238E27FC236}">
                <a16:creationId xmlns:a16="http://schemas.microsoft.com/office/drawing/2014/main" id="{DA818BDC-56B5-8946-9572-A24EB859F878}"/>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E2C615C3-4E77-A542-864E-CA7B0E1AE658}"/>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43E71DE3-AAAA-3E4F-8345-13EFC4695F0E}"/>
              </a:ext>
            </a:extLst>
          </p:cNvPr>
          <p:cNvSpPr>
            <a:spLocks noGrp="1"/>
          </p:cNvSpPr>
          <p:nvPr>
            <p:ph type="sldNum" sz="quarter" idx="12"/>
          </p:nvPr>
        </p:nvSpPr>
        <p:spPr/>
        <p:txBody>
          <a:bodyPr/>
          <a:lstStyle/>
          <a:p>
            <a:r>
              <a:rPr lang="en-US"/>
              <a:t>Slide 22-</a:t>
            </a:r>
            <a:fld id="{52DFCED4-3DB5-5A4D-92BF-293F61671FD6}" type="slidenum">
              <a:rPr lang="en-US" smtClean="0"/>
              <a:pPr/>
              <a:t>27</a:t>
            </a:fld>
            <a:endParaRPr lang="en-US" dirty="0"/>
          </a:p>
        </p:txBody>
      </p:sp>
    </p:spTree>
    <p:extLst>
      <p:ext uri="{BB962C8B-B14F-4D97-AF65-F5344CB8AC3E}">
        <p14:creationId xmlns:p14="http://schemas.microsoft.com/office/powerpoint/2010/main" val="12990074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2022B-442D-E847-9C16-7E257A5C52B3}"/>
              </a:ext>
            </a:extLst>
          </p:cNvPr>
          <p:cNvSpPr>
            <a:spLocks noGrp="1"/>
          </p:cNvSpPr>
          <p:nvPr>
            <p:ph type="title"/>
          </p:nvPr>
        </p:nvSpPr>
        <p:spPr/>
        <p:txBody>
          <a:bodyPr/>
          <a:lstStyle/>
          <a:p>
            <a:r>
              <a:rPr lang="en-US" dirty="0"/>
              <a:t>Assurance Requirements</a:t>
            </a:r>
          </a:p>
        </p:txBody>
      </p:sp>
      <p:sp>
        <p:nvSpPr>
          <p:cNvPr id="3" name="Content Placeholder 2">
            <a:extLst>
              <a:ext uri="{FF2B5EF4-FFF2-40B4-BE49-F238E27FC236}">
                <a16:creationId xmlns:a16="http://schemas.microsoft.com/office/drawing/2014/main" id="{FEAF6142-7E79-E742-AED2-AF582E9CD687}"/>
              </a:ext>
            </a:extLst>
          </p:cNvPr>
          <p:cNvSpPr>
            <a:spLocks noGrp="1"/>
          </p:cNvSpPr>
          <p:nvPr>
            <p:ph idx="1"/>
          </p:nvPr>
        </p:nvSpPr>
        <p:spPr/>
        <p:txBody>
          <a:bodyPr>
            <a:normAutofit/>
          </a:bodyPr>
          <a:lstStyle/>
          <a:p>
            <a:r>
              <a:rPr lang="en-US" dirty="0"/>
              <a:t>Defined within constraints of evaluation levels</a:t>
            </a:r>
          </a:p>
          <a:p>
            <a:r>
              <a:rPr lang="en-US" dirty="0"/>
              <a:t>Effectiveness requirements for security target included:</a:t>
            </a:r>
          </a:p>
          <a:p>
            <a:pPr lvl="1"/>
            <a:r>
              <a:rPr lang="en-US" dirty="0"/>
              <a:t>Suitability of requirements: addressed consistency and coverage of security target</a:t>
            </a:r>
          </a:p>
          <a:p>
            <a:pPr lvl="1"/>
            <a:r>
              <a:rPr lang="en-US" dirty="0"/>
              <a:t>Binding of requirements: analyzed security requirements, mechanisms that implemented them</a:t>
            </a:r>
          </a:p>
        </p:txBody>
      </p:sp>
      <p:sp>
        <p:nvSpPr>
          <p:cNvPr id="4" name="Date Placeholder 3">
            <a:extLst>
              <a:ext uri="{FF2B5EF4-FFF2-40B4-BE49-F238E27FC236}">
                <a16:creationId xmlns:a16="http://schemas.microsoft.com/office/drawing/2014/main" id="{CB198091-C959-1144-86C6-E2025E37895F}"/>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FB062AA4-ED64-2847-90B1-8977D25212F2}"/>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D1225E42-3CDB-FC4E-89AE-CCA0418324A8}"/>
              </a:ext>
            </a:extLst>
          </p:cNvPr>
          <p:cNvSpPr>
            <a:spLocks noGrp="1"/>
          </p:cNvSpPr>
          <p:nvPr>
            <p:ph type="sldNum" sz="quarter" idx="12"/>
          </p:nvPr>
        </p:nvSpPr>
        <p:spPr/>
        <p:txBody>
          <a:bodyPr/>
          <a:lstStyle/>
          <a:p>
            <a:r>
              <a:rPr lang="en-US"/>
              <a:t>Slide 22-</a:t>
            </a:r>
            <a:fld id="{52DFCED4-3DB5-5A4D-92BF-293F61671FD6}" type="slidenum">
              <a:rPr lang="en-US" smtClean="0"/>
              <a:pPr/>
              <a:t>28</a:t>
            </a:fld>
            <a:endParaRPr lang="en-US" dirty="0"/>
          </a:p>
        </p:txBody>
      </p:sp>
    </p:spTree>
    <p:extLst>
      <p:ext uri="{BB962C8B-B14F-4D97-AF65-F5344CB8AC3E}">
        <p14:creationId xmlns:p14="http://schemas.microsoft.com/office/powerpoint/2010/main" val="25091046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2022B-442D-E847-9C16-7E257A5C52B3}"/>
              </a:ext>
            </a:extLst>
          </p:cNvPr>
          <p:cNvSpPr>
            <a:spLocks noGrp="1"/>
          </p:cNvSpPr>
          <p:nvPr>
            <p:ph type="title"/>
          </p:nvPr>
        </p:nvSpPr>
        <p:spPr/>
        <p:txBody>
          <a:bodyPr/>
          <a:lstStyle/>
          <a:p>
            <a:r>
              <a:rPr lang="en-US" dirty="0"/>
              <a:t>Assurance Requirements</a:t>
            </a:r>
          </a:p>
        </p:txBody>
      </p:sp>
      <p:sp>
        <p:nvSpPr>
          <p:cNvPr id="3" name="Content Placeholder 2">
            <a:extLst>
              <a:ext uri="{FF2B5EF4-FFF2-40B4-BE49-F238E27FC236}">
                <a16:creationId xmlns:a16="http://schemas.microsoft.com/office/drawing/2014/main" id="{FEAF6142-7E79-E742-AED2-AF582E9CD687}"/>
              </a:ext>
            </a:extLst>
          </p:cNvPr>
          <p:cNvSpPr>
            <a:spLocks noGrp="1"/>
          </p:cNvSpPr>
          <p:nvPr>
            <p:ph idx="1"/>
          </p:nvPr>
        </p:nvSpPr>
        <p:spPr/>
        <p:txBody>
          <a:bodyPr>
            <a:normAutofit/>
          </a:bodyPr>
          <a:lstStyle/>
          <a:p>
            <a:r>
              <a:rPr lang="en-US" dirty="0"/>
              <a:t>Requirements for TOE</a:t>
            </a:r>
          </a:p>
          <a:p>
            <a:pPr lvl="1"/>
            <a:r>
              <a:rPr lang="en-US" dirty="0"/>
              <a:t>Assessment of security measures used for </a:t>
            </a:r>
            <a:r>
              <a:rPr lang="en-US" i="1" dirty="0"/>
              <a:t>developer</a:t>
            </a:r>
            <a:r>
              <a:rPr lang="en-US" dirty="0"/>
              <a:t> environment during development, maintenance of TOE</a:t>
            </a:r>
          </a:p>
          <a:p>
            <a:pPr lvl="1"/>
            <a:r>
              <a:rPr lang="en-US" dirty="0"/>
              <a:t>Correspondence must be defined between all levels of representation in TOE</a:t>
            </a:r>
          </a:p>
          <a:p>
            <a:pPr lvl="1"/>
            <a:r>
              <a:rPr lang="en-US" dirty="0"/>
              <a:t>Required source code at several levels, object code at highest level</a:t>
            </a:r>
          </a:p>
          <a:p>
            <a:pPr lvl="1"/>
            <a:r>
              <a:rPr lang="en-US" dirty="0"/>
              <a:t>Distribution requirements at all levels</a:t>
            </a:r>
          </a:p>
          <a:p>
            <a:pPr lvl="1"/>
            <a:r>
              <a:rPr lang="en-US" dirty="0"/>
              <a:t>Vulnerability analysis required at design level</a:t>
            </a:r>
          </a:p>
          <a:p>
            <a:pPr lvl="1"/>
            <a:r>
              <a:rPr lang="en-US" dirty="0"/>
              <a:t>Ease of use analysis examined how system might be misused based on study of system documentation</a:t>
            </a:r>
          </a:p>
          <a:p>
            <a:pPr lvl="1"/>
            <a:r>
              <a:rPr lang="en-US" dirty="0"/>
              <a:t>Strength of mechanisms effectiveness requirement applied to each mechanism whose strength could be measured </a:t>
            </a:r>
          </a:p>
        </p:txBody>
      </p:sp>
      <p:sp>
        <p:nvSpPr>
          <p:cNvPr id="4" name="Date Placeholder 3">
            <a:extLst>
              <a:ext uri="{FF2B5EF4-FFF2-40B4-BE49-F238E27FC236}">
                <a16:creationId xmlns:a16="http://schemas.microsoft.com/office/drawing/2014/main" id="{CB198091-C959-1144-86C6-E2025E37895F}"/>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FB062AA4-ED64-2847-90B1-8977D25212F2}"/>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D1225E42-3CDB-FC4E-89AE-CCA0418324A8}"/>
              </a:ext>
            </a:extLst>
          </p:cNvPr>
          <p:cNvSpPr>
            <a:spLocks noGrp="1"/>
          </p:cNvSpPr>
          <p:nvPr>
            <p:ph type="sldNum" sz="quarter" idx="12"/>
          </p:nvPr>
        </p:nvSpPr>
        <p:spPr/>
        <p:txBody>
          <a:bodyPr/>
          <a:lstStyle/>
          <a:p>
            <a:r>
              <a:rPr lang="en-US"/>
              <a:t>Slide 22-</a:t>
            </a:r>
            <a:fld id="{52DFCED4-3DB5-5A4D-92BF-293F61671FD6}" type="slidenum">
              <a:rPr lang="en-US" smtClean="0"/>
              <a:pPr/>
              <a:t>29</a:t>
            </a:fld>
            <a:endParaRPr lang="en-US" dirty="0"/>
          </a:p>
        </p:txBody>
      </p:sp>
    </p:spTree>
    <p:extLst>
      <p:ext uri="{BB962C8B-B14F-4D97-AF65-F5344CB8AC3E}">
        <p14:creationId xmlns:p14="http://schemas.microsoft.com/office/powerpoint/2010/main" val="3079344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020EF-6FED-3949-8497-65AB087940BF}"/>
              </a:ext>
            </a:extLst>
          </p:cNvPr>
          <p:cNvSpPr>
            <a:spLocks noGrp="1"/>
          </p:cNvSpPr>
          <p:nvPr>
            <p:ph type="title"/>
          </p:nvPr>
        </p:nvSpPr>
        <p:spPr/>
        <p:txBody>
          <a:bodyPr/>
          <a:lstStyle/>
          <a:p>
            <a:r>
              <a:rPr lang="en-US" dirty="0"/>
              <a:t>Goals of Formal Evaluation</a:t>
            </a:r>
          </a:p>
        </p:txBody>
      </p:sp>
      <p:sp>
        <p:nvSpPr>
          <p:cNvPr id="3" name="Content Placeholder 2">
            <a:extLst>
              <a:ext uri="{FF2B5EF4-FFF2-40B4-BE49-F238E27FC236}">
                <a16:creationId xmlns:a16="http://schemas.microsoft.com/office/drawing/2014/main" id="{E82C61CD-0151-F149-90DF-18B249F9D28F}"/>
              </a:ext>
            </a:extLst>
          </p:cNvPr>
          <p:cNvSpPr>
            <a:spLocks noGrp="1"/>
          </p:cNvSpPr>
          <p:nvPr>
            <p:ph idx="1"/>
          </p:nvPr>
        </p:nvSpPr>
        <p:spPr/>
        <p:txBody>
          <a:bodyPr>
            <a:normAutofit lnSpcReduction="10000"/>
          </a:bodyPr>
          <a:lstStyle/>
          <a:p>
            <a:r>
              <a:rPr lang="en-US" dirty="0"/>
              <a:t>Provide evidence that a system meets specific security requirements under specific conditions</a:t>
            </a:r>
          </a:p>
          <a:p>
            <a:r>
              <a:rPr lang="en-US" dirty="0"/>
              <a:t>Evaluation methodology consists of:</a:t>
            </a:r>
          </a:p>
          <a:p>
            <a:pPr lvl="1"/>
            <a:r>
              <a:rPr lang="en-US" dirty="0"/>
              <a:t>Set of requirements defining security functionality</a:t>
            </a:r>
          </a:p>
          <a:p>
            <a:pPr lvl="1"/>
            <a:r>
              <a:rPr lang="en-US" dirty="0"/>
              <a:t>Set of assurance requirements giving steps for showing the system meets its functional requirements; these usually specify required evidence of assurance</a:t>
            </a:r>
          </a:p>
          <a:p>
            <a:pPr lvl="1"/>
            <a:r>
              <a:rPr lang="en-US" dirty="0"/>
              <a:t>Methodology for determining the system meets </a:t>
            </a:r>
            <a:r>
              <a:rPr lang="en-US" dirty="0" err="1"/>
              <a:t>functionakl</a:t>
            </a:r>
            <a:r>
              <a:rPr lang="en-US" dirty="0"/>
              <a:t> requirements based on analysis of assurance evidence</a:t>
            </a:r>
          </a:p>
          <a:p>
            <a:pPr lvl="1"/>
            <a:r>
              <a:rPr lang="en-US" dirty="0"/>
              <a:t>Measure of results of evaluation indicating how trustworthy the system is with respect to security requirements</a:t>
            </a:r>
          </a:p>
          <a:p>
            <a:pPr lvl="2"/>
            <a:r>
              <a:rPr lang="en-US" dirty="0"/>
              <a:t>Called </a:t>
            </a:r>
            <a:r>
              <a:rPr lang="en-US" i="1" dirty="0"/>
              <a:t>level of trust</a:t>
            </a:r>
            <a:br>
              <a:rPr lang="en-US" dirty="0"/>
            </a:br>
            <a:r>
              <a:rPr lang="en-US" dirty="0"/>
              <a:t>	</a:t>
            </a:r>
          </a:p>
        </p:txBody>
      </p:sp>
      <p:sp>
        <p:nvSpPr>
          <p:cNvPr id="4" name="Date Placeholder 3">
            <a:extLst>
              <a:ext uri="{FF2B5EF4-FFF2-40B4-BE49-F238E27FC236}">
                <a16:creationId xmlns:a16="http://schemas.microsoft.com/office/drawing/2014/main" id="{13CE5831-6488-7B44-89EB-B88BE8FFBF52}"/>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74C8B6E6-909A-6E47-9715-7BDB067E5D95}"/>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D6B086D5-9A3B-924B-8CCF-83642A4E4C05}"/>
              </a:ext>
            </a:extLst>
          </p:cNvPr>
          <p:cNvSpPr>
            <a:spLocks noGrp="1"/>
          </p:cNvSpPr>
          <p:nvPr>
            <p:ph type="sldNum" sz="quarter" idx="12"/>
          </p:nvPr>
        </p:nvSpPr>
        <p:spPr/>
        <p:txBody>
          <a:bodyPr/>
          <a:lstStyle/>
          <a:p>
            <a:r>
              <a:rPr lang="en-US"/>
              <a:t>Slide 22-</a:t>
            </a:r>
            <a:fld id="{52DFCED4-3DB5-5A4D-92BF-293F61671FD6}" type="slidenum">
              <a:rPr lang="en-US" smtClean="0"/>
              <a:pPr/>
              <a:t>3</a:t>
            </a:fld>
            <a:endParaRPr lang="en-US" dirty="0"/>
          </a:p>
        </p:txBody>
      </p:sp>
    </p:spTree>
    <p:extLst>
      <p:ext uri="{BB962C8B-B14F-4D97-AF65-F5344CB8AC3E}">
        <p14:creationId xmlns:p14="http://schemas.microsoft.com/office/powerpoint/2010/main" val="28871985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E7BE0-EF24-B546-A22E-40581AD84CBD}"/>
              </a:ext>
            </a:extLst>
          </p:cNvPr>
          <p:cNvSpPr>
            <a:spLocks noGrp="1"/>
          </p:cNvSpPr>
          <p:nvPr>
            <p:ph type="title"/>
          </p:nvPr>
        </p:nvSpPr>
        <p:spPr/>
        <p:txBody>
          <a:bodyPr/>
          <a:lstStyle/>
          <a:p>
            <a:r>
              <a:rPr lang="en-US" dirty="0"/>
              <a:t>Evaluation Levels</a:t>
            </a:r>
          </a:p>
        </p:txBody>
      </p:sp>
      <p:sp>
        <p:nvSpPr>
          <p:cNvPr id="3" name="Content Placeholder 2">
            <a:extLst>
              <a:ext uri="{FF2B5EF4-FFF2-40B4-BE49-F238E27FC236}">
                <a16:creationId xmlns:a16="http://schemas.microsoft.com/office/drawing/2014/main" id="{E330C611-2905-E74D-A4F7-F5170479E2DB}"/>
              </a:ext>
            </a:extLst>
          </p:cNvPr>
          <p:cNvSpPr>
            <a:spLocks noGrp="1"/>
          </p:cNvSpPr>
          <p:nvPr>
            <p:ph idx="1"/>
          </p:nvPr>
        </p:nvSpPr>
        <p:spPr>
          <a:xfrm>
            <a:off x="838200" y="1825625"/>
            <a:ext cx="10515600" cy="4351338"/>
          </a:xfrm>
        </p:spPr>
        <p:txBody>
          <a:bodyPr/>
          <a:lstStyle/>
          <a:p>
            <a:r>
              <a:rPr lang="en-US" dirty="0"/>
              <a:t>E1, E2, E3, E4, E5, E6; E0 for products not meeting other levels</a:t>
            </a:r>
          </a:p>
          <a:p>
            <a:pPr marL="576263" indent="-576263">
              <a:buNone/>
            </a:pPr>
            <a:r>
              <a:rPr lang="en-US" dirty="0"/>
              <a:t>E1:	requires ST, informal description of system, testing of system to show it satisfied ST</a:t>
            </a:r>
          </a:p>
          <a:p>
            <a:pPr marL="576263" indent="-576263">
              <a:buNone/>
            </a:pPr>
            <a:r>
              <a:rPr lang="en-US" dirty="0"/>
              <a:t>E2: E1 + informal description of detailed design, configuration control, distribution control process, evidence of testing</a:t>
            </a:r>
          </a:p>
          <a:p>
            <a:pPr marL="576263" indent="-576263">
              <a:buNone/>
            </a:pPr>
            <a:r>
              <a:rPr lang="en-US" dirty="0"/>
              <a:t>E3: E2 + more stringent requirements on detail design, correspondence between source code and security requirements</a:t>
            </a:r>
          </a:p>
        </p:txBody>
      </p:sp>
      <p:sp>
        <p:nvSpPr>
          <p:cNvPr id="4" name="Date Placeholder 3">
            <a:extLst>
              <a:ext uri="{FF2B5EF4-FFF2-40B4-BE49-F238E27FC236}">
                <a16:creationId xmlns:a16="http://schemas.microsoft.com/office/drawing/2014/main" id="{58BBF5D8-40BF-7549-A8B7-33947A2BB463}"/>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707AF01B-33FB-FE42-B942-CEB17178DC5B}"/>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6B506888-D5CD-3B47-90E4-38C2C768F0BE}"/>
              </a:ext>
            </a:extLst>
          </p:cNvPr>
          <p:cNvSpPr>
            <a:spLocks noGrp="1"/>
          </p:cNvSpPr>
          <p:nvPr>
            <p:ph type="sldNum" sz="quarter" idx="12"/>
          </p:nvPr>
        </p:nvSpPr>
        <p:spPr/>
        <p:txBody>
          <a:bodyPr/>
          <a:lstStyle/>
          <a:p>
            <a:r>
              <a:rPr lang="en-US"/>
              <a:t>Slide 22-</a:t>
            </a:r>
            <a:fld id="{52DFCED4-3DB5-5A4D-92BF-293F61671FD6}" type="slidenum">
              <a:rPr lang="en-US" smtClean="0"/>
              <a:pPr/>
              <a:t>30</a:t>
            </a:fld>
            <a:endParaRPr lang="en-US" dirty="0"/>
          </a:p>
        </p:txBody>
      </p:sp>
    </p:spTree>
    <p:extLst>
      <p:ext uri="{BB962C8B-B14F-4D97-AF65-F5344CB8AC3E}">
        <p14:creationId xmlns:p14="http://schemas.microsoft.com/office/powerpoint/2010/main" val="19119408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E7BE0-EF24-B546-A22E-40581AD84CBD}"/>
              </a:ext>
            </a:extLst>
          </p:cNvPr>
          <p:cNvSpPr>
            <a:spLocks noGrp="1"/>
          </p:cNvSpPr>
          <p:nvPr>
            <p:ph type="title"/>
          </p:nvPr>
        </p:nvSpPr>
        <p:spPr/>
        <p:txBody>
          <a:bodyPr/>
          <a:lstStyle/>
          <a:p>
            <a:r>
              <a:rPr lang="en-US" dirty="0"/>
              <a:t>Evaluation Levels</a:t>
            </a:r>
          </a:p>
        </p:txBody>
      </p:sp>
      <p:sp>
        <p:nvSpPr>
          <p:cNvPr id="3" name="Content Placeholder 2">
            <a:extLst>
              <a:ext uri="{FF2B5EF4-FFF2-40B4-BE49-F238E27FC236}">
                <a16:creationId xmlns:a16="http://schemas.microsoft.com/office/drawing/2014/main" id="{E330C611-2905-E74D-A4F7-F5170479E2DB}"/>
              </a:ext>
            </a:extLst>
          </p:cNvPr>
          <p:cNvSpPr>
            <a:spLocks noGrp="1"/>
          </p:cNvSpPr>
          <p:nvPr>
            <p:ph idx="1"/>
          </p:nvPr>
        </p:nvSpPr>
        <p:spPr>
          <a:xfrm>
            <a:off x="838200" y="1825625"/>
            <a:ext cx="10515600" cy="4351338"/>
          </a:xfrm>
        </p:spPr>
        <p:txBody>
          <a:bodyPr/>
          <a:lstStyle/>
          <a:p>
            <a:pPr marL="576263" indent="-576263">
              <a:buNone/>
            </a:pPr>
            <a:r>
              <a:rPr lang="en-US" dirty="0"/>
              <a:t>E4: E3 + formal model of security policy, structured approach to design, design level vulnerability analysis</a:t>
            </a:r>
          </a:p>
          <a:p>
            <a:pPr marL="576263" indent="-576263">
              <a:buNone/>
            </a:pPr>
            <a:r>
              <a:rPr lang="en-US" dirty="0"/>
              <a:t>E5: E4 + correspondence between detailed design and source code, source code level vulnerability analysis</a:t>
            </a:r>
          </a:p>
          <a:p>
            <a:pPr marL="576263" indent="-576263">
              <a:buNone/>
            </a:pPr>
            <a:r>
              <a:rPr lang="en-US" dirty="0"/>
              <a:t>E6:	E5 + use of formal methods</a:t>
            </a:r>
          </a:p>
          <a:p>
            <a:pPr lvl="1"/>
            <a:r>
              <a:rPr lang="en-US" dirty="0"/>
              <a:t>Example: architectural design must be stated formally, shown to be consistent with formal model of security policy</a:t>
            </a:r>
          </a:p>
          <a:p>
            <a:pPr lvl="1"/>
            <a:endParaRPr lang="en-US" dirty="0"/>
          </a:p>
        </p:txBody>
      </p:sp>
      <p:sp>
        <p:nvSpPr>
          <p:cNvPr id="4" name="Date Placeholder 3">
            <a:extLst>
              <a:ext uri="{FF2B5EF4-FFF2-40B4-BE49-F238E27FC236}">
                <a16:creationId xmlns:a16="http://schemas.microsoft.com/office/drawing/2014/main" id="{58BBF5D8-40BF-7549-A8B7-33947A2BB463}"/>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707AF01B-33FB-FE42-B942-CEB17178DC5B}"/>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6B506888-D5CD-3B47-90E4-38C2C768F0BE}"/>
              </a:ext>
            </a:extLst>
          </p:cNvPr>
          <p:cNvSpPr>
            <a:spLocks noGrp="1"/>
          </p:cNvSpPr>
          <p:nvPr>
            <p:ph type="sldNum" sz="quarter" idx="12"/>
          </p:nvPr>
        </p:nvSpPr>
        <p:spPr/>
        <p:txBody>
          <a:bodyPr/>
          <a:lstStyle/>
          <a:p>
            <a:r>
              <a:rPr lang="en-US"/>
              <a:t>Slide 22-</a:t>
            </a:r>
            <a:fld id="{52DFCED4-3DB5-5A4D-92BF-293F61671FD6}" type="slidenum">
              <a:rPr lang="en-US" smtClean="0"/>
              <a:pPr/>
              <a:t>31</a:t>
            </a:fld>
            <a:endParaRPr lang="en-US" dirty="0"/>
          </a:p>
        </p:txBody>
      </p:sp>
    </p:spTree>
    <p:extLst>
      <p:ext uri="{BB962C8B-B14F-4D97-AF65-F5344CB8AC3E}">
        <p14:creationId xmlns:p14="http://schemas.microsoft.com/office/powerpoint/2010/main" val="35029742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5F756-BDEB-B340-ABB5-897B5AA00ED0}"/>
              </a:ext>
            </a:extLst>
          </p:cNvPr>
          <p:cNvSpPr>
            <a:spLocks noGrp="1"/>
          </p:cNvSpPr>
          <p:nvPr>
            <p:ph type="title"/>
          </p:nvPr>
        </p:nvSpPr>
        <p:spPr/>
        <p:txBody>
          <a:bodyPr/>
          <a:lstStyle/>
          <a:p>
            <a:r>
              <a:rPr lang="en-US" dirty="0"/>
              <a:t>Evaluation Process</a:t>
            </a:r>
          </a:p>
        </p:txBody>
      </p:sp>
      <p:sp>
        <p:nvSpPr>
          <p:cNvPr id="3" name="Content Placeholder 2">
            <a:extLst>
              <a:ext uri="{FF2B5EF4-FFF2-40B4-BE49-F238E27FC236}">
                <a16:creationId xmlns:a16="http://schemas.microsoft.com/office/drawing/2014/main" id="{F7E9B7A3-82F8-BB47-AE78-0A23434DBF41}"/>
              </a:ext>
            </a:extLst>
          </p:cNvPr>
          <p:cNvSpPr>
            <a:spLocks noGrp="1"/>
          </p:cNvSpPr>
          <p:nvPr>
            <p:ph idx="1"/>
          </p:nvPr>
        </p:nvSpPr>
        <p:spPr/>
        <p:txBody>
          <a:bodyPr>
            <a:normAutofit/>
          </a:bodyPr>
          <a:lstStyle/>
          <a:p>
            <a:r>
              <a:rPr lang="en-US" dirty="0"/>
              <a:t>Each country had its own methodology for doing evaluations</a:t>
            </a:r>
          </a:p>
          <a:p>
            <a:pPr lvl="1"/>
            <a:r>
              <a:rPr lang="en-US" dirty="0"/>
              <a:t>This is the UK methodology</a:t>
            </a:r>
          </a:p>
          <a:p>
            <a:r>
              <a:rPr lang="en-US" dirty="0"/>
              <a:t>Certified licensed evaluation facilities (CLEFs) evaluated for a fee</a:t>
            </a:r>
          </a:p>
          <a:p>
            <a:pPr lvl="1"/>
            <a:r>
              <a:rPr lang="en-US" dirty="0"/>
              <a:t>In turn, these certified by UK government</a:t>
            </a:r>
          </a:p>
          <a:p>
            <a:pPr lvl="1"/>
            <a:r>
              <a:rPr lang="en-US" dirty="0"/>
              <a:t>Also did consulting to help vendors prepare for evaluation</a:t>
            </a:r>
          </a:p>
          <a:p>
            <a:r>
              <a:rPr lang="en-US" dirty="0"/>
              <a:t>Began with evaluation of security target (ST); once ST approved, product evaluated against the ST</a:t>
            </a:r>
          </a:p>
          <a:p>
            <a:r>
              <a:rPr lang="en-US" dirty="0"/>
              <a:t>Certificate maintenance scheme required plan, evidence to support correct implementation of plan</a:t>
            </a:r>
          </a:p>
        </p:txBody>
      </p:sp>
      <p:sp>
        <p:nvSpPr>
          <p:cNvPr id="4" name="Date Placeholder 3">
            <a:extLst>
              <a:ext uri="{FF2B5EF4-FFF2-40B4-BE49-F238E27FC236}">
                <a16:creationId xmlns:a16="http://schemas.microsoft.com/office/drawing/2014/main" id="{34126AF5-88AE-EF42-A1A3-5BBB2FC5D54A}"/>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90DDA780-8B36-7A4D-B032-764C97BF4D8C}"/>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AB05813F-9975-ED47-B65C-E4DB7261CCC1}"/>
              </a:ext>
            </a:extLst>
          </p:cNvPr>
          <p:cNvSpPr>
            <a:spLocks noGrp="1"/>
          </p:cNvSpPr>
          <p:nvPr>
            <p:ph type="sldNum" sz="quarter" idx="12"/>
          </p:nvPr>
        </p:nvSpPr>
        <p:spPr/>
        <p:txBody>
          <a:bodyPr/>
          <a:lstStyle/>
          <a:p>
            <a:r>
              <a:rPr lang="en-US"/>
              <a:t>Slide 22-</a:t>
            </a:r>
            <a:fld id="{52DFCED4-3DB5-5A4D-92BF-293F61671FD6}" type="slidenum">
              <a:rPr lang="en-US" smtClean="0"/>
              <a:pPr/>
              <a:t>32</a:t>
            </a:fld>
            <a:endParaRPr lang="en-US" dirty="0"/>
          </a:p>
        </p:txBody>
      </p:sp>
    </p:spTree>
    <p:extLst>
      <p:ext uri="{BB962C8B-B14F-4D97-AF65-F5344CB8AC3E}">
        <p14:creationId xmlns:p14="http://schemas.microsoft.com/office/powerpoint/2010/main" val="32284354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E8CB7-E42D-5C49-9EC7-E14BAF682667}"/>
              </a:ext>
            </a:extLst>
          </p:cNvPr>
          <p:cNvSpPr>
            <a:spLocks noGrp="1"/>
          </p:cNvSpPr>
          <p:nvPr>
            <p:ph type="title"/>
          </p:nvPr>
        </p:nvSpPr>
        <p:spPr/>
        <p:txBody>
          <a:bodyPr/>
          <a:lstStyle/>
          <a:p>
            <a:r>
              <a:rPr lang="en-US" dirty="0"/>
              <a:t>Process Limitations</a:t>
            </a:r>
          </a:p>
        </p:txBody>
      </p:sp>
      <p:sp>
        <p:nvSpPr>
          <p:cNvPr id="3" name="Content Placeholder 2">
            <a:extLst>
              <a:ext uri="{FF2B5EF4-FFF2-40B4-BE49-F238E27FC236}">
                <a16:creationId xmlns:a16="http://schemas.microsoft.com/office/drawing/2014/main" id="{D04CECE6-AF31-7449-8110-9171A1BBA613}"/>
              </a:ext>
            </a:extLst>
          </p:cNvPr>
          <p:cNvSpPr>
            <a:spLocks noGrp="1"/>
          </p:cNvSpPr>
          <p:nvPr>
            <p:ph idx="1"/>
          </p:nvPr>
        </p:nvSpPr>
        <p:spPr/>
        <p:txBody>
          <a:bodyPr/>
          <a:lstStyle/>
          <a:p>
            <a:r>
              <a:rPr lang="en-US" dirty="0"/>
              <a:t>Some considered using same company for evaluation preparation and the evaluation itself a conflict of interest</a:t>
            </a:r>
          </a:p>
          <a:p>
            <a:pPr lvl="1"/>
            <a:r>
              <a:rPr lang="en-US" dirty="0"/>
              <a:t>Different divisions of company, but could still have similar biases</a:t>
            </a:r>
          </a:p>
          <a:p>
            <a:r>
              <a:rPr lang="en-US" dirty="0"/>
              <a:t>Usually 1 or 2 people made the decisions, and review of them was insufficient</a:t>
            </a:r>
          </a:p>
          <a:p>
            <a:r>
              <a:rPr lang="en-US" dirty="0"/>
              <a:t>No body of experts to approve evaluator design analysis and test coverage analysis</a:t>
            </a:r>
          </a:p>
          <a:p>
            <a:pPr lvl="1"/>
            <a:r>
              <a:rPr lang="en-US" dirty="0"/>
              <a:t>Government body provided final approval of evaluation, but generally followed recommendation of evaluation team</a:t>
            </a:r>
          </a:p>
        </p:txBody>
      </p:sp>
      <p:sp>
        <p:nvSpPr>
          <p:cNvPr id="4" name="Date Placeholder 3">
            <a:extLst>
              <a:ext uri="{FF2B5EF4-FFF2-40B4-BE49-F238E27FC236}">
                <a16:creationId xmlns:a16="http://schemas.microsoft.com/office/drawing/2014/main" id="{2A48BDE1-8BDB-7F48-85FF-B49F0D3B7245}"/>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FC69EF05-C8CA-C941-BEC5-9DF313EF16DB}"/>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12A8700C-B5B8-5F44-8467-2018D159BD93}"/>
              </a:ext>
            </a:extLst>
          </p:cNvPr>
          <p:cNvSpPr>
            <a:spLocks noGrp="1"/>
          </p:cNvSpPr>
          <p:nvPr>
            <p:ph type="sldNum" sz="quarter" idx="12"/>
          </p:nvPr>
        </p:nvSpPr>
        <p:spPr/>
        <p:txBody>
          <a:bodyPr/>
          <a:lstStyle/>
          <a:p>
            <a:r>
              <a:rPr lang="en-US"/>
              <a:t>Slide 22-</a:t>
            </a:r>
            <a:fld id="{52DFCED4-3DB5-5A4D-92BF-293F61671FD6}" type="slidenum">
              <a:rPr lang="en-US" smtClean="0"/>
              <a:pPr/>
              <a:t>33</a:t>
            </a:fld>
            <a:endParaRPr lang="en-US" dirty="0"/>
          </a:p>
        </p:txBody>
      </p:sp>
    </p:spTree>
    <p:extLst>
      <p:ext uri="{BB962C8B-B14F-4D97-AF65-F5344CB8AC3E}">
        <p14:creationId xmlns:p14="http://schemas.microsoft.com/office/powerpoint/2010/main" val="23202693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C7C44-AC79-1845-99B8-FEE4CB2B71D3}"/>
              </a:ext>
            </a:extLst>
          </p:cNvPr>
          <p:cNvSpPr>
            <a:spLocks noGrp="1"/>
          </p:cNvSpPr>
          <p:nvPr>
            <p:ph type="title"/>
          </p:nvPr>
        </p:nvSpPr>
        <p:spPr/>
        <p:txBody>
          <a:bodyPr/>
          <a:lstStyle/>
          <a:p>
            <a:r>
              <a:rPr lang="en-US" dirty="0"/>
              <a:t>Vendor-Provided Security Targets</a:t>
            </a:r>
          </a:p>
        </p:txBody>
      </p:sp>
      <p:sp>
        <p:nvSpPr>
          <p:cNvPr id="3" name="Content Placeholder 2">
            <a:extLst>
              <a:ext uri="{FF2B5EF4-FFF2-40B4-BE49-F238E27FC236}">
                <a16:creationId xmlns:a16="http://schemas.microsoft.com/office/drawing/2014/main" id="{FBCC1235-301B-654F-ABA9-C9C0FAD26B75}"/>
              </a:ext>
            </a:extLst>
          </p:cNvPr>
          <p:cNvSpPr>
            <a:spLocks noGrp="1"/>
          </p:cNvSpPr>
          <p:nvPr>
            <p:ph idx="1"/>
          </p:nvPr>
        </p:nvSpPr>
        <p:spPr/>
        <p:txBody>
          <a:bodyPr/>
          <a:lstStyle/>
          <a:p>
            <a:r>
              <a:rPr lang="en-US" dirty="0"/>
              <a:t>Vendors often did not have the expertise to develop appropriate security targets</a:t>
            </a:r>
          </a:p>
          <a:p>
            <a:pPr lvl="1"/>
            <a:r>
              <a:rPr lang="en-US" dirty="0"/>
              <a:t>Usually work of 1 or 2 people</a:t>
            </a:r>
          </a:p>
          <a:p>
            <a:pPr lvl="1"/>
            <a:r>
              <a:rPr lang="en-US" dirty="0"/>
              <a:t>No official review assessed quality of the ST</a:t>
            </a:r>
          </a:p>
          <a:p>
            <a:pPr lvl="1"/>
            <a:r>
              <a:rPr lang="en-US" dirty="0"/>
              <a:t>These were ameliorated by use of predefined functionality classes</a:t>
            </a:r>
          </a:p>
          <a:p>
            <a:r>
              <a:rPr lang="en-US" dirty="0"/>
              <a:t>So some concern that ITSEC evaluations did not check that claims made sense</a:t>
            </a:r>
          </a:p>
          <a:p>
            <a:pPr lvl="1"/>
            <a:r>
              <a:rPr lang="en-US" dirty="0"/>
              <a:t>Just verified product met claim</a:t>
            </a:r>
          </a:p>
        </p:txBody>
      </p:sp>
      <p:sp>
        <p:nvSpPr>
          <p:cNvPr id="4" name="Date Placeholder 3">
            <a:extLst>
              <a:ext uri="{FF2B5EF4-FFF2-40B4-BE49-F238E27FC236}">
                <a16:creationId xmlns:a16="http://schemas.microsoft.com/office/drawing/2014/main" id="{63B5E9C7-75D7-DE44-8CBB-8EE09DD6F740}"/>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227E9499-7653-3C4C-967E-5954A4BEC792}"/>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BCA7CD8B-6A00-734B-9CF2-0F95FEED7A11}"/>
              </a:ext>
            </a:extLst>
          </p:cNvPr>
          <p:cNvSpPr>
            <a:spLocks noGrp="1"/>
          </p:cNvSpPr>
          <p:nvPr>
            <p:ph type="sldNum" sz="quarter" idx="12"/>
          </p:nvPr>
        </p:nvSpPr>
        <p:spPr/>
        <p:txBody>
          <a:bodyPr/>
          <a:lstStyle/>
          <a:p>
            <a:r>
              <a:rPr lang="en-US"/>
              <a:t>Slide 22-</a:t>
            </a:r>
            <a:fld id="{52DFCED4-3DB5-5A4D-92BF-293F61671FD6}" type="slidenum">
              <a:rPr lang="en-US" smtClean="0"/>
              <a:pPr/>
              <a:t>34</a:t>
            </a:fld>
            <a:endParaRPr lang="en-US" dirty="0"/>
          </a:p>
        </p:txBody>
      </p:sp>
    </p:spTree>
    <p:extLst>
      <p:ext uri="{BB962C8B-B14F-4D97-AF65-F5344CB8AC3E}">
        <p14:creationId xmlns:p14="http://schemas.microsoft.com/office/powerpoint/2010/main" val="36725425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42FA1-A87D-6E4A-BAA4-29C42E9E96E4}"/>
              </a:ext>
            </a:extLst>
          </p:cNvPr>
          <p:cNvSpPr>
            <a:spLocks noGrp="1"/>
          </p:cNvSpPr>
          <p:nvPr>
            <p:ph type="title"/>
          </p:nvPr>
        </p:nvSpPr>
        <p:spPr/>
        <p:txBody>
          <a:bodyPr/>
          <a:lstStyle/>
          <a:p>
            <a:r>
              <a:rPr lang="en-US" dirty="0"/>
              <a:t>Impacts</a:t>
            </a:r>
          </a:p>
        </p:txBody>
      </p:sp>
      <p:sp>
        <p:nvSpPr>
          <p:cNvPr id="3" name="Content Placeholder 2">
            <a:extLst>
              <a:ext uri="{FF2B5EF4-FFF2-40B4-BE49-F238E27FC236}">
                <a16:creationId xmlns:a16="http://schemas.microsoft.com/office/drawing/2014/main" id="{57B19E99-F549-E24D-9B4C-2CB15C60FCB6}"/>
              </a:ext>
            </a:extLst>
          </p:cNvPr>
          <p:cNvSpPr>
            <a:spLocks noGrp="1"/>
          </p:cNvSpPr>
          <p:nvPr>
            <p:ph idx="1"/>
          </p:nvPr>
        </p:nvSpPr>
        <p:spPr/>
        <p:txBody>
          <a:bodyPr/>
          <a:lstStyle/>
          <a:p>
            <a:r>
              <a:rPr lang="en-US" dirty="0"/>
              <a:t>Evaluation allowed flexibility in defining requirements and mixing functional and assurance requirements</a:t>
            </a:r>
          </a:p>
          <a:p>
            <a:r>
              <a:rPr lang="en-US" dirty="0"/>
              <a:t>Use of commercial labs made evaluation process quicker</a:t>
            </a:r>
          </a:p>
          <a:p>
            <a:r>
              <a:rPr lang="en-US" dirty="0"/>
              <a:t>Methodology allowed any type of product to be evaluated</a:t>
            </a:r>
          </a:p>
          <a:p>
            <a:r>
              <a:rPr lang="en-US" dirty="0"/>
              <a:t>ITSEC evaluations often considered weaker than those of TCSEC</a:t>
            </a:r>
          </a:p>
          <a:p>
            <a:pPr lvl="1"/>
            <a:r>
              <a:rPr lang="en-US" dirty="0"/>
              <a:t>Development of functional requirements has potential weaknesses</a:t>
            </a:r>
          </a:p>
          <a:p>
            <a:pPr lvl="1"/>
            <a:r>
              <a:rPr lang="en-US" dirty="0"/>
              <a:t>Evaluation process itself not so rigorous as that of TCSEC</a:t>
            </a:r>
          </a:p>
          <a:p>
            <a:r>
              <a:rPr lang="en-US" dirty="0"/>
              <a:t>No reciprocity of evaluations with US, Canadas</a:t>
            </a:r>
          </a:p>
          <a:p>
            <a:endParaRPr lang="en-US" dirty="0"/>
          </a:p>
        </p:txBody>
      </p:sp>
      <p:sp>
        <p:nvSpPr>
          <p:cNvPr id="4" name="Date Placeholder 3">
            <a:extLst>
              <a:ext uri="{FF2B5EF4-FFF2-40B4-BE49-F238E27FC236}">
                <a16:creationId xmlns:a16="http://schemas.microsoft.com/office/drawing/2014/main" id="{6CC2B62E-CF9E-2D47-B323-5522CBF1B180}"/>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B21A002F-D447-434A-927B-15A0BE7112BE}"/>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70EF5ED0-2073-E046-8B56-E2AE8A6CC5DA}"/>
              </a:ext>
            </a:extLst>
          </p:cNvPr>
          <p:cNvSpPr>
            <a:spLocks noGrp="1"/>
          </p:cNvSpPr>
          <p:nvPr>
            <p:ph type="sldNum" sz="quarter" idx="12"/>
          </p:nvPr>
        </p:nvSpPr>
        <p:spPr/>
        <p:txBody>
          <a:bodyPr/>
          <a:lstStyle/>
          <a:p>
            <a:r>
              <a:rPr lang="en-US"/>
              <a:t>Slide 22-</a:t>
            </a:r>
            <a:fld id="{52DFCED4-3DB5-5A4D-92BF-293F61671FD6}" type="slidenum">
              <a:rPr lang="en-US" smtClean="0"/>
              <a:pPr/>
              <a:t>35</a:t>
            </a:fld>
            <a:endParaRPr lang="en-US" dirty="0"/>
          </a:p>
        </p:txBody>
      </p:sp>
    </p:spTree>
    <p:extLst>
      <p:ext uri="{BB962C8B-B14F-4D97-AF65-F5344CB8AC3E}">
        <p14:creationId xmlns:p14="http://schemas.microsoft.com/office/powerpoint/2010/main" val="9605839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7FFF3-E631-ED4E-A56D-211C9190EC25}"/>
              </a:ext>
            </a:extLst>
          </p:cNvPr>
          <p:cNvSpPr>
            <a:spLocks noGrp="1"/>
          </p:cNvSpPr>
          <p:nvPr>
            <p:ph type="title"/>
          </p:nvPr>
        </p:nvSpPr>
        <p:spPr/>
        <p:txBody>
          <a:bodyPr/>
          <a:lstStyle/>
          <a:p>
            <a:r>
              <a:rPr lang="en-US" dirty="0"/>
              <a:t>Commercial International Security Requirements (CISR)</a:t>
            </a:r>
          </a:p>
        </p:txBody>
      </p:sp>
      <p:sp>
        <p:nvSpPr>
          <p:cNvPr id="3" name="Content Placeholder 2">
            <a:extLst>
              <a:ext uri="{FF2B5EF4-FFF2-40B4-BE49-F238E27FC236}">
                <a16:creationId xmlns:a16="http://schemas.microsoft.com/office/drawing/2014/main" id="{662060D1-4E21-E54C-B884-F46CC16A543F}"/>
              </a:ext>
            </a:extLst>
          </p:cNvPr>
          <p:cNvSpPr>
            <a:spLocks noGrp="1"/>
          </p:cNvSpPr>
          <p:nvPr>
            <p:ph idx="1"/>
          </p:nvPr>
        </p:nvSpPr>
        <p:spPr/>
        <p:txBody>
          <a:bodyPr>
            <a:normAutofit fontScale="92500" lnSpcReduction="10000"/>
          </a:bodyPr>
          <a:lstStyle/>
          <a:p>
            <a:r>
              <a:rPr lang="en-US" dirty="0"/>
              <a:t>Joint effort of American Express and Electronic Data Systems</a:t>
            </a:r>
          </a:p>
          <a:p>
            <a:pPr lvl="1"/>
            <a:r>
              <a:rPr lang="en-US" dirty="0"/>
              <a:t>Approach was to develop C2+ security evaluation class focused on areas important to business</a:t>
            </a:r>
          </a:p>
          <a:p>
            <a:r>
              <a:rPr lang="en-US" dirty="0"/>
              <a:t>Included functional, assurance requirements required by TCSEC evaluation class C2</a:t>
            </a:r>
          </a:p>
          <a:p>
            <a:pPr lvl="1"/>
            <a:r>
              <a:rPr lang="en-US" dirty="0"/>
              <a:t>Extra assurance requirement: administrator guide had to contain threat analysis identifying protection measures addressing each threat</a:t>
            </a:r>
          </a:p>
          <a:p>
            <a:pPr lvl="1"/>
            <a:r>
              <a:rPr lang="en-US" dirty="0"/>
              <a:t>Extra functional requirements included ACLs, new access modes; password management constraints and allowed 1-time passwords; stored passwords had to be hashed; some new auditable events added, discretionary access control attributed audited</a:t>
            </a:r>
          </a:p>
          <a:p>
            <a:pPr lvl="1"/>
            <a:r>
              <a:rPr lang="en-US" dirty="0"/>
              <a:t>New categories of requirements  (session controls, system entry constraints, workstation and network security requirements)</a:t>
            </a:r>
          </a:p>
        </p:txBody>
      </p:sp>
      <p:sp>
        <p:nvSpPr>
          <p:cNvPr id="4" name="Date Placeholder 3">
            <a:extLst>
              <a:ext uri="{FF2B5EF4-FFF2-40B4-BE49-F238E27FC236}">
                <a16:creationId xmlns:a16="http://schemas.microsoft.com/office/drawing/2014/main" id="{053F2966-11CD-4B49-8097-74E44EB00702}"/>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4A59F477-BB3F-ED44-8FF0-7E8671C5FDA5}"/>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B5F7BCDC-0E7E-C343-8B32-1D6A06A131F4}"/>
              </a:ext>
            </a:extLst>
          </p:cNvPr>
          <p:cNvSpPr>
            <a:spLocks noGrp="1"/>
          </p:cNvSpPr>
          <p:nvPr>
            <p:ph type="sldNum" sz="quarter" idx="12"/>
          </p:nvPr>
        </p:nvSpPr>
        <p:spPr/>
        <p:txBody>
          <a:bodyPr/>
          <a:lstStyle/>
          <a:p>
            <a:r>
              <a:rPr lang="en-US"/>
              <a:t>Slide 22-</a:t>
            </a:r>
            <a:fld id="{52DFCED4-3DB5-5A4D-92BF-293F61671FD6}" type="slidenum">
              <a:rPr lang="en-US" smtClean="0"/>
              <a:pPr/>
              <a:t>36</a:t>
            </a:fld>
            <a:endParaRPr lang="en-US" dirty="0"/>
          </a:p>
        </p:txBody>
      </p:sp>
    </p:spTree>
    <p:extLst>
      <p:ext uri="{BB962C8B-B14F-4D97-AF65-F5344CB8AC3E}">
        <p14:creationId xmlns:p14="http://schemas.microsoft.com/office/powerpoint/2010/main" val="10867314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77F6A-CD1E-144D-9263-6C09313B402A}"/>
              </a:ext>
            </a:extLst>
          </p:cNvPr>
          <p:cNvSpPr>
            <a:spLocks noGrp="1"/>
          </p:cNvSpPr>
          <p:nvPr>
            <p:ph type="title"/>
          </p:nvPr>
        </p:nvSpPr>
        <p:spPr/>
        <p:txBody>
          <a:bodyPr/>
          <a:lstStyle/>
          <a:p>
            <a:r>
              <a:rPr lang="en-US" dirty="0"/>
              <a:t>Impacts</a:t>
            </a:r>
          </a:p>
        </p:txBody>
      </p:sp>
      <p:sp>
        <p:nvSpPr>
          <p:cNvPr id="3" name="Content Placeholder 2">
            <a:extLst>
              <a:ext uri="{FF2B5EF4-FFF2-40B4-BE49-F238E27FC236}">
                <a16:creationId xmlns:a16="http://schemas.microsoft.com/office/drawing/2014/main" id="{FC5880FB-28B6-234E-9371-942C499690EE}"/>
              </a:ext>
            </a:extLst>
          </p:cNvPr>
          <p:cNvSpPr>
            <a:spLocks noGrp="1"/>
          </p:cNvSpPr>
          <p:nvPr>
            <p:ph idx="1"/>
          </p:nvPr>
        </p:nvSpPr>
        <p:spPr/>
        <p:txBody>
          <a:bodyPr/>
          <a:lstStyle/>
          <a:p>
            <a:r>
              <a:rPr lang="en-US" dirty="0"/>
              <a:t>CISR contributed to rapid growth of evaluation technology</a:t>
            </a:r>
          </a:p>
          <a:p>
            <a:pPr lvl="1"/>
            <a:r>
              <a:rPr lang="en-US" dirty="0"/>
              <a:t>Made US government aware of security evaluation needs of commercial sector</a:t>
            </a:r>
          </a:p>
          <a:p>
            <a:r>
              <a:rPr lang="en-US" dirty="0"/>
              <a:t>Never became generally available evaluation methodology</a:t>
            </a:r>
          </a:p>
        </p:txBody>
      </p:sp>
      <p:sp>
        <p:nvSpPr>
          <p:cNvPr id="4" name="Date Placeholder 3">
            <a:extLst>
              <a:ext uri="{FF2B5EF4-FFF2-40B4-BE49-F238E27FC236}">
                <a16:creationId xmlns:a16="http://schemas.microsoft.com/office/drawing/2014/main" id="{FD125576-825B-A04B-80C9-4703131E312B}"/>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93B78905-6F4C-EC4C-BB2F-58DD01C13771}"/>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5D1E7739-C7D5-514B-9897-43AA5A4FBCAB}"/>
              </a:ext>
            </a:extLst>
          </p:cNvPr>
          <p:cNvSpPr>
            <a:spLocks noGrp="1"/>
          </p:cNvSpPr>
          <p:nvPr>
            <p:ph type="sldNum" sz="quarter" idx="12"/>
          </p:nvPr>
        </p:nvSpPr>
        <p:spPr/>
        <p:txBody>
          <a:bodyPr/>
          <a:lstStyle/>
          <a:p>
            <a:r>
              <a:rPr lang="en-US"/>
              <a:t>Slide 22-</a:t>
            </a:r>
            <a:fld id="{52DFCED4-3DB5-5A4D-92BF-293F61671FD6}" type="slidenum">
              <a:rPr lang="en-US" smtClean="0"/>
              <a:pPr/>
              <a:t>37</a:t>
            </a:fld>
            <a:endParaRPr lang="en-US" dirty="0"/>
          </a:p>
        </p:txBody>
      </p:sp>
    </p:spTree>
    <p:extLst>
      <p:ext uri="{BB962C8B-B14F-4D97-AF65-F5344CB8AC3E}">
        <p14:creationId xmlns:p14="http://schemas.microsoft.com/office/powerpoint/2010/main" val="5986709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39D51-0885-B741-8F99-3B3A13C6039F}"/>
              </a:ext>
            </a:extLst>
          </p:cNvPr>
          <p:cNvSpPr>
            <a:spLocks noGrp="1"/>
          </p:cNvSpPr>
          <p:nvPr>
            <p:ph type="title"/>
          </p:nvPr>
        </p:nvSpPr>
        <p:spPr/>
        <p:txBody>
          <a:bodyPr/>
          <a:lstStyle/>
          <a:p>
            <a:r>
              <a:rPr lang="en-US" dirty="0"/>
              <a:t>Other Commercial Efforts</a:t>
            </a:r>
          </a:p>
        </p:txBody>
      </p:sp>
      <p:sp>
        <p:nvSpPr>
          <p:cNvPr id="3" name="Content Placeholder 2">
            <a:extLst>
              <a:ext uri="{FF2B5EF4-FFF2-40B4-BE49-F238E27FC236}">
                <a16:creationId xmlns:a16="http://schemas.microsoft.com/office/drawing/2014/main" id="{975D1D54-40A9-6C4C-9809-B0B8681FD0EA}"/>
              </a:ext>
            </a:extLst>
          </p:cNvPr>
          <p:cNvSpPr>
            <a:spLocks noGrp="1"/>
          </p:cNvSpPr>
          <p:nvPr>
            <p:ph idx="1"/>
          </p:nvPr>
        </p:nvSpPr>
        <p:spPr/>
        <p:txBody>
          <a:bodyPr/>
          <a:lstStyle/>
          <a:p>
            <a:r>
              <a:rPr lang="en-US" dirty="0"/>
              <a:t>Several companies offered evaluations of products</a:t>
            </a:r>
          </a:p>
          <a:p>
            <a:pPr lvl="1"/>
            <a:r>
              <a:rPr lang="en-US" dirty="0"/>
              <a:t>Typically, testing</a:t>
            </a:r>
          </a:p>
          <a:p>
            <a:pPr lvl="1"/>
            <a:r>
              <a:rPr lang="en-US" dirty="0"/>
              <a:t>Did not include requirements analysis, design analysis, etc.</a:t>
            </a:r>
          </a:p>
          <a:p>
            <a:pPr lvl="1"/>
            <a:r>
              <a:rPr lang="en-US" dirty="0"/>
              <a:t>Result: a pass-fail process with no intermediate levels of trust</a:t>
            </a:r>
          </a:p>
          <a:p>
            <a:r>
              <a:rPr lang="en-US" dirty="0"/>
              <a:t>If something passed, it was called </a:t>
            </a:r>
            <a:r>
              <a:rPr lang="en-US" i="1" dirty="0"/>
              <a:t>certified</a:t>
            </a:r>
            <a:endParaRPr lang="en-US" dirty="0"/>
          </a:p>
          <a:p>
            <a:pPr lvl="1"/>
            <a:r>
              <a:rPr lang="en-US" dirty="0"/>
              <a:t>Usually received periodic recertification</a:t>
            </a:r>
          </a:p>
          <a:p>
            <a:r>
              <a:rPr lang="en-US" dirty="0"/>
              <a:t>Many different types of products evaluated</a:t>
            </a:r>
          </a:p>
          <a:p>
            <a:pPr lvl="1"/>
            <a:r>
              <a:rPr lang="en-US" dirty="0"/>
              <a:t>E.g., antivirus,  network firewalls, Internet filter software, cryptographic products</a:t>
            </a:r>
          </a:p>
        </p:txBody>
      </p:sp>
      <p:sp>
        <p:nvSpPr>
          <p:cNvPr id="4" name="Date Placeholder 3">
            <a:extLst>
              <a:ext uri="{FF2B5EF4-FFF2-40B4-BE49-F238E27FC236}">
                <a16:creationId xmlns:a16="http://schemas.microsoft.com/office/drawing/2014/main" id="{7F2F1947-F5D3-5D4A-9A04-BDAFD68E8C6D}"/>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A0404528-F073-9542-9EC9-B61727AD2F50}"/>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AAE4FFD9-A663-E948-91C5-642F1E27DEB3}"/>
              </a:ext>
            </a:extLst>
          </p:cNvPr>
          <p:cNvSpPr>
            <a:spLocks noGrp="1"/>
          </p:cNvSpPr>
          <p:nvPr>
            <p:ph type="sldNum" sz="quarter" idx="12"/>
          </p:nvPr>
        </p:nvSpPr>
        <p:spPr/>
        <p:txBody>
          <a:bodyPr/>
          <a:lstStyle/>
          <a:p>
            <a:r>
              <a:rPr lang="en-US"/>
              <a:t>Slide 22-</a:t>
            </a:r>
            <a:fld id="{52DFCED4-3DB5-5A4D-92BF-293F61671FD6}" type="slidenum">
              <a:rPr lang="en-US" smtClean="0"/>
              <a:pPr/>
              <a:t>38</a:t>
            </a:fld>
            <a:endParaRPr lang="en-US" dirty="0"/>
          </a:p>
        </p:txBody>
      </p:sp>
    </p:spTree>
    <p:extLst>
      <p:ext uri="{BB962C8B-B14F-4D97-AF65-F5344CB8AC3E}">
        <p14:creationId xmlns:p14="http://schemas.microsoft.com/office/powerpoint/2010/main" val="20439701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39C29-9E87-5443-8C65-D6ADAA58B49D}"/>
              </a:ext>
            </a:extLst>
          </p:cNvPr>
          <p:cNvSpPr>
            <a:spLocks noGrp="1"/>
          </p:cNvSpPr>
          <p:nvPr>
            <p:ph type="title"/>
          </p:nvPr>
        </p:nvSpPr>
        <p:spPr/>
        <p:txBody>
          <a:bodyPr/>
          <a:lstStyle/>
          <a:p>
            <a:r>
              <a:rPr lang="en-US" dirty="0"/>
              <a:t>Federal Criteria</a:t>
            </a:r>
          </a:p>
        </p:txBody>
      </p:sp>
      <p:sp>
        <p:nvSpPr>
          <p:cNvPr id="3" name="Content Placeholder 2">
            <a:extLst>
              <a:ext uri="{FF2B5EF4-FFF2-40B4-BE49-F238E27FC236}">
                <a16:creationId xmlns:a16="http://schemas.microsoft.com/office/drawing/2014/main" id="{04A56D3E-B829-1044-9205-45B28118A25F}"/>
              </a:ext>
            </a:extLst>
          </p:cNvPr>
          <p:cNvSpPr>
            <a:spLocks noGrp="1"/>
          </p:cNvSpPr>
          <p:nvPr>
            <p:ph idx="1"/>
          </p:nvPr>
        </p:nvSpPr>
        <p:spPr/>
        <p:txBody>
          <a:bodyPr/>
          <a:lstStyle/>
          <a:p>
            <a:r>
              <a:rPr lang="en-US" dirty="0"/>
              <a:t>NSA, NIST developed Federal Criteria (FC) to replace TCSEC with new evaluation approach</a:t>
            </a:r>
          </a:p>
          <a:p>
            <a:pPr lvl="1"/>
            <a:r>
              <a:rPr lang="en-US" dirty="0"/>
              <a:t>FC had catalogue of functional requirements</a:t>
            </a:r>
          </a:p>
          <a:p>
            <a:r>
              <a:rPr lang="en-US" i="1" dirty="0"/>
              <a:t>Protection profiles</a:t>
            </a:r>
            <a:r>
              <a:rPr lang="en-US" dirty="0"/>
              <a:t> (PP) identified requirements, other information particular to family of systems</a:t>
            </a:r>
          </a:p>
          <a:p>
            <a:pPr lvl="1"/>
            <a:r>
              <a:rPr lang="en-US" dirty="0"/>
              <a:t>An abstract specification of security aspects of an IT product</a:t>
            </a:r>
          </a:p>
          <a:p>
            <a:pPr lvl="1"/>
            <a:r>
              <a:rPr lang="en-US" dirty="0"/>
              <a:t>Product independent, describing range of products</a:t>
            </a:r>
          </a:p>
          <a:p>
            <a:pPr lvl="1"/>
            <a:r>
              <a:rPr lang="en-US" dirty="0"/>
              <a:t>Functional, assurance requirements bound together with rationale describing threats, intended method of use</a:t>
            </a:r>
          </a:p>
          <a:p>
            <a:endParaRPr lang="en-US" dirty="0"/>
          </a:p>
          <a:p>
            <a:endParaRPr lang="en-US" dirty="0"/>
          </a:p>
        </p:txBody>
      </p:sp>
      <p:sp>
        <p:nvSpPr>
          <p:cNvPr id="4" name="Date Placeholder 3">
            <a:extLst>
              <a:ext uri="{FF2B5EF4-FFF2-40B4-BE49-F238E27FC236}">
                <a16:creationId xmlns:a16="http://schemas.microsoft.com/office/drawing/2014/main" id="{B65255EE-6BD7-3B47-AF60-83619D9B7794}"/>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A6FB2D18-1D74-6D42-8777-0BE2AE345467}"/>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066AF68F-4DFD-E44E-8C41-F40CD1A1FEC9}"/>
              </a:ext>
            </a:extLst>
          </p:cNvPr>
          <p:cNvSpPr>
            <a:spLocks noGrp="1"/>
          </p:cNvSpPr>
          <p:nvPr>
            <p:ph type="sldNum" sz="quarter" idx="12"/>
          </p:nvPr>
        </p:nvSpPr>
        <p:spPr/>
        <p:txBody>
          <a:bodyPr/>
          <a:lstStyle/>
          <a:p>
            <a:r>
              <a:rPr lang="en-US"/>
              <a:t>Slide 22-</a:t>
            </a:r>
            <a:fld id="{52DFCED4-3DB5-5A4D-92BF-293F61671FD6}" type="slidenum">
              <a:rPr lang="en-US" smtClean="0"/>
              <a:pPr/>
              <a:t>39</a:t>
            </a:fld>
            <a:endParaRPr lang="en-US" dirty="0"/>
          </a:p>
        </p:txBody>
      </p:sp>
    </p:spTree>
    <p:extLst>
      <p:ext uri="{BB962C8B-B14F-4D97-AF65-F5344CB8AC3E}">
        <p14:creationId xmlns:p14="http://schemas.microsoft.com/office/powerpoint/2010/main" val="2382153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F3487-B129-6140-A28B-AF7A6AF35DE2}"/>
              </a:ext>
            </a:extLst>
          </p:cNvPr>
          <p:cNvSpPr>
            <a:spLocks noGrp="1"/>
          </p:cNvSpPr>
          <p:nvPr>
            <p:ph type="title"/>
          </p:nvPr>
        </p:nvSpPr>
        <p:spPr/>
        <p:txBody>
          <a:bodyPr/>
          <a:lstStyle/>
          <a:p>
            <a:r>
              <a:rPr lang="en-US"/>
              <a:t>Deciding to Evaluate</a:t>
            </a:r>
            <a:endParaRPr lang="en-US" dirty="0"/>
          </a:p>
        </p:txBody>
      </p:sp>
      <p:sp>
        <p:nvSpPr>
          <p:cNvPr id="3" name="Content Placeholder 2">
            <a:extLst>
              <a:ext uri="{FF2B5EF4-FFF2-40B4-BE49-F238E27FC236}">
                <a16:creationId xmlns:a16="http://schemas.microsoft.com/office/drawing/2014/main" id="{F6A6594D-4C3E-F74F-869F-EC4E67DA8B7D}"/>
              </a:ext>
            </a:extLst>
          </p:cNvPr>
          <p:cNvSpPr>
            <a:spLocks noGrp="1"/>
          </p:cNvSpPr>
          <p:nvPr>
            <p:ph idx="1"/>
          </p:nvPr>
        </p:nvSpPr>
        <p:spPr/>
        <p:txBody>
          <a:bodyPr/>
          <a:lstStyle/>
          <a:p>
            <a:r>
              <a:rPr lang="en-US" dirty="0"/>
              <a:t>Certification needed due to government acquisition regulations</a:t>
            </a:r>
          </a:p>
          <a:p>
            <a:r>
              <a:rPr lang="en-US" dirty="0"/>
              <a:t>Cost-benefit analysis</a:t>
            </a:r>
          </a:p>
          <a:p>
            <a:pPr lvl="1"/>
            <a:r>
              <a:rPr lang="en-US" dirty="0"/>
              <a:t>Requestors typically pay evaluator’s charge and staffing costs</a:t>
            </a:r>
          </a:p>
          <a:p>
            <a:pPr lvl="1"/>
            <a:r>
              <a:rPr lang="en-US" dirty="0"/>
              <a:t>Interaction with evaluator can affect development, delivery schedules</a:t>
            </a:r>
          </a:p>
          <a:p>
            <a:r>
              <a:rPr lang="en-US" dirty="0"/>
              <a:t>Certification for non-government use</a:t>
            </a:r>
          </a:p>
          <a:p>
            <a:pPr lvl="1"/>
            <a:r>
              <a:rPr lang="en-US" dirty="0"/>
              <a:t>Demonstrate trustworthiness of product</a:t>
            </a:r>
          </a:p>
          <a:p>
            <a:pPr marL="0" indent="0">
              <a:buNone/>
            </a:pPr>
            <a:endParaRPr lang="en-US" dirty="0"/>
          </a:p>
        </p:txBody>
      </p:sp>
      <p:sp>
        <p:nvSpPr>
          <p:cNvPr id="4" name="Date Placeholder 3">
            <a:extLst>
              <a:ext uri="{FF2B5EF4-FFF2-40B4-BE49-F238E27FC236}">
                <a16:creationId xmlns:a16="http://schemas.microsoft.com/office/drawing/2014/main" id="{B6BA3061-AE79-AE4E-A911-EB96F3A410F3}"/>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0FB3B144-0DA5-8047-B892-B4BC387E668A}"/>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A01BB9E5-5EC4-2145-A72C-CA065EF1E06E}"/>
              </a:ext>
            </a:extLst>
          </p:cNvPr>
          <p:cNvSpPr>
            <a:spLocks noGrp="1"/>
          </p:cNvSpPr>
          <p:nvPr>
            <p:ph type="sldNum" sz="quarter" idx="12"/>
          </p:nvPr>
        </p:nvSpPr>
        <p:spPr/>
        <p:txBody>
          <a:bodyPr/>
          <a:lstStyle/>
          <a:p>
            <a:r>
              <a:rPr lang="en-US"/>
              <a:t>Slide 22-</a:t>
            </a:r>
            <a:fld id="{52DFCED4-3DB5-5A4D-92BF-293F61671FD6}" type="slidenum">
              <a:rPr lang="en-US" smtClean="0"/>
              <a:pPr/>
              <a:t>4</a:t>
            </a:fld>
            <a:endParaRPr lang="en-US" dirty="0"/>
          </a:p>
        </p:txBody>
      </p:sp>
    </p:spTree>
    <p:extLst>
      <p:ext uri="{BB962C8B-B14F-4D97-AF65-F5344CB8AC3E}">
        <p14:creationId xmlns:p14="http://schemas.microsoft.com/office/powerpoint/2010/main" val="17604352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5C0DE-7405-184B-AA97-07CB707E42C6}"/>
              </a:ext>
            </a:extLst>
          </p:cNvPr>
          <p:cNvSpPr>
            <a:spLocks noGrp="1"/>
          </p:cNvSpPr>
          <p:nvPr>
            <p:ph type="title"/>
          </p:nvPr>
        </p:nvSpPr>
        <p:spPr/>
        <p:txBody>
          <a:bodyPr/>
          <a:lstStyle/>
          <a:p>
            <a:r>
              <a:rPr lang="en-US" dirty="0"/>
              <a:t>FC Requirements</a:t>
            </a:r>
          </a:p>
        </p:txBody>
      </p:sp>
      <p:sp>
        <p:nvSpPr>
          <p:cNvPr id="3" name="Content Placeholder 2">
            <a:extLst>
              <a:ext uri="{FF2B5EF4-FFF2-40B4-BE49-F238E27FC236}">
                <a16:creationId xmlns:a16="http://schemas.microsoft.com/office/drawing/2014/main" id="{A7AC85A9-0189-4A4C-91D9-2F83AD916691}"/>
              </a:ext>
            </a:extLst>
          </p:cNvPr>
          <p:cNvSpPr>
            <a:spLocks noGrp="1"/>
          </p:cNvSpPr>
          <p:nvPr>
            <p:ph idx="1"/>
          </p:nvPr>
        </p:nvSpPr>
        <p:spPr/>
        <p:txBody>
          <a:bodyPr/>
          <a:lstStyle/>
          <a:p>
            <a:r>
              <a:rPr lang="en-US" dirty="0"/>
              <a:t>Catalogue of functional requirements</a:t>
            </a:r>
          </a:p>
          <a:p>
            <a:pPr lvl="1"/>
            <a:r>
              <a:rPr lang="en-US" dirty="0"/>
              <a:t>All functional requirements of TCSEC</a:t>
            </a:r>
          </a:p>
          <a:p>
            <a:pPr lvl="1"/>
            <a:r>
              <a:rPr lang="en-US" dirty="0"/>
              <a:t>Requirements from CSIR included system entry constraints, others</a:t>
            </a:r>
          </a:p>
          <a:p>
            <a:pPr lvl="1"/>
            <a:r>
              <a:rPr lang="en-US" dirty="0"/>
              <a:t>Requirements for resource allocation, fault tolerance (availability)</a:t>
            </a:r>
          </a:p>
          <a:p>
            <a:pPr lvl="1"/>
            <a:r>
              <a:rPr lang="en-US" dirty="0"/>
              <a:t>Requirements for security management</a:t>
            </a:r>
          </a:p>
          <a:p>
            <a:r>
              <a:rPr lang="en-US" dirty="0"/>
              <a:t>Assurance requirements</a:t>
            </a:r>
          </a:p>
          <a:p>
            <a:pPr lvl="1"/>
            <a:r>
              <a:rPr lang="en-US" dirty="0"/>
              <a:t>Met both TCSEC, ITSEC requirements</a:t>
            </a:r>
          </a:p>
          <a:p>
            <a:pPr lvl="1"/>
            <a:r>
              <a:rPr lang="en-US" dirty="0"/>
              <a:t>New assurance requirement for life cycle process</a:t>
            </a:r>
          </a:p>
          <a:p>
            <a:pPr lvl="1"/>
            <a:endParaRPr lang="en-US" dirty="0"/>
          </a:p>
        </p:txBody>
      </p:sp>
      <p:sp>
        <p:nvSpPr>
          <p:cNvPr id="4" name="Date Placeholder 3">
            <a:extLst>
              <a:ext uri="{FF2B5EF4-FFF2-40B4-BE49-F238E27FC236}">
                <a16:creationId xmlns:a16="http://schemas.microsoft.com/office/drawing/2014/main" id="{8ADEA922-0FC6-C64E-8611-B80427324734}"/>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803F6E57-8C6E-5848-B755-A81834FBA5B3}"/>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8FFDFF36-F256-3842-8BD1-CC57B919A249}"/>
              </a:ext>
            </a:extLst>
          </p:cNvPr>
          <p:cNvSpPr>
            <a:spLocks noGrp="1"/>
          </p:cNvSpPr>
          <p:nvPr>
            <p:ph type="sldNum" sz="quarter" idx="12"/>
          </p:nvPr>
        </p:nvSpPr>
        <p:spPr/>
        <p:txBody>
          <a:bodyPr/>
          <a:lstStyle/>
          <a:p>
            <a:r>
              <a:rPr lang="en-US"/>
              <a:t>Slide 22-</a:t>
            </a:r>
            <a:fld id="{52DFCED4-3DB5-5A4D-92BF-293F61671FD6}" type="slidenum">
              <a:rPr lang="en-US" smtClean="0"/>
              <a:pPr/>
              <a:t>40</a:t>
            </a:fld>
            <a:endParaRPr lang="en-US" dirty="0"/>
          </a:p>
        </p:txBody>
      </p:sp>
    </p:spTree>
    <p:extLst>
      <p:ext uri="{BB962C8B-B14F-4D97-AF65-F5344CB8AC3E}">
        <p14:creationId xmlns:p14="http://schemas.microsoft.com/office/powerpoint/2010/main" val="19813212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BFAFE-EDA7-C84F-B5F4-6AAC7EB59FCD}"/>
              </a:ext>
            </a:extLst>
          </p:cNvPr>
          <p:cNvSpPr>
            <a:spLocks noGrp="1"/>
          </p:cNvSpPr>
          <p:nvPr>
            <p:ph type="title"/>
          </p:nvPr>
        </p:nvSpPr>
        <p:spPr/>
        <p:txBody>
          <a:bodyPr/>
          <a:lstStyle/>
          <a:p>
            <a:r>
              <a:rPr lang="en-US" dirty="0"/>
              <a:t>Impacts</a:t>
            </a:r>
          </a:p>
        </p:txBody>
      </p:sp>
      <p:sp>
        <p:nvSpPr>
          <p:cNvPr id="3" name="Content Placeholder 2">
            <a:extLst>
              <a:ext uri="{FF2B5EF4-FFF2-40B4-BE49-F238E27FC236}">
                <a16:creationId xmlns:a16="http://schemas.microsoft.com/office/drawing/2014/main" id="{EBBBE5D1-452D-A241-8D11-C99E113DF055}"/>
              </a:ext>
            </a:extLst>
          </p:cNvPr>
          <p:cNvSpPr>
            <a:spLocks noGrp="1"/>
          </p:cNvSpPr>
          <p:nvPr>
            <p:ph idx="1"/>
          </p:nvPr>
        </p:nvSpPr>
        <p:spPr/>
        <p:txBody>
          <a:bodyPr/>
          <a:lstStyle/>
          <a:p>
            <a:r>
              <a:rPr lang="en-US" dirty="0"/>
              <a:t>Contributed concept of protection profile</a:t>
            </a:r>
          </a:p>
          <a:p>
            <a:pPr lvl="1"/>
            <a:r>
              <a:rPr lang="en-US" dirty="0"/>
              <a:t>PP requirements selected from FC functional requirements catalogue</a:t>
            </a:r>
          </a:p>
          <a:p>
            <a:r>
              <a:rPr lang="en-US" dirty="0"/>
              <a:t>PP included</a:t>
            </a:r>
          </a:p>
          <a:p>
            <a:pPr lvl="1"/>
            <a:r>
              <a:rPr lang="en-US" dirty="0"/>
              <a:t>Information for identification, cross-referencing</a:t>
            </a:r>
          </a:p>
          <a:p>
            <a:pPr lvl="1"/>
            <a:r>
              <a:rPr lang="en-US" dirty="0"/>
              <a:t>Description of problem that profile addressed</a:t>
            </a:r>
          </a:p>
          <a:p>
            <a:pPr lvl="1"/>
            <a:r>
              <a:rPr lang="en-US" dirty="0"/>
              <a:t>Rationale portion included threats, environment, assumptions, justification</a:t>
            </a:r>
          </a:p>
          <a:p>
            <a:r>
              <a:rPr lang="en-US" dirty="0"/>
              <a:t>FC supported evaluation of protection profiles</a:t>
            </a:r>
          </a:p>
          <a:p>
            <a:r>
              <a:rPr lang="en-US" dirty="0"/>
              <a:t>Development of profile registry making FC-approved PPs for general use</a:t>
            </a:r>
          </a:p>
        </p:txBody>
      </p:sp>
      <p:sp>
        <p:nvSpPr>
          <p:cNvPr id="4" name="Date Placeholder 3">
            <a:extLst>
              <a:ext uri="{FF2B5EF4-FFF2-40B4-BE49-F238E27FC236}">
                <a16:creationId xmlns:a16="http://schemas.microsoft.com/office/drawing/2014/main" id="{61629395-C1DB-EE46-81C1-0C2D7E08DE3A}"/>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52683D41-34A9-AA46-BFCE-9BF4D7879A5E}"/>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8EBA0441-C723-A54B-8719-64AE89F59972}"/>
              </a:ext>
            </a:extLst>
          </p:cNvPr>
          <p:cNvSpPr>
            <a:spLocks noGrp="1"/>
          </p:cNvSpPr>
          <p:nvPr>
            <p:ph type="sldNum" sz="quarter" idx="12"/>
          </p:nvPr>
        </p:nvSpPr>
        <p:spPr/>
        <p:txBody>
          <a:bodyPr/>
          <a:lstStyle/>
          <a:p>
            <a:r>
              <a:rPr lang="en-US"/>
              <a:t>Slide 22-</a:t>
            </a:r>
            <a:fld id="{52DFCED4-3DB5-5A4D-92BF-293F61671FD6}" type="slidenum">
              <a:rPr lang="en-US" smtClean="0"/>
              <a:pPr/>
              <a:t>41</a:t>
            </a:fld>
            <a:endParaRPr lang="en-US" dirty="0"/>
          </a:p>
        </p:txBody>
      </p:sp>
    </p:spTree>
    <p:extLst>
      <p:ext uri="{BB962C8B-B14F-4D97-AF65-F5344CB8AC3E}">
        <p14:creationId xmlns:p14="http://schemas.microsoft.com/office/powerpoint/2010/main" val="12490696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0516B-4844-C849-8882-70F7D365D915}"/>
              </a:ext>
            </a:extLst>
          </p:cNvPr>
          <p:cNvSpPr>
            <a:spLocks noGrp="1"/>
          </p:cNvSpPr>
          <p:nvPr>
            <p:ph type="title"/>
          </p:nvPr>
        </p:nvSpPr>
        <p:spPr/>
        <p:txBody>
          <a:bodyPr/>
          <a:lstStyle/>
          <a:p>
            <a:r>
              <a:rPr lang="en-US" dirty="0"/>
              <a:t>FIPS 140: Cryptographic Modules</a:t>
            </a:r>
          </a:p>
        </p:txBody>
      </p:sp>
      <p:sp>
        <p:nvSpPr>
          <p:cNvPr id="3" name="Content Placeholder 2">
            <a:extLst>
              <a:ext uri="{FF2B5EF4-FFF2-40B4-BE49-F238E27FC236}">
                <a16:creationId xmlns:a16="http://schemas.microsoft.com/office/drawing/2014/main" id="{61EA4809-A55A-B246-AFFC-54DFBC30E1E5}"/>
              </a:ext>
            </a:extLst>
          </p:cNvPr>
          <p:cNvSpPr>
            <a:spLocks noGrp="1"/>
          </p:cNvSpPr>
          <p:nvPr>
            <p:ph idx="1"/>
          </p:nvPr>
        </p:nvSpPr>
        <p:spPr/>
        <p:txBody>
          <a:bodyPr>
            <a:normAutofit fontScale="92500"/>
          </a:bodyPr>
          <a:lstStyle/>
          <a:p>
            <a:r>
              <a:rPr lang="en-US" dirty="0"/>
              <a:t>Standard for evaluating cryptographic modules</a:t>
            </a:r>
          </a:p>
          <a:p>
            <a:pPr lvl="1"/>
            <a:r>
              <a:rPr lang="en-US" dirty="0"/>
              <a:t>Sponsored by NIST, Canadian Security Establishment under the Cryptographic Module Validation Program (CMVP)</a:t>
            </a:r>
          </a:p>
          <a:p>
            <a:r>
              <a:rPr lang="en-US" dirty="0"/>
              <a:t>”Module” is set of hardware, firmware, software that implements cryptographic logic or processes</a:t>
            </a:r>
          </a:p>
          <a:p>
            <a:pPr lvl="1"/>
            <a:r>
              <a:rPr lang="en-US" dirty="0"/>
              <a:t>If done in software, processor included in cryptographic module</a:t>
            </a:r>
          </a:p>
          <a:p>
            <a:pPr lvl="1"/>
            <a:r>
              <a:rPr lang="en-US" dirty="0"/>
              <a:t>Evaluation of software modules includes operating system</a:t>
            </a:r>
          </a:p>
          <a:p>
            <a:r>
              <a:rPr lang="en-US" dirty="0"/>
              <a:t>Cryptographic Algorithm Validation Program (CAVP) provides for evaluation of approved crypto algorithms against specific algorithm specifications</a:t>
            </a:r>
          </a:p>
          <a:p>
            <a:pPr lvl="1"/>
            <a:r>
              <a:rPr lang="en-US" dirty="0"/>
              <a:t>List of approved crypto algorithms is dynamic</a:t>
            </a:r>
          </a:p>
          <a:p>
            <a:pPr lvl="1"/>
            <a:r>
              <a:rPr lang="en-US" dirty="0"/>
              <a:t>CMVP requires validation testing be performed by CAVP</a:t>
            </a:r>
          </a:p>
        </p:txBody>
      </p:sp>
      <p:sp>
        <p:nvSpPr>
          <p:cNvPr id="4" name="Date Placeholder 3">
            <a:extLst>
              <a:ext uri="{FF2B5EF4-FFF2-40B4-BE49-F238E27FC236}">
                <a16:creationId xmlns:a16="http://schemas.microsoft.com/office/drawing/2014/main" id="{CD9FDEE0-FBC3-494F-B68A-A263228993D4}"/>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A7CBB1E5-F932-244C-B7B5-6E219CAD2BB8}"/>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0FF02811-3141-7B4A-AD59-12436F3A0E2F}"/>
              </a:ext>
            </a:extLst>
          </p:cNvPr>
          <p:cNvSpPr>
            <a:spLocks noGrp="1"/>
          </p:cNvSpPr>
          <p:nvPr>
            <p:ph type="sldNum" sz="quarter" idx="12"/>
          </p:nvPr>
        </p:nvSpPr>
        <p:spPr/>
        <p:txBody>
          <a:bodyPr/>
          <a:lstStyle/>
          <a:p>
            <a:r>
              <a:rPr lang="en-US"/>
              <a:t>Slide 22-</a:t>
            </a:r>
            <a:fld id="{52DFCED4-3DB5-5A4D-92BF-293F61671FD6}" type="slidenum">
              <a:rPr lang="en-US" smtClean="0"/>
              <a:pPr/>
              <a:t>42</a:t>
            </a:fld>
            <a:endParaRPr lang="en-US" dirty="0"/>
          </a:p>
        </p:txBody>
      </p:sp>
    </p:spTree>
    <p:extLst>
      <p:ext uri="{BB962C8B-B14F-4D97-AF65-F5344CB8AC3E}">
        <p14:creationId xmlns:p14="http://schemas.microsoft.com/office/powerpoint/2010/main" val="13407212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85448-DCC0-0D49-A158-B5D400DFACCF}"/>
              </a:ext>
            </a:extLst>
          </p:cNvPr>
          <p:cNvSpPr>
            <a:spLocks noGrp="1"/>
          </p:cNvSpPr>
          <p:nvPr>
            <p:ph type="title"/>
          </p:nvPr>
        </p:nvSpPr>
        <p:spPr/>
        <p:txBody>
          <a:bodyPr/>
          <a:lstStyle/>
          <a:p>
            <a:r>
              <a:rPr lang="en-US" dirty="0"/>
              <a:t>FIPS 140 Security Levels</a:t>
            </a:r>
          </a:p>
        </p:txBody>
      </p:sp>
      <p:sp>
        <p:nvSpPr>
          <p:cNvPr id="3" name="Content Placeholder 2">
            <a:extLst>
              <a:ext uri="{FF2B5EF4-FFF2-40B4-BE49-F238E27FC236}">
                <a16:creationId xmlns:a16="http://schemas.microsoft.com/office/drawing/2014/main" id="{AF98C4A6-93F3-3341-82DF-3EC070F3DC8B}"/>
              </a:ext>
            </a:extLst>
          </p:cNvPr>
          <p:cNvSpPr>
            <a:spLocks noGrp="1"/>
          </p:cNvSpPr>
          <p:nvPr>
            <p:ph idx="1"/>
          </p:nvPr>
        </p:nvSpPr>
        <p:spPr/>
        <p:txBody>
          <a:bodyPr/>
          <a:lstStyle/>
          <a:p>
            <a:r>
              <a:rPr lang="en-US" dirty="0"/>
              <a:t>FIPS 140-2 is current standard; 4 security levels</a:t>
            </a:r>
          </a:p>
          <a:p>
            <a:r>
              <a:rPr lang="en-US" i="1" dirty="0"/>
              <a:t>Security level 1</a:t>
            </a:r>
            <a:r>
              <a:rPr lang="en-US" dirty="0"/>
              <a:t>: encryption algorithm is to be FIPS-approved algorithm; must be executed on production-grade equipment</a:t>
            </a:r>
          </a:p>
          <a:p>
            <a:pPr lvl="1"/>
            <a:r>
              <a:rPr lang="en-US" dirty="0"/>
              <a:t>For example, a general-purpose computer using unevaluated operating system</a:t>
            </a:r>
          </a:p>
          <a:p>
            <a:r>
              <a:rPr lang="en-US" i="1" dirty="0"/>
              <a:t>Security level 2</a:t>
            </a:r>
            <a:r>
              <a:rPr lang="en-US" dirty="0"/>
              <a:t>: requirements for security level 1, plus:</a:t>
            </a:r>
          </a:p>
          <a:p>
            <a:pPr lvl="1"/>
            <a:r>
              <a:rPr lang="en-US" dirty="0"/>
              <a:t>Physical security: tamper-evident coatings or seals or pick-resistant locks</a:t>
            </a:r>
          </a:p>
          <a:p>
            <a:pPr lvl="1"/>
            <a:r>
              <a:rPr lang="en-US" dirty="0"/>
              <a:t>Provides for role-based authentication</a:t>
            </a:r>
          </a:p>
          <a:p>
            <a:pPr lvl="1"/>
            <a:r>
              <a:rPr lang="en-US" dirty="0"/>
              <a:t>Allows software cryptography in multiuser systems when used with operating system evaluated at EAL2 or better in Common Criteria</a:t>
            </a:r>
          </a:p>
        </p:txBody>
      </p:sp>
      <p:sp>
        <p:nvSpPr>
          <p:cNvPr id="4" name="Date Placeholder 3">
            <a:extLst>
              <a:ext uri="{FF2B5EF4-FFF2-40B4-BE49-F238E27FC236}">
                <a16:creationId xmlns:a16="http://schemas.microsoft.com/office/drawing/2014/main" id="{9E8724EF-7DD3-3F48-A52E-116F78470AA7}"/>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6D4FB31A-8659-3040-9BEA-85297CA054C1}"/>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056894BA-14D5-1641-80B5-7996BB3ACA47}"/>
              </a:ext>
            </a:extLst>
          </p:cNvPr>
          <p:cNvSpPr>
            <a:spLocks noGrp="1"/>
          </p:cNvSpPr>
          <p:nvPr>
            <p:ph type="sldNum" sz="quarter" idx="12"/>
          </p:nvPr>
        </p:nvSpPr>
        <p:spPr/>
        <p:txBody>
          <a:bodyPr/>
          <a:lstStyle/>
          <a:p>
            <a:r>
              <a:rPr lang="en-US"/>
              <a:t>Slide 22-</a:t>
            </a:r>
            <a:fld id="{52DFCED4-3DB5-5A4D-92BF-293F61671FD6}" type="slidenum">
              <a:rPr lang="en-US" smtClean="0"/>
              <a:pPr/>
              <a:t>43</a:t>
            </a:fld>
            <a:endParaRPr lang="en-US" dirty="0"/>
          </a:p>
        </p:txBody>
      </p:sp>
    </p:spTree>
    <p:extLst>
      <p:ext uri="{BB962C8B-B14F-4D97-AF65-F5344CB8AC3E}">
        <p14:creationId xmlns:p14="http://schemas.microsoft.com/office/powerpoint/2010/main" val="37394551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85448-DCC0-0D49-A158-B5D400DFACCF}"/>
              </a:ext>
            </a:extLst>
          </p:cNvPr>
          <p:cNvSpPr>
            <a:spLocks noGrp="1"/>
          </p:cNvSpPr>
          <p:nvPr>
            <p:ph type="title"/>
          </p:nvPr>
        </p:nvSpPr>
        <p:spPr/>
        <p:txBody>
          <a:bodyPr/>
          <a:lstStyle/>
          <a:p>
            <a:r>
              <a:rPr lang="en-US" dirty="0"/>
              <a:t>FIPS 140 Security Levels</a:t>
            </a:r>
          </a:p>
        </p:txBody>
      </p:sp>
      <p:sp>
        <p:nvSpPr>
          <p:cNvPr id="3" name="Content Placeholder 2">
            <a:extLst>
              <a:ext uri="{FF2B5EF4-FFF2-40B4-BE49-F238E27FC236}">
                <a16:creationId xmlns:a16="http://schemas.microsoft.com/office/drawing/2014/main" id="{AF98C4A6-93F3-3341-82DF-3EC070F3DC8B}"/>
              </a:ext>
            </a:extLst>
          </p:cNvPr>
          <p:cNvSpPr>
            <a:spLocks noGrp="1"/>
          </p:cNvSpPr>
          <p:nvPr>
            <p:ph idx="1"/>
          </p:nvPr>
        </p:nvSpPr>
        <p:spPr/>
        <p:txBody>
          <a:bodyPr/>
          <a:lstStyle/>
          <a:p>
            <a:r>
              <a:rPr lang="en-US" i="1" dirty="0"/>
              <a:t>Security level 3</a:t>
            </a:r>
            <a:r>
              <a:rPr lang="en-US" dirty="0"/>
              <a:t>: requirements for security level 2 plus:</a:t>
            </a:r>
          </a:p>
          <a:p>
            <a:pPr lvl="1"/>
            <a:r>
              <a:rPr lang="en-US" dirty="0"/>
              <a:t>Enhanced physical security (available in many commercial products)</a:t>
            </a:r>
          </a:p>
          <a:p>
            <a:pPr lvl="1"/>
            <a:r>
              <a:rPr lang="en-US" dirty="0"/>
              <a:t>Identity-based authentication</a:t>
            </a:r>
          </a:p>
          <a:p>
            <a:pPr lvl="1"/>
            <a:r>
              <a:rPr lang="en-US" dirty="0"/>
              <a:t>Underlying operating system is EAL3 under specific Common Criteria PP</a:t>
            </a:r>
          </a:p>
          <a:p>
            <a:r>
              <a:rPr lang="en-US" dirty="0"/>
              <a:t>Security level 4: requirements for security level 3 plus:</a:t>
            </a:r>
          </a:p>
          <a:p>
            <a:pPr lvl="1"/>
            <a:r>
              <a:rPr lang="en-US" dirty="0"/>
              <a:t>Physical security: envelope of protection around crypto module to detect. respond unauthorized attempts at physical access</a:t>
            </a:r>
          </a:p>
          <a:p>
            <a:pPr lvl="1"/>
            <a:r>
              <a:rPr lang="en-US" dirty="0"/>
              <a:t>Protection against compromise from environment</a:t>
            </a:r>
          </a:p>
          <a:p>
            <a:pPr lvl="1"/>
            <a:r>
              <a:rPr lang="en-US" dirty="0"/>
              <a:t>Software, firmware components of module can be executed on general-purpose operating system meeting EAL4 or higher</a:t>
            </a:r>
          </a:p>
        </p:txBody>
      </p:sp>
      <p:sp>
        <p:nvSpPr>
          <p:cNvPr id="4" name="Date Placeholder 3">
            <a:extLst>
              <a:ext uri="{FF2B5EF4-FFF2-40B4-BE49-F238E27FC236}">
                <a16:creationId xmlns:a16="http://schemas.microsoft.com/office/drawing/2014/main" id="{9E8724EF-7DD3-3F48-A52E-116F78470AA7}"/>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6D4FB31A-8659-3040-9BEA-85297CA054C1}"/>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056894BA-14D5-1641-80B5-7996BB3ACA47}"/>
              </a:ext>
            </a:extLst>
          </p:cNvPr>
          <p:cNvSpPr>
            <a:spLocks noGrp="1"/>
          </p:cNvSpPr>
          <p:nvPr>
            <p:ph type="sldNum" sz="quarter" idx="12"/>
          </p:nvPr>
        </p:nvSpPr>
        <p:spPr/>
        <p:txBody>
          <a:bodyPr/>
          <a:lstStyle/>
          <a:p>
            <a:r>
              <a:rPr lang="en-US"/>
              <a:t>Slide 22-</a:t>
            </a:r>
            <a:fld id="{52DFCED4-3DB5-5A4D-92BF-293F61671FD6}" type="slidenum">
              <a:rPr lang="en-US" smtClean="0"/>
              <a:pPr/>
              <a:t>44</a:t>
            </a:fld>
            <a:endParaRPr lang="en-US" dirty="0"/>
          </a:p>
        </p:txBody>
      </p:sp>
    </p:spTree>
    <p:extLst>
      <p:ext uri="{BB962C8B-B14F-4D97-AF65-F5344CB8AC3E}">
        <p14:creationId xmlns:p14="http://schemas.microsoft.com/office/powerpoint/2010/main" val="243765506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FE848-1407-C44A-9CF7-0D0598FF8743}"/>
              </a:ext>
            </a:extLst>
          </p:cNvPr>
          <p:cNvSpPr>
            <a:spLocks noGrp="1"/>
          </p:cNvSpPr>
          <p:nvPr>
            <p:ph type="title"/>
          </p:nvPr>
        </p:nvSpPr>
        <p:spPr/>
        <p:txBody>
          <a:bodyPr/>
          <a:lstStyle/>
          <a:p>
            <a:r>
              <a:rPr lang="en-US" dirty="0"/>
              <a:t>FIPS 140-2 Documentation</a:t>
            </a:r>
          </a:p>
        </p:txBody>
      </p:sp>
      <p:sp>
        <p:nvSpPr>
          <p:cNvPr id="3" name="Content Placeholder 2">
            <a:extLst>
              <a:ext uri="{FF2B5EF4-FFF2-40B4-BE49-F238E27FC236}">
                <a16:creationId xmlns:a16="http://schemas.microsoft.com/office/drawing/2014/main" id="{DE8A716D-E0A7-2B44-BE98-57F53B2B3255}"/>
              </a:ext>
            </a:extLst>
          </p:cNvPr>
          <p:cNvSpPr>
            <a:spLocks noGrp="1"/>
          </p:cNvSpPr>
          <p:nvPr>
            <p:ph idx="1"/>
          </p:nvPr>
        </p:nvSpPr>
        <p:spPr/>
        <p:txBody>
          <a:bodyPr/>
          <a:lstStyle/>
          <a:p>
            <a:r>
              <a:rPr lang="en-US" dirty="0"/>
              <a:t>Validation testing of modules uses Derived Test Requirements (DTR) for FIPS 140-2</a:t>
            </a:r>
          </a:p>
          <a:p>
            <a:pPr lvl="1"/>
            <a:r>
              <a:rPr lang="en-US" dirty="0"/>
              <a:t>Contains all vendor, certification laboratory requirements for validating module</a:t>
            </a:r>
          </a:p>
          <a:p>
            <a:r>
              <a:rPr lang="en-US" dirty="0"/>
              <a:t>Implementation Guidance (IG) provides programmatic guidance of CMVP</a:t>
            </a:r>
          </a:p>
          <a:p>
            <a:pPr lvl="1"/>
            <a:r>
              <a:rPr lang="en-US" dirty="0"/>
              <a:t>Contains clarification, guidance for DTR</a:t>
            </a:r>
          </a:p>
          <a:p>
            <a:pPr lvl="1"/>
            <a:r>
              <a:rPr lang="en-US" dirty="0"/>
              <a:t>Testing, implementation guidance of Approved, non-Approved functions</a:t>
            </a:r>
          </a:p>
          <a:p>
            <a:pPr lvl="1"/>
            <a:r>
              <a:rPr lang="en-US" dirty="0"/>
              <a:t>Guidance on how validated software, firmware can be ported to similar environment and retain its validation</a:t>
            </a:r>
          </a:p>
        </p:txBody>
      </p:sp>
      <p:sp>
        <p:nvSpPr>
          <p:cNvPr id="4" name="Date Placeholder 3">
            <a:extLst>
              <a:ext uri="{FF2B5EF4-FFF2-40B4-BE49-F238E27FC236}">
                <a16:creationId xmlns:a16="http://schemas.microsoft.com/office/drawing/2014/main" id="{B48F38A8-414A-964D-92F1-20FF98531333}"/>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93FE76C8-8365-4849-8C3A-B9ABAF74EC43}"/>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1F85C64D-504E-3C43-A110-C3B5E9127348}"/>
              </a:ext>
            </a:extLst>
          </p:cNvPr>
          <p:cNvSpPr>
            <a:spLocks noGrp="1"/>
          </p:cNvSpPr>
          <p:nvPr>
            <p:ph type="sldNum" sz="quarter" idx="12"/>
          </p:nvPr>
        </p:nvSpPr>
        <p:spPr/>
        <p:txBody>
          <a:bodyPr/>
          <a:lstStyle/>
          <a:p>
            <a:r>
              <a:rPr lang="en-US"/>
              <a:t>Slide 22-</a:t>
            </a:r>
            <a:fld id="{52DFCED4-3DB5-5A4D-92BF-293F61671FD6}" type="slidenum">
              <a:rPr lang="en-US" smtClean="0"/>
              <a:pPr/>
              <a:t>45</a:t>
            </a:fld>
            <a:endParaRPr lang="en-US" dirty="0"/>
          </a:p>
        </p:txBody>
      </p:sp>
    </p:spTree>
    <p:extLst>
      <p:ext uri="{BB962C8B-B14F-4D97-AF65-F5344CB8AC3E}">
        <p14:creationId xmlns:p14="http://schemas.microsoft.com/office/powerpoint/2010/main" val="108107553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DD65-63B7-6E41-AC7F-970B06E002AD}"/>
              </a:ext>
            </a:extLst>
          </p:cNvPr>
          <p:cNvSpPr>
            <a:spLocks noGrp="1"/>
          </p:cNvSpPr>
          <p:nvPr>
            <p:ph type="title"/>
          </p:nvPr>
        </p:nvSpPr>
        <p:spPr/>
        <p:txBody>
          <a:bodyPr/>
          <a:lstStyle/>
          <a:p>
            <a:r>
              <a:rPr lang="en-US" dirty="0"/>
              <a:t>Impact</a:t>
            </a:r>
          </a:p>
        </p:txBody>
      </p:sp>
      <p:sp>
        <p:nvSpPr>
          <p:cNvPr id="3" name="Content Placeholder 2">
            <a:extLst>
              <a:ext uri="{FF2B5EF4-FFF2-40B4-BE49-F238E27FC236}">
                <a16:creationId xmlns:a16="http://schemas.microsoft.com/office/drawing/2014/main" id="{754855D0-94DE-1C48-B002-8EE482BF3AD4}"/>
              </a:ext>
            </a:extLst>
          </p:cNvPr>
          <p:cNvSpPr>
            <a:spLocks noGrp="1"/>
          </p:cNvSpPr>
          <p:nvPr>
            <p:ph idx="1"/>
          </p:nvPr>
        </p:nvSpPr>
        <p:spPr/>
        <p:txBody>
          <a:bodyPr/>
          <a:lstStyle/>
          <a:p>
            <a:r>
              <a:rPr lang="en-US" dirty="0"/>
              <a:t>Improved quality, security of cryptographic modules</a:t>
            </a:r>
          </a:p>
          <a:p>
            <a:r>
              <a:rPr lang="en-US" dirty="0"/>
              <a:t>164 modules tested by 2002, about half had security flaws; 95% had documentation errors</a:t>
            </a:r>
          </a:p>
          <a:p>
            <a:pPr lvl="1"/>
            <a:r>
              <a:rPr lang="en-US" dirty="0"/>
              <a:t>Vendors fixed these before deployment, use</a:t>
            </a:r>
          </a:p>
          <a:p>
            <a:r>
              <a:rPr lang="en-US" dirty="0"/>
              <a:t>332 cryptographic algorithms tested by 2002, about 25% had security flaws; more than 65% had documentation errors</a:t>
            </a:r>
          </a:p>
          <a:p>
            <a:pPr lvl="1"/>
            <a:r>
              <a:rPr lang="en-US" dirty="0"/>
              <a:t>Vendors fixed these before deployment, use</a:t>
            </a:r>
          </a:p>
          <a:p>
            <a:r>
              <a:rPr lang="en-US" dirty="0"/>
              <a:t>By 2018, more than 1100 cryptographic modules, more than 7000 cryptographic algorithms validated</a:t>
            </a:r>
          </a:p>
        </p:txBody>
      </p:sp>
      <p:sp>
        <p:nvSpPr>
          <p:cNvPr id="4" name="Date Placeholder 3">
            <a:extLst>
              <a:ext uri="{FF2B5EF4-FFF2-40B4-BE49-F238E27FC236}">
                <a16:creationId xmlns:a16="http://schemas.microsoft.com/office/drawing/2014/main" id="{6F16B1F4-9C49-3745-BCD1-078E7BE8F830}"/>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38E179DC-8522-B149-8A36-8EE81038FB14}"/>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D75BF4AF-FD2C-0D4D-8E6B-DA5D504FFC5C}"/>
              </a:ext>
            </a:extLst>
          </p:cNvPr>
          <p:cNvSpPr>
            <a:spLocks noGrp="1"/>
          </p:cNvSpPr>
          <p:nvPr>
            <p:ph type="sldNum" sz="quarter" idx="12"/>
          </p:nvPr>
        </p:nvSpPr>
        <p:spPr/>
        <p:txBody>
          <a:bodyPr/>
          <a:lstStyle/>
          <a:p>
            <a:r>
              <a:rPr lang="en-US"/>
              <a:t>Slide 22-</a:t>
            </a:r>
            <a:fld id="{52DFCED4-3DB5-5A4D-92BF-293F61671FD6}" type="slidenum">
              <a:rPr lang="en-US" smtClean="0"/>
              <a:pPr/>
              <a:t>46</a:t>
            </a:fld>
            <a:endParaRPr lang="en-US" dirty="0"/>
          </a:p>
        </p:txBody>
      </p:sp>
    </p:spTree>
    <p:extLst>
      <p:ext uri="{BB962C8B-B14F-4D97-AF65-F5344CB8AC3E}">
        <p14:creationId xmlns:p14="http://schemas.microsoft.com/office/powerpoint/2010/main" val="215561674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A4C3C-C6AC-5242-9E0D-DB5E1210BF11}"/>
              </a:ext>
            </a:extLst>
          </p:cNvPr>
          <p:cNvSpPr>
            <a:spLocks noGrp="1"/>
          </p:cNvSpPr>
          <p:nvPr>
            <p:ph type="title"/>
          </p:nvPr>
        </p:nvSpPr>
        <p:spPr/>
        <p:txBody>
          <a:bodyPr/>
          <a:lstStyle/>
          <a:p>
            <a:r>
              <a:rPr lang="en-US" dirty="0"/>
              <a:t>Common Criteria (CC)</a:t>
            </a:r>
          </a:p>
        </p:txBody>
      </p:sp>
      <p:sp>
        <p:nvSpPr>
          <p:cNvPr id="3" name="Content Placeholder 2">
            <a:extLst>
              <a:ext uri="{FF2B5EF4-FFF2-40B4-BE49-F238E27FC236}">
                <a16:creationId xmlns:a16="http://schemas.microsoft.com/office/drawing/2014/main" id="{13371393-3CBC-4C4E-8F4A-A10DA99AC87B}"/>
              </a:ext>
            </a:extLst>
          </p:cNvPr>
          <p:cNvSpPr>
            <a:spLocks noGrp="1"/>
          </p:cNvSpPr>
          <p:nvPr>
            <p:ph idx="1"/>
          </p:nvPr>
        </p:nvSpPr>
        <p:spPr/>
        <p:txBody>
          <a:bodyPr/>
          <a:lstStyle/>
          <a:p>
            <a:r>
              <a:rPr lang="en-US" dirty="0"/>
              <a:t>Joint project of several nations</a:t>
            </a:r>
          </a:p>
          <a:p>
            <a:pPr lvl="1"/>
            <a:r>
              <a:rPr lang="en-US" dirty="0"/>
              <a:t>US, Canada, UK, France, Germany, Netherlands, others</a:t>
            </a:r>
          </a:p>
          <a:p>
            <a:r>
              <a:rPr lang="en-US" dirty="0"/>
              <a:t>Version 1.0 published in 1994</a:t>
            </a:r>
          </a:p>
          <a:p>
            <a:r>
              <a:rPr lang="en-US" dirty="0"/>
              <a:t>CC </a:t>
            </a:r>
            <a:r>
              <a:rPr lang="en-US" i="1" dirty="0"/>
              <a:t>de facto</a:t>
            </a:r>
            <a:r>
              <a:rPr lang="en-US" dirty="0"/>
              <a:t> standard in US in 1998</a:t>
            </a:r>
          </a:p>
          <a:p>
            <a:pPr lvl="1"/>
            <a:r>
              <a:rPr lang="en-US" dirty="0"/>
              <a:t>TCSEC retired in 2000</a:t>
            </a:r>
          </a:p>
        </p:txBody>
      </p:sp>
      <p:sp>
        <p:nvSpPr>
          <p:cNvPr id="4" name="Date Placeholder 3">
            <a:extLst>
              <a:ext uri="{FF2B5EF4-FFF2-40B4-BE49-F238E27FC236}">
                <a16:creationId xmlns:a16="http://schemas.microsoft.com/office/drawing/2014/main" id="{D4C01FF9-8C7D-0B42-8C44-CB74436499D7}"/>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963474A3-5AA7-9649-8572-A4589C5C9400}"/>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542F3BE4-450B-3F44-A53D-C93BD93E8F97}"/>
              </a:ext>
            </a:extLst>
          </p:cNvPr>
          <p:cNvSpPr>
            <a:spLocks noGrp="1"/>
          </p:cNvSpPr>
          <p:nvPr>
            <p:ph type="sldNum" sz="quarter" idx="12"/>
          </p:nvPr>
        </p:nvSpPr>
        <p:spPr/>
        <p:txBody>
          <a:bodyPr/>
          <a:lstStyle/>
          <a:p>
            <a:r>
              <a:rPr lang="en-US"/>
              <a:t>Slide 22-</a:t>
            </a:r>
            <a:fld id="{52DFCED4-3DB5-5A4D-92BF-293F61671FD6}" type="slidenum">
              <a:rPr lang="en-US" smtClean="0"/>
              <a:pPr/>
              <a:t>47</a:t>
            </a:fld>
            <a:endParaRPr lang="en-US" dirty="0"/>
          </a:p>
        </p:txBody>
      </p:sp>
    </p:spTree>
    <p:extLst>
      <p:ext uri="{BB962C8B-B14F-4D97-AF65-F5344CB8AC3E}">
        <p14:creationId xmlns:p14="http://schemas.microsoft.com/office/powerpoint/2010/main" val="161297911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A4C3C-C6AC-5242-9E0D-DB5E1210BF11}"/>
              </a:ext>
            </a:extLst>
          </p:cNvPr>
          <p:cNvSpPr>
            <a:spLocks noGrp="1"/>
          </p:cNvSpPr>
          <p:nvPr>
            <p:ph type="title"/>
          </p:nvPr>
        </p:nvSpPr>
        <p:spPr/>
        <p:txBody>
          <a:bodyPr/>
          <a:lstStyle/>
          <a:p>
            <a:r>
              <a:rPr lang="en-US" dirty="0"/>
              <a:t>Common Criteria (CC)</a:t>
            </a:r>
          </a:p>
        </p:txBody>
      </p:sp>
      <p:sp>
        <p:nvSpPr>
          <p:cNvPr id="3" name="Content Placeholder 2">
            <a:extLst>
              <a:ext uri="{FF2B5EF4-FFF2-40B4-BE49-F238E27FC236}">
                <a16:creationId xmlns:a16="http://schemas.microsoft.com/office/drawing/2014/main" id="{13371393-3CBC-4C4E-8F4A-A10DA99AC87B}"/>
              </a:ext>
            </a:extLst>
          </p:cNvPr>
          <p:cNvSpPr>
            <a:spLocks noGrp="1"/>
          </p:cNvSpPr>
          <p:nvPr>
            <p:ph idx="1"/>
          </p:nvPr>
        </p:nvSpPr>
        <p:spPr/>
        <p:txBody>
          <a:bodyPr/>
          <a:lstStyle/>
          <a:p>
            <a:r>
              <a:rPr lang="en-US" dirty="0"/>
              <a:t>Arrangement on the Recognition of the Common Criteria Certifications in the Field of Information Technology Security</a:t>
            </a:r>
          </a:p>
          <a:p>
            <a:pPr lvl="1"/>
            <a:r>
              <a:rPr lang="en-US" dirty="0"/>
              <a:t>First signed in 1998 by US, UK, France, Germany, Canada</a:t>
            </a:r>
          </a:p>
          <a:p>
            <a:pPr lvl="1"/>
            <a:r>
              <a:rPr lang="en-US" dirty="0"/>
              <a:t>Australia, New Zealand signed in 1999</a:t>
            </a:r>
          </a:p>
          <a:p>
            <a:pPr lvl="1"/>
            <a:r>
              <a:rPr lang="en-US" dirty="0"/>
              <a:t>As of 2017, 28 nations in the CCRA</a:t>
            </a:r>
          </a:p>
          <a:p>
            <a:r>
              <a:rPr lang="en-US" dirty="0"/>
              <a:t>Expanded to allow nations to join as authorizing (certification producing) and/or consuming (certification recognizing) members</a:t>
            </a:r>
          </a:p>
          <a:p>
            <a:pPr lvl="1"/>
            <a:r>
              <a:rPr lang="en-US" dirty="0"/>
              <a:t>As of 2017, 17 authorizing nations including the US, UK, Australia, Canada, France, Germany</a:t>
            </a:r>
          </a:p>
          <a:p>
            <a:pPr lvl="1"/>
            <a:endParaRPr lang="en-US" dirty="0"/>
          </a:p>
        </p:txBody>
      </p:sp>
      <p:sp>
        <p:nvSpPr>
          <p:cNvPr id="4" name="Date Placeholder 3">
            <a:extLst>
              <a:ext uri="{FF2B5EF4-FFF2-40B4-BE49-F238E27FC236}">
                <a16:creationId xmlns:a16="http://schemas.microsoft.com/office/drawing/2014/main" id="{D4C01FF9-8C7D-0B42-8C44-CB74436499D7}"/>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963474A3-5AA7-9649-8572-A4589C5C9400}"/>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542F3BE4-450B-3F44-A53D-C93BD93E8F97}"/>
              </a:ext>
            </a:extLst>
          </p:cNvPr>
          <p:cNvSpPr>
            <a:spLocks noGrp="1"/>
          </p:cNvSpPr>
          <p:nvPr>
            <p:ph type="sldNum" sz="quarter" idx="12"/>
          </p:nvPr>
        </p:nvSpPr>
        <p:spPr/>
        <p:txBody>
          <a:bodyPr/>
          <a:lstStyle/>
          <a:p>
            <a:r>
              <a:rPr lang="en-US"/>
              <a:t>Slide 22-</a:t>
            </a:r>
            <a:fld id="{52DFCED4-3DB5-5A4D-92BF-293F61671FD6}" type="slidenum">
              <a:rPr lang="en-US" smtClean="0"/>
              <a:pPr/>
              <a:t>48</a:t>
            </a:fld>
            <a:endParaRPr lang="en-US" dirty="0"/>
          </a:p>
        </p:txBody>
      </p:sp>
    </p:spTree>
    <p:extLst>
      <p:ext uri="{BB962C8B-B14F-4D97-AF65-F5344CB8AC3E}">
        <p14:creationId xmlns:p14="http://schemas.microsoft.com/office/powerpoint/2010/main" val="38374633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717AA-7E01-F547-85EB-80B81C0D8565}"/>
              </a:ext>
            </a:extLst>
          </p:cNvPr>
          <p:cNvSpPr>
            <a:spLocks noGrp="1"/>
          </p:cNvSpPr>
          <p:nvPr>
            <p:ph type="title"/>
          </p:nvPr>
        </p:nvSpPr>
        <p:spPr/>
        <p:txBody>
          <a:bodyPr/>
          <a:lstStyle/>
          <a:p>
            <a:r>
              <a:rPr lang="en-US" dirty="0"/>
              <a:t>CC Methodology</a:t>
            </a:r>
          </a:p>
        </p:txBody>
      </p:sp>
      <p:sp>
        <p:nvSpPr>
          <p:cNvPr id="3" name="Content Placeholder 2">
            <a:extLst>
              <a:ext uri="{FF2B5EF4-FFF2-40B4-BE49-F238E27FC236}">
                <a16:creationId xmlns:a16="http://schemas.microsoft.com/office/drawing/2014/main" id="{2EEB3778-EF91-994A-A4F5-C1136D88DCB2}"/>
              </a:ext>
            </a:extLst>
          </p:cNvPr>
          <p:cNvSpPr>
            <a:spLocks noGrp="1"/>
          </p:cNvSpPr>
          <p:nvPr>
            <p:ph idx="1"/>
          </p:nvPr>
        </p:nvSpPr>
        <p:spPr/>
        <p:txBody>
          <a:bodyPr/>
          <a:lstStyle/>
          <a:p>
            <a:r>
              <a:rPr lang="en-US" dirty="0"/>
              <a:t>CC Documents</a:t>
            </a:r>
          </a:p>
          <a:p>
            <a:pPr lvl="1"/>
            <a:r>
              <a:rPr lang="en-US" dirty="0"/>
              <a:t>Provide overview of methodology, functional and assurance requirements, Evaluation Assurance Levels (EALs)</a:t>
            </a:r>
          </a:p>
          <a:p>
            <a:r>
              <a:rPr lang="en-US" dirty="0"/>
              <a:t>CC Evaluation Methodology (CEM)</a:t>
            </a:r>
          </a:p>
          <a:p>
            <a:pPr lvl="1"/>
            <a:r>
              <a:rPr lang="en-US" dirty="0"/>
              <a:t>Provides detailed guidelines for evaluation at levels EAL1–EAL4, commonly used assurance requirements not in any EAL</a:t>
            </a:r>
          </a:p>
          <a:p>
            <a:pPr lvl="1"/>
            <a:r>
              <a:rPr lang="en-US" dirty="0"/>
              <a:t>EAL1–EAL4 are low to medium trust; EAL5–EAL7 are high assurance</a:t>
            </a:r>
          </a:p>
          <a:p>
            <a:r>
              <a:rPr lang="en-US" dirty="0"/>
              <a:t>Evaluation Scheme (or National Scheme)</a:t>
            </a:r>
          </a:p>
          <a:p>
            <a:pPr lvl="1"/>
            <a:r>
              <a:rPr lang="en-US" dirty="0"/>
              <a:t>Provide infrastructure necessary to implement CC evaluations</a:t>
            </a:r>
          </a:p>
          <a:p>
            <a:pPr lvl="1"/>
            <a:r>
              <a:rPr lang="en-US" dirty="0"/>
              <a:t>Each country does this in its own way</a:t>
            </a:r>
          </a:p>
          <a:p>
            <a:pPr lvl="1"/>
            <a:endParaRPr lang="en-US" dirty="0"/>
          </a:p>
        </p:txBody>
      </p:sp>
      <p:sp>
        <p:nvSpPr>
          <p:cNvPr id="4" name="Date Placeholder 3">
            <a:extLst>
              <a:ext uri="{FF2B5EF4-FFF2-40B4-BE49-F238E27FC236}">
                <a16:creationId xmlns:a16="http://schemas.microsoft.com/office/drawing/2014/main" id="{2E163E7D-36A3-1A4D-B1D0-C80AF3AAA48C}"/>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2A25EEC1-EB67-414A-B62F-EDA2CBE60259}"/>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61C8D0E8-7861-7B49-AF2C-8FA3F2274715}"/>
              </a:ext>
            </a:extLst>
          </p:cNvPr>
          <p:cNvSpPr>
            <a:spLocks noGrp="1"/>
          </p:cNvSpPr>
          <p:nvPr>
            <p:ph type="sldNum" sz="quarter" idx="12"/>
          </p:nvPr>
        </p:nvSpPr>
        <p:spPr/>
        <p:txBody>
          <a:bodyPr/>
          <a:lstStyle/>
          <a:p>
            <a:r>
              <a:rPr lang="en-US"/>
              <a:t>Slide 22-</a:t>
            </a:r>
            <a:fld id="{52DFCED4-3DB5-5A4D-92BF-293F61671FD6}" type="slidenum">
              <a:rPr lang="en-US" smtClean="0"/>
              <a:pPr/>
              <a:t>49</a:t>
            </a:fld>
            <a:endParaRPr lang="en-US" dirty="0"/>
          </a:p>
        </p:txBody>
      </p:sp>
    </p:spTree>
    <p:extLst>
      <p:ext uri="{BB962C8B-B14F-4D97-AF65-F5344CB8AC3E}">
        <p14:creationId xmlns:p14="http://schemas.microsoft.com/office/powerpoint/2010/main" val="2828263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B78E1-6C35-E04A-AF82-EDE83E419F02}"/>
              </a:ext>
            </a:extLst>
          </p:cNvPr>
          <p:cNvSpPr>
            <a:spLocks noGrp="1"/>
          </p:cNvSpPr>
          <p:nvPr>
            <p:ph type="title"/>
          </p:nvPr>
        </p:nvSpPr>
        <p:spPr/>
        <p:txBody>
          <a:bodyPr/>
          <a:lstStyle/>
          <a:p>
            <a:r>
              <a:rPr lang="en-US" dirty="0"/>
              <a:t>Historical Note</a:t>
            </a:r>
          </a:p>
        </p:txBody>
      </p:sp>
      <p:sp>
        <p:nvSpPr>
          <p:cNvPr id="3" name="Content Placeholder 2">
            <a:extLst>
              <a:ext uri="{FF2B5EF4-FFF2-40B4-BE49-F238E27FC236}">
                <a16:creationId xmlns:a16="http://schemas.microsoft.com/office/drawing/2014/main" id="{D9F6B836-E77B-AB46-B3AC-161B16EAC72C}"/>
              </a:ext>
            </a:extLst>
          </p:cNvPr>
          <p:cNvSpPr>
            <a:spLocks noGrp="1"/>
          </p:cNvSpPr>
          <p:nvPr>
            <p:ph idx="1"/>
          </p:nvPr>
        </p:nvSpPr>
        <p:spPr/>
        <p:txBody>
          <a:bodyPr/>
          <a:lstStyle/>
          <a:p>
            <a:r>
              <a:rPr lang="en-US" dirty="0"/>
              <a:t>Governments, militaries drove creation of security evaluation processes</a:t>
            </a:r>
          </a:p>
          <a:p>
            <a:pPr lvl="1"/>
            <a:r>
              <a:rPr lang="en-US" dirty="0"/>
              <a:t>They wanted to use commercial products rather than develop their own</a:t>
            </a:r>
          </a:p>
          <a:p>
            <a:pPr lvl="1"/>
            <a:r>
              <a:rPr lang="en-US" dirty="0"/>
              <a:t>So evaluation methodologies were applied to commercial systems also</a:t>
            </a:r>
          </a:p>
          <a:p>
            <a:r>
              <a:rPr lang="en-US" dirty="0"/>
              <a:t>Evaluation methodologies have different structures</a:t>
            </a:r>
          </a:p>
          <a:p>
            <a:pPr lvl="1"/>
            <a:r>
              <a:rPr lang="en-US" dirty="0"/>
              <a:t>Some list requirements, use them to build trust categories</a:t>
            </a:r>
          </a:p>
          <a:p>
            <a:pPr lvl="1"/>
            <a:r>
              <a:rPr lang="en-US" dirty="0"/>
              <a:t>Others list requirements only in the description of trust categories</a:t>
            </a:r>
          </a:p>
        </p:txBody>
      </p:sp>
      <p:sp>
        <p:nvSpPr>
          <p:cNvPr id="4" name="Date Placeholder 3">
            <a:extLst>
              <a:ext uri="{FF2B5EF4-FFF2-40B4-BE49-F238E27FC236}">
                <a16:creationId xmlns:a16="http://schemas.microsoft.com/office/drawing/2014/main" id="{A4CC6BE4-6B60-5E4D-94EE-5C0951F47574}"/>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D2DAAB21-9027-7D47-8928-3EE7D23B256C}"/>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3D356CC6-4D73-0945-BC60-3AFEFBA27F60}"/>
              </a:ext>
            </a:extLst>
          </p:cNvPr>
          <p:cNvSpPr>
            <a:spLocks noGrp="1"/>
          </p:cNvSpPr>
          <p:nvPr>
            <p:ph type="sldNum" sz="quarter" idx="12"/>
          </p:nvPr>
        </p:nvSpPr>
        <p:spPr/>
        <p:txBody>
          <a:bodyPr/>
          <a:lstStyle/>
          <a:p>
            <a:r>
              <a:rPr lang="en-US"/>
              <a:t>Slide 22-</a:t>
            </a:r>
            <a:fld id="{52DFCED4-3DB5-5A4D-92BF-293F61671FD6}" type="slidenum">
              <a:rPr lang="en-US" smtClean="0"/>
              <a:pPr/>
              <a:t>5</a:t>
            </a:fld>
            <a:endParaRPr lang="en-US" dirty="0"/>
          </a:p>
        </p:txBody>
      </p:sp>
    </p:spTree>
    <p:extLst>
      <p:ext uri="{BB962C8B-B14F-4D97-AF65-F5344CB8AC3E}">
        <p14:creationId xmlns:p14="http://schemas.microsoft.com/office/powerpoint/2010/main" val="11816460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E6F5C-9A60-8540-AC85-3BF42D1E2BFC}"/>
              </a:ext>
            </a:extLst>
          </p:cNvPr>
          <p:cNvSpPr>
            <a:spLocks noGrp="1"/>
          </p:cNvSpPr>
          <p:nvPr>
            <p:ph type="title"/>
          </p:nvPr>
        </p:nvSpPr>
        <p:spPr/>
        <p:txBody>
          <a:bodyPr/>
          <a:lstStyle/>
          <a:p>
            <a:r>
              <a:rPr lang="en-US" dirty="0"/>
              <a:t>Evaluation (National) Schemes</a:t>
            </a:r>
          </a:p>
        </p:txBody>
      </p:sp>
      <p:sp>
        <p:nvSpPr>
          <p:cNvPr id="3" name="Content Placeholder 2">
            <a:extLst>
              <a:ext uri="{FF2B5EF4-FFF2-40B4-BE49-F238E27FC236}">
                <a16:creationId xmlns:a16="http://schemas.microsoft.com/office/drawing/2014/main" id="{BCE4015A-E038-004E-93C7-EA0D4D934F34}"/>
              </a:ext>
            </a:extLst>
          </p:cNvPr>
          <p:cNvSpPr>
            <a:spLocks noGrp="1"/>
          </p:cNvSpPr>
          <p:nvPr>
            <p:ph idx="1"/>
          </p:nvPr>
        </p:nvSpPr>
        <p:spPr/>
        <p:txBody>
          <a:bodyPr/>
          <a:lstStyle/>
          <a:p>
            <a:r>
              <a:rPr lang="en-US" dirty="0"/>
              <a:t>CC documents, CEM set fundamental criteria, EALs, evaluation strategy</a:t>
            </a:r>
          </a:p>
          <a:p>
            <a:r>
              <a:rPr lang="en-US" dirty="0"/>
              <a:t>Countries may have different methods of selecting evaluators, structuring interactions between vendors and evaluators, awarding certifications, etc.</a:t>
            </a:r>
          </a:p>
          <a:p>
            <a:pPr lvl="1"/>
            <a:r>
              <a:rPr lang="en-US" dirty="0"/>
              <a:t>Example: in US, National Institute of Standards and Technologies (NIST) implements Common Criteria Evaluation and Validation Scheme (CCEVS); NIST accredits commercial labs to do the evaluations; NIST then validates the evaluation and awards the EALs</a:t>
            </a:r>
          </a:p>
        </p:txBody>
      </p:sp>
      <p:sp>
        <p:nvSpPr>
          <p:cNvPr id="4" name="Date Placeholder 3">
            <a:extLst>
              <a:ext uri="{FF2B5EF4-FFF2-40B4-BE49-F238E27FC236}">
                <a16:creationId xmlns:a16="http://schemas.microsoft.com/office/drawing/2014/main" id="{3ADE5847-9308-B94D-B26E-886B1C500C3B}"/>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E5525684-96E8-5848-B06D-990C12E73F77}"/>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985F9689-30D6-E044-8560-D7AD7392494E}"/>
              </a:ext>
            </a:extLst>
          </p:cNvPr>
          <p:cNvSpPr>
            <a:spLocks noGrp="1"/>
          </p:cNvSpPr>
          <p:nvPr>
            <p:ph type="sldNum" sz="quarter" idx="12"/>
          </p:nvPr>
        </p:nvSpPr>
        <p:spPr/>
        <p:txBody>
          <a:bodyPr/>
          <a:lstStyle/>
          <a:p>
            <a:r>
              <a:rPr lang="en-US"/>
              <a:t>Slide 22-</a:t>
            </a:r>
            <a:fld id="{52DFCED4-3DB5-5A4D-92BF-293F61671FD6}" type="slidenum">
              <a:rPr lang="en-US" smtClean="0"/>
              <a:pPr/>
              <a:t>50</a:t>
            </a:fld>
            <a:endParaRPr lang="en-US" dirty="0"/>
          </a:p>
        </p:txBody>
      </p:sp>
    </p:spTree>
    <p:extLst>
      <p:ext uri="{BB962C8B-B14F-4D97-AF65-F5344CB8AC3E}">
        <p14:creationId xmlns:p14="http://schemas.microsoft.com/office/powerpoint/2010/main" val="278328624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D74F33-9D32-7A4A-BE1B-DCF8BD7B9AC2}"/>
              </a:ext>
            </a:extLst>
          </p:cNvPr>
          <p:cNvSpPr>
            <a:spLocks noGrp="1"/>
          </p:cNvSpPr>
          <p:nvPr>
            <p:ph type="title"/>
          </p:nvPr>
        </p:nvSpPr>
        <p:spPr/>
        <p:txBody>
          <a:bodyPr/>
          <a:lstStyle/>
          <a:p>
            <a:r>
              <a:rPr lang="en-US" dirty="0"/>
              <a:t>Terms</a:t>
            </a:r>
          </a:p>
        </p:txBody>
      </p:sp>
      <p:sp>
        <p:nvSpPr>
          <p:cNvPr id="3" name="Content Placeholder 2">
            <a:extLst>
              <a:ext uri="{FF2B5EF4-FFF2-40B4-BE49-F238E27FC236}">
                <a16:creationId xmlns:a16="http://schemas.microsoft.com/office/drawing/2014/main" id="{94FB126C-54CF-C746-B26D-7C8A9D397578}"/>
              </a:ext>
            </a:extLst>
          </p:cNvPr>
          <p:cNvSpPr>
            <a:spLocks noGrp="1"/>
          </p:cNvSpPr>
          <p:nvPr>
            <p:ph idx="1"/>
          </p:nvPr>
        </p:nvSpPr>
        <p:spPr/>
        <p:txBody>
          <a:bodyPr/>
          <a:lstStyle/>
          <a:p>
            <a:r>
              <a:rPr lang="en-US" i="1" dirty="0"/>
              <a:t>TOE Security Policy</a:t>
            </a:r>
            <a:r>
              <a:rPr lang="en-US" dirty="0"/>
              <a:t> (TSP): set of rules regulating how assets are managed, protected, distributed within a system</a:t>
            </a:r>
          </a:p>
          <a:p>
            <a:r>
              <a:rPr lang="en-US" i="1" dirty="0"/>
              <a:t>TOE Security Functions</a:t>
            </a:r>
            <a:r>
              <a:rPr lang="en-US" dirty="0"/>
              <a:t> (TSF): all hardware, firmware, software of the system that must be relied on for correct enforcement of TSP</a:t>
            </a:r>
          </a:p>
          <a:p>
            <a:pPr lvl="1"/>
            <a:r>
              <a:rPr lang="en-US" dirty="0"/>
              <a:t>Generalizes concept of TCB</a:t>
            </a:r>
          </a:p>
        </p:txBody>
      </p:sp>
      <p:sp>
        <p:nvSpPr>
          <p:cNvPr id="4" name="Date Placeholder 3">
            <a:extLst>
              <a:ext uri="{FF2B5EF4-FFF2-40B4-BE49-F238E27FC236}">
                <a16:creationId xmlns:a16="http://schemas.microsoft.com/office/drawing/2014/main" id="{00AEACD5-52AD-B440-A13A-09A65B4F2587}"/>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FDC9F6B4-3EC4-D243-891F-A8ED1CAFA7D9}"/>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D63833DA-E319-2149-B8C4-21F9BAF141DC}"/>
              </a:ext>
            </a:extLst>
          </p:cNvPr>
          <p:cNvSpPr>
            <a:spLocks noGrp="1"/>
          </p:cNvSpPr>
          <p:nvPr>
            <p:ph type="sldNum" sz="quarter" idx="12"/>
          </p:nvPr>
        </p:nvSpPr>
        <p:spPr/>
        <p:txBody>
          <a:bodyPr/>
          <a:lstStyle/>
          <a:p>
            <a:r>
              <a:rPr lang="en-US"/>
              <a:t>Slide 22-</a:t>
            </a:r>
            <a:fld id="{52DFCED4-3DB5-5A4D-92BF-293F61671FD6}" type="slidenum">
              <a:rPr lang="en-US" smtClean="0"/>
              <a:pPr/>
              <a:t>51</a:t>
            </a:fld>
            <a:endParaRPr lang="en-US" dirty="0"/>
          </a:p>
        </p:txBody>
      </p:sp>
    </p:spTree>
    <p:extLst>
      <p:ext uri="{BB962C8B-B14F-4D97-AF65-F5344CB8AC3E}">
        <p14:creationId xmlns:p14="http://schemas.microsoft.com/office/powerpoint/2010/main" val="114116760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7357E-122F-4349-A89F-5A55DC53E29E}"/>
              </a:ext>
            </a:extLst>
          </p:cNvPr>
          <p:cNvSpPr>
            <a:spLocks noGrp="1"/>
          </p:cNvSpPr>
          <p:nvPr>
            <p:ph type="title"/>
          </p:nvPr>
        </p:nvSpPr>
        <p:spPr/>
        <p:txBody>
          <a:bodyPr/>
          <a:lstStyle/>
          <a:p>
            <a:r>
              <a:rPr lang="en-US" dirty="0"/>
              <a:t>Evaluation of Protection Profiles (PP)</a:t>
            </a:r>
          </a:p>
        </p:txBody>
      </p:sp>
      <p:sp>
        <p:nvSpPr>
          <p:cNvPr id="3" name="Content Placeholder 2">
            <a:extLst>
              <a:ext uri="{FF2B5EF4-FFF2-40B4-BE49-F238E27FC236}">
                <a16:creationId xmlns:a16="http://schemas.microsoft.com/office/drawing/2014/main" id="{A30917AB-BFD7-BC40-A7D3-14D9AAFD0813}"/>
              </a:ext>
            </a:extLst>
          </p:cNvPr>
          <p:cNvSpPr>
            <a:spLocks noGrp="1"/>
          </p:cNvSpPr>
          <p:nvPr>
            <p:ph idx="1"/>
          </p:nvPr>
        </p:nvSpPr>
        <p:spPr/>
        <p:txBody>
          <a:bodyPr>
            <a:normAutofit/>
          </a:bodyPr>
          <a:lstStyle/>
          <a:p>
            <a:r>
              <a:rPr lang="en-US" i="1" dirty="0"/>
              <a:t>CC Protection Profile</a:t>
            </a:r>
            <a:r>
              <a:rPr lang="en-US" dirty="0"/>
              <a:t>: implementation-independent set of security requirements for category of systems that meet specific consumer needs</a:t>
            </a:r>
          </a:p>
          <a:p>
            <a:r>
              <a:rPr lang="en-US" dirty="0"/>
              <a:t>PP has 6 sections</a:t>
            </a:r>
          </a:p>
          <a:p>
            <a:pPr lvl="1"/>
            <a:r>
              <a:rPr lang="en-US" dirty="0"/>
              <a:t>Introduction</a:t>
            </a:r>
          </a:p>
          <a:p>
            <a:pPr lvl="1"/>
            <a:r>
              <a:rPr lang="en-US" dirty="0"/>
              <a:t>Conformance claims</a:t>
            </a:r>
          </a:p>
          <a:p>
            <a:pPr lvl="1"/>
            <a:r>
              <a:rPr lang="en-US" dirty="0"/>
              <a:t>Security problem definition</a:t>
            </a:r>
          </a:p>
          <a:p>
            <a:pPr lvl="1"/>
            <a:r>
              <a:rPr lang="en-US" dirty="0"/>
              <a:t>Security objectives</a:t>
            </a:r>
          </a:p>
          <a:p>
            <a:pPr lvl="1"/>
            <a:r>
              <a:rPr lang="en-US" dirty="0"/>
              <a:t>Extended components definition</a:t>
            </a:r>
          </a:p>
          <a:p>
            <a:pPr lvl="1"/>
            <a:r>
              <a:rPr lang="en-US" dirty="0"/>
              <a:t>Security requirements</a:t>
            </a:r>
          </a:p>
          <a:p>
            <a:endParaRPr lang="en-US" dirty="0"/>
          </a:p>
          <a:p>
            <a:pPr marL="0" indent="0">
              <a:buNone/>
            </a:pPr>
            <a:endParaRPr lang="en-US" dirty="0"/>
          </a:p>
        </p:txBody>
      </p:sp>
      <p:sp>
        <p:nvSpPr>
          <p:cNvPr id="4" name="Date Placeholder 3">
            <a:extLst>
              <a:ext uri="{FF2B5EF4-FFF2-40B4-BE49-F238E27FC236}">
                <a16:creationId xmlns:a16="http://schemas.microsoft.com/office/drawing/2014/main" id="{DAC93A14-F16F-DF49-8833-88D39186799C}"/>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69F591CC-07A4-3345-AA16-5F973A1C9FA1}"/>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17D9B432-920E-CF4A-AB20-33ADE146CDEF}"/>
              </a:ext>
            </a:extLst>
          </p:cNvPr>
          <p:cNvSpPr>
            <a:spLocks noGrp="1"/>
          </p:cNvSpPr>
          <p:nvPr>
            <p:ph type="sldNum" sz="quarter" idx="12"/>
          </p:nvPr>
        </p:nvSpPr>
        <p:spPr/>
        <p:txBody>
          <a:bodyPr/>
          <a:lstStyle/>
          <a:p>
            <a:r>
              <a:rPr lang="en-US"/>
              <a:t>Slide 22-</a:t>
            </a:r>
            <a:fld id="{52DFCED4-3DB5-5A4D-92BF-293F61671FD6}" type="slidenum">
              <a:rPr lang="en-US" smtClean="0"/>
              <a:pPr/>
              <a:t>52</a:t>
            </a:fld>
            <a:endParaRPr lang="en-US" dirty="0"/>
          </a:p>
        </p:txBody>
      </p:sp>
    </p:spTree>
    <p:extLst>
      <p:ext uri="{BB962C8B-B14F-4D97-AF65-F5344CB8AC3E}">
        <p14:creationId xmlns:p14="http://schemas.microsoft.com/office/powerpoint/2010/main" val="201817987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7357E-122F-4349-A89F-5A55DC53E29E}"/>
              </a:ext>
            </a:extLst>
          </p:cNvPr>
          <p:cNvSpPr>
            <a:spLocks noGrp="1"/>
          </p:cNvSpPr>
          <p:nvPr>
            <p:ph type="title"/>
          </p:nvPr>
        </p:nvSpPr>
        <p:spPr/>
        <p:txBody>
          <a:bodyPr/>
          <a:lstStyle/>
          <a:p>
            <a:r>
              <a:rPr lang="en-US" dirty="0"/>
              <a:t>Structure of Protection Profiles (PP)</a:t>
            </a:r>
          </a:p>
        </p:txBody>
      </p:sp>
      <p:sp>
        <p:nvSpPr>
          <p:cNvPr id="3" name="Content Placeholder 2">
            <a:extLst>
              <a:ext uri="{FF2B5EF4-FFF2-40B4-BE49-F238E27FC236}">
                <a16:creationId xmlns:a16="http://schemas.microsoft.com/office/drawing/2014/main" id="{A30917AB-BFD7-BC40-A7D3-14D9AAFD0813}"/>
              </a:ext>
            </a:extLst>
          </p:cNvPr>
          <p:cNvSpPr>
            <a:spLocks noGrp="1"/>
          </p:cNvSpPr>
          <p:nvPr>
            <p:ph idx="1"/>
          </p:nvPr>
        </p:nvSpPr>
        <p:spPr/>
        <p:txBody>
          <a:bodyPr>
            <a:normAutofit/>
          </a:bodyPr>
          <a:lstStyle/>
          <a:p>
            <a:r>
              <a:rPr lang="en-US" i="1" dirty="0"/>
              <a:t>Introduction</a:t>
            </a:r>
            <a:r>
              <a:rPr lang="en-US" dirty="0"/>
              <a:t>; contains PP reference information, TOE overview</a:t>
            </a:r>
          </a:p>
          <a:p>
            <a:r>
              <a:rPr lang="en-US" i="1" dirty="0"/>
              <a:t>Conformance claims</a:t>
            </a:r>
            <a:r>
              <a:rPr lang="en-US" dirty="0"/>
              <a:t>: does PP claim conformance to any other PPs, packages</a:t>
            </a:r>
          </a:p>
          <a:p>
            <a:pPr lvl="1"/>
            <a:r>
              <a:rPr lang="en-US" i="1" dirty="0"/>
              <a:t>Strict conformance</a:t>
            </a:r>
            <a:r>
              <a:rPr lang="en-US" dirty="0"/>
              <a:t>: requires evidence all PP requirements are met and ST or PP claiming conformance is instantiation of the PP while allowing ST or PP claiming conformance to be broader than itself</a:t>
            </a:r>
          </a:p>
          <a:p>
            <a:pPr lvl="1"/>
            <a:r>
              <a:rPr lang="en-US" i="1" dirty="0"/>
              <a:t>Exact conformance</a:t>
            </a:r>
            <a:r>
              <a:rPr lang="en-US" dirty="0"/>
              <a:t>: requires ST claiming conformance use exact same security requirements (type of strict conformance)</a:t>
            </a:r>
          </a:p>
          <a:p>
            <a:pPr lvl="1"/>
            <a:r>
              <a:rPr lang="en-US" i="1" dirty="0"/>
              <a:t>Demonstrable conformance</a:t>
            </a:r>
            <a:r>
              <a:rPr lang="en-US" dirty="0"/>
              <a:t>: requires evidence that ST/PP claiming conformance solves generic security problem described in PP </a:t>
            </a:r>
          </a:p>
          <a:p>
            <a:endParaRPr lang="en-US" dirty="0"/>
          </a:p>
        </p:txBody>
      </p:sp>
      <p:sp>
        <p:nvSpPr>
          <p:cNvPr id="4" name="Date Placeholder 3">
            <a:extLst>
              <a:ext uri="{FF2B5EF4-FFF2-40B4-BE49-F238E27FC236}">
                <a16:creationId xmlns:a16="http://schemas.microsoft.com/office/drawing/2014/main" id="{DAC93A14-F16F-DF49-8833-88D39186799C}"/>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69F591CC-07A4-3345-AA16-5F973A1C9FA1}"/>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17D9B432-920E-CF4A-AB20-33ADE146CDEF}"/>
              </a:ext>
            </a:extLst>
          </p:cNvPr>
          <p:cNvSpPr>
            <a:spLocks noGrp="1"/>
          </p:cNvSpPr>
          <p:nvPr>
            <p:ph type="sldNum" sz="quarter" idx="12"/>
          </p:nvPr>
        </p:nvSpPr>
        <p:spPr/>
        <p:txBody>
          <a:bodyPr/>
          <a:lstStyle/>
          <a:p>
            <a:r>
              <a:rPr lang="en-US"/>
              <a:t>Slide 22-</a:t>
            </a:r>
            <a:fld id="{52DFCED4-3DB5-5A4D-92BF-293F61671FD6}" type="slidenum">
              <a:rPr lang="en-US" smtClean="0"/>
              <a:pPr/>
              <a:t>53</a:t>
            </a:fld>
            <a:endParaRPr lang="en-US" dirty="0"/>
          </a:p>
        </p:txBody>
      </p:sp>
    </p:spTree>
    <p:extLst>
      <p:ext uri="{BB962C8B-B14F-4D97-AF65-F5344CB8AC3E}">
        <p14:creationId xmlns:p14="http://schemas.microsoft.com/office/powerpoint/2010/main" val="136955498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79194-582E-A34E-9F96-1492B4CE6DEE}"/>
              </a:ext>
            </a:extLst>
          </p:cNvPr>
          <p:cNvSpPr>
            <a:spLocks noGrp="1"/>
          </p:cNvSpPr>
          <p:nvPr>
            <p:ph type="title"/>
          </p:nvPr>
        </p:nvSpPr>
        <p:spPr/>
        <p:txBody>
          <a:bodyPr/>
          <a:lstStyle/>
          <a:p>
            <a:r>
              <a:rPr lang="en-US" dirty="0"/>
              <a:t>Structure of Protection Profiles (PP)</a:t>
            </a:r>
          </a:p>
        </p:txBody>
      </p:sp>
      <p:sp>
        <p:nvSpPr>
          <p:cNvPr id="3" name="Content Placeholder 2">
            <a:extLst>
              <a:ext uri="{FF2B5EF4-FFF2-40B4-BE49-F238E27FC236}">
                <a16:creationId xmlns:a16="http://schemas.microsoft.com/office/drawing/2014/main" id="{3615DEA2-8F18-BE4B-AD88-8D52C8BE35DE}"/>
              </a:ext>
            </a:extLst>
          </p:cNvPr>
          <p:cNvSpPr>
            <a:spLocks noGrp="1"/>
          </p:cNvSpPr>
          <p:nvPr>
            <p:ph idx="1"/>
          </p:nvPr>
        </p:nvSpPr>
        <p:spPr/>
        <p:txBody>
          <a:bodyPr>
            <a:normAutofit/>
          </a:bodyPr>
          <a:lstStyle/>
          <a:p>
            <a:r>
              <a:rPr lang="en-US" i="1" dirty="0"/>
              <a:t>Security problem definition</a:t>
            </a:r>
            <a:r>
              <a:rPr lang="en-US" dirty="0"/>
              <a:t>: presents</a:t>
            </a:r>
          </a:p>
          <a:p>
            <a:pPr lvl="1"/>
            <a:r>
              <a:rPr lang="en-US" i="1" dirty="0"/>
              <a:t>Assumptions</a:t>
            </a:r>
            <a:r>
              <a:rPr lang="en-US" dirty="0"/>
              <a:t> about intended use, environment of use</a:t>
            </a:r>
          </a:p>
          <a:p>
            <a:pPr lvl="1"/>
            <a:r>
              <a:rPr lang="en-US" i="1" dirty="0"/>
              <a:t>Threats</a:t>
            </a:r>
            <a:r>
              <a:rPr lang="en-US" dirty="0"/>
              <a:t> to assets requiring protection; threat agents, type of attacks, assets that are targets of attacks</a:t>
            </a:r>
          </a:p>
          <a:p>
            <a:pPr lvl="1"/>
            <a:r>
              <a:rPr lang="en-US" i="1" dirty="0"/>
              <a:t>Organizational security policies</a:t>
            </a:r>
            <a:r>
              <a:rPr lang="en-US" dirty="0"/>
              <a:t> that the product must abide by</a:t>
            </a:r>
          </a:p>
          <a:p>
            <a:r>
              <a:rPr lang="en-US" i="1" dirty="0"/>
              <a:t>Extended components definition</a:t>
            </a:r>
            <a:r>
              <a:rPr lang="en-US" dirty="0"/>
              <a:t>: defines components needed in a PP not defined in CC</a:t>
            </a:r>
          </a:p>
          <a:p>
            <a:pPr marL="0" indent="0">
              <a:buNone/>
            </a:pPr>
            <a:endParaRPr lang="en-US" dirty="0"/>
          </a:p>
        </p:txBody>
      </p:sp>
      <p:sp>
        <p:nvSpPr>
          <p:cNvPr id="4" name="Date Placeholder 3">
            <a:extLst>
              <a:ext uri="{FF2B5EF4-FFF2-40B4-BE49-F238E27FC236}">
                <a16:creationId xmlns:a16="http://schemas.microsoft.com/office/drawing/2014/main" id="{DF76B8D9-A072-5246-ACCB-1F30276E13A4}"/>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7B8FD4C0-16FA-A54B-8050-D146B188FC29}"/>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B5D7728A-207B-D841-84C8-216A6D354C1E}"/>
              </a:ext>
            </a:extLst>
          </p:cNvPr>
          <p:cNvSpPr>
            <a:spLocks noGrp="1"/>
          </p:cNvSpPr>
          <p:nvPr>
            <p:ph type="sldNum" sz="quarter" idx="12"/>
          </p:nvPr>
        </p:nvSpPr>
        <p:spPr/>
        <p:txBody>
          <a:bodyPr/>
          <a:lstStyle/>
          <a:p>
            <a:r>
              <a:rPr lang="en-US"/>
              <a:t>Slide 22-</a:t>
            </a:r>
            <a:fld id="{52DFCED4-3DB5-5A4D-92BF-293F61671FD6}" type="slidenum">
              <a:rPr lang="en-US" smtClean="0"/>
              <a:pPr/>
              <a:t>54</a:t>
            </a:fld>
            <a:endParaRPr lang="en-US" dirty="0"/>
          </a:p>
        </p:txBody>
      </p:sp>
    </p:spTree>
    <p:extLst>
      <p:ext uri="{BB962C8B-B14F-4D97-AF65-F5344CB8AC3E}">
        <p14:creationId xmlns:p14="http://schemas.microsoft.com/office/powerpoint/2010/main" val="171355206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79194-582E-A34E-9F96-1492B4CE6DEE}"/>
              </a:ext>
            </a:extLst>
          </p:cNvPr>
          <p:cNvSpPr>
            <a:spLocks noGrp="1"/>
          </p:cNvSpPr>
          <p:nvPr>
            <p:ph type="title"/>
          </p:nvPr>
        </p:nvSpPr>
        <p:spPr/>
        <p:txBody>
          <a:bodyPr/>
          <a:lstStyle/>
          <a:p>
            <a:r>
              <a:rPr lang="en-US" dirty="0"/>
              <a:t>Structure of Protection Profiles (PP)</a:t>
            </a:r>
          </a:p>
        </p:txBody>
      </p:sp>
      <p:sp>
        <p:nvSpPr>
          <p:cNvPr id="3" name="Content Placeholder 2">
            <a:extLst>
              <a:ext uri="{FF2B5EF4-FFF2-40B4-BE49-F238E27FC236}">
                <a16:creationId xmlns:a16="http://schemas.microsoft.com/office/drawing/2014/main" id="{3615DEA2-8F18-BE4B-AD88-8D52C8BE35DE}"/>
              </a:ext>
            </a:extLst>
          </p:cNvPr>
          <p:cNvSpPr>
            <a:spLocks noGrp="1"/>
          </p:cNvSpPr>
          <p:nvPr>
            <p:ph idx="1"/>
          </p:nvPr>
        </p:nvSpPr>
        <p:spPr/>
        <p:txBody>
          <a:bodyPr>
            <a:normAutofit/>
          </a:bodyPr>
          <a:lstStyle/>
          <a:p>
            <a:r>
              <a:rPr lang="en-US" i="1" dirty="0"/>
              <a:t>Security objectives</a:t>
            </a:r>
            <a:r>
              <a:rPr lang="en-US" dirty="0"/>
              <a:t>: defines security objectives, rationale</a:t>
            </a:r>
          </a:p>
          <a:p>
            <a:pPr lvl="1"/>
            <a:r>
              <a:rPr lang="en-US" i="1" dirty="0"/>
              <a:t>Security objectives for the TOE</a:t>
            </a:r>
            <a:r>
              <a:rPr lang="en-US" dirty="0"/>
              <a:t> must be traced back to identified threats, organizational policies</a:t>
            </a:r>
          </a:p>
          <a:p>
            <a:pPr lvl="1"/>
            <a:r>
              <a:rPr lang="en-US" i="1" dirty="0"/>
              <a:t>Security objectives for the operational environment</a:t>
            </a:r>
            <a:r>
              <a:rPr lang="en-US" dirty="0"/>
              <a:t> must be traced to threats not completely countered  by system, organizational policies, assumptions not met by system</a:t>
            </a:r>
          </a:p>
        </p:txBody>
      </p:sp>
      <p:sp>
        <p:nvSpPr>
          <p:cNvPr id="4" name="Date Placeholder 3">
            <a:extLst>
              <a:ext uri="{FF2B5EF4-FFF2-40B4-BE49-F238E27FC236}">
                <a16:creationId xmlns:a16="http://schemas.microsoft.com/office/drawing/2014/main" id="{DF76B8D9-A072-5246-ACCB-1F30276E13A4}"/>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7B8FD4C0-16FA-A54B-8050-D146B188FC29}"/>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B5D7728A-207B-D841-84C8-216A6D354C1E}"/>
              </a:ext>
            </a:extLst>
          </p:cNvPr>
          <p:cNvSpPr>
            <a:spLocks noGrp="1"/>
          </p:cNvSpPr>
          <p:nvPr>
            <p:ph type="sldNum" sz="quarter" idx="12"/>
          </p:nvPr>
        </p:nvSpPr>
        <p:spPr/>
        <p:txBody>
          <a:bodyPr/>
          <a:lstStyle/>
          <a:p>
            <a:r>
              <a:rPr lang="en-US"/>
              <a:t>Slide 22-</a:t>
            </a:r>
            <a:fld id="{52DFCED4-3DB5-5A4D-92BF-293F61671FD6}" type="slidenum">
              <a:rPr lang="en-US" smtClean="0"/>
              <a:pPr/>
              <a:t>55</a:t>
            </a:fld>
            <a:endParaRPr lang="en-US" dirty="0"/>
          </a:p>
        </p:txBody>
      </p:sp>
    </p:spTree>
    <p:extLst>
      <p:ext uri="{BB962C8B-B14F-4D97-AF65-F5344CB8AC3E}">
        <p14:creationId xmlns:p14="http://schemas.microsoft.com/office/powerpoint/2010/main" val="121689323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79194-582E-A34E-9F96-1492B4CE6DEE}"/>
              </a:ext>
            </a:extLst>
          </p:cNvPr>
          <p:cNvSpPr>
            <a:spLocks noGrp="1"/>
          </p:cNvSpPr>
          <p:nvPr>
            <p:ph type="title"/>
          </p:nvPr>
        </p:nvSpPr>
        <p:spPr/>
        <p:txBody>
          <a:bodyPr/>
          <a:lstStyle/>
          <a:p>
            <a:r>
              <a:rPr lang="en-US" dirty="0"/>
              <a:t>Structure of Protection Profiles (PP)</a:t>
            </a:r>
          </a:p>
        </p:txBody>
      </p:sp>
      <p:sp>
        <p:nvSpPr>
          <p:cNvPr id="3" name="Content Placeholder 2">
            <a:extLst>
              <a:ext uri="{FF2B5EF4-FFF2-40B4-BE49-F238E27FC236}">
                <a16:creationId xmlns:a16="http://schemas.microsoft.com/office/drawing/2014/main" id="{3615DEA2-8F18-BE4B-AD88-8D52C8BE35DE}"/>
              </a:ext>
            </a:extLst>
          </p:cNvPr>
          <p:cNvSpPr>
            <a:spLocks noGrp="1"/>
          </p:cNvSpPr>
          <p:nvPr>
            <p:ph idx="1"/>
          </p:nvPr>
        </p:nvSpPr>
        <p:spPr/>
        <p:txBody>
          <a:bodyPr>
            <a:normAutofit/>
          </a:bodyPr>
          <a:lstStyle/>
          <a:p>
            <a:r>
              <a:rPr lang="en-US" i="1" dirty="0"/>
              <a:t>Security requirements</a:t>
            </a:r>
            <a:r>
              <a:rPr lang="en-US" dirty="0"/>
              <a:t>: functional, assurance requirements</a:t>
            </a:r>
          </a:p>
          <a:p>
            <a:pPr lvl="1"/>
            <a:r>
              <a:rPr lang="en-US" i="1" dirty="0"/>
              <a:t>Security functional requirements</a:t>
            </a:r>
            <a:r>
              <a:rPr lang="en-US" dirty="0"/>
              <a:t> (SFR) usually drawn from CC, or supplied by author</a:t>
            </a:r>
          </a:p>
          <a:p>
            <a:pPr lvl="1"/>
            <a:r>
              <a:rPr lang="en-US" i="1" dirty="0"/>
              <a:t>Security assurance requirements</a:t>
            </a:r>
            <a:r>
              <a:rPr lang="en-US" dirty="0"/>
              <a:t> may be based on EAL</a:t>
            </a:r>
          </a:p>
          <a:p>
            <a:pPr lvl="1"/>
            <a:r>
              <a:rPr lang="en-US" i="1" dirty="0"/>
              <a:t>Security requirements rationale</a:t>
            </a:r>
            <a:r>
              <a:rPr lang="en-US" dirty="0"/>
              <a:t> demonstrates requirements are traceable to, and meet, security objectives</a:t>
            </a:r>
          </a:p>
        </p:txBody>
      </p:sp>
      <p:sp>
        <p:nvSpPr>
          <p:cNvPr id="4" name="Date Placeholder 3">
            <a:extLst>
              <a:ext uri="{FF2B5EF4-FFF2-40B4-BE49-F238E27FC236}">
                <a16:creationId xmlns:a16="http://schemas.microsoft.com/office/drawing/2014/main" id="{DF76B8D9-A072-5246-ACCB-1F30276E13A4}"/>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7B8FD4C0-16FA-A54B-8050-D146B188FC29}"/>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B5D7728A-207B-D841-84C8-216A6D354C1E}"/>
              </a:ext>
            </a:extLst>
          </p:cNvPr>
          <p:cNvSpPr>
            <a:spLocks noGrp="1"/>
          </p:cNvSpPr>
          <p:nvPr>
            <p:ph type="sldNum" sz="quarter" idx="12"/>
          </p:nvPr>
        </p:nvSpPr>
        <p:spPr/>
        <p:txBody>
          <a:bodyPr/>
          <a:lstStyle/>
          <a:p>
            <a:r>
              <a:rPr lang="en-US"/>
              <a:t>Slide 22-</a:t>
            </a:r>
            <a:fld id="{52DFCED4-3DB5-5A4D-92BF-293F61671FD6}" type="slidenum">
              <a:rPr lang="en-US" smtClean="0"/>
              <a:pPr/>
              <a:t>56</a:t>
            </a:fld>
            <a:endParaRPr lang="en-US" dirty="0"/>
          </a:p>
        </p:txBody>
      </p:sp>
    </p:spTree>
    <p:extLst>
      <p:ext uri="{BB962C8B-B14F-4D97-AF65-F5344CB8AC3E}">
        <p14:creationId xmlns:p14="http://schemas.microsoft.com/office/powerpoint/2010/main" val="114365114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B282A-0FA2-014F-924E-C3DC831B84D1}"/>
              </a:ext>
            </a:extLst>
          </p:cNvPr>
          <p:cNvSpPr>
            <a:spLocks noGrp="1"/>
          </p:cNvSpPr>
          <p:nvPr>
            <p:ph type="title"/>
          </p:nvPr>
        </p:nvSpPr>
        <p:spPr/>
        <p:txBody>
          <a:bodyPr/>
          <a:lstStyle/>
          <a:p>
            <a:r>
              <a:rPr lang="en-US" dirty="0"/>
              <a:t>PP-Module</a:t>
            </a:r>
          </a:p>
        </p:txBody>
      </p:sp>
      <p:sp>
        <p:nvSpPr>
          <p:cNvPr id="3" name="Content Placeholder 2">
            <a:extLst>
              <a:ext uri="{FF2B5EF4-FFF2-40B4-BE49-F238E27FC236}">
                <a16:creationId xmlns:a16="http://schemas.microsoft.com/office/drawing/2014/main" id="{0E3D8430-7D59-D548-896C-8DF54935A112}"/>
              </a:ext>
            </a:extLst>
          </p:cNvPr>
          <p:cNvSpPr>
            <a:spLocks noGrp="1"/>
          </p:cNvSpPr>
          <p:nvPr>
            <p:ph idx="1"/>
          </p:nvPr>
        </p:nvSpPr>
        <p:spPr/>
        <p:txBody>
          <a:bodyPr/>
          <a:lstStyle/>
          <a:p>
            <a:r>
              <a:rPr lang="en-US" dirty="0"/>
              <a:t>Uniquely referenced construct defining a set of elements addressing optional set of security features added to base product type</a:t>
            </a:r>
          </a:p>
          <a:p>
            <a:pPr lvl="1"/>
            <a:r>
              <a:rPr lang="en-US" dirty="0"/>
              <a:t>Must refer to at least one Base-PP providing mandatory requirements and base TOE type</a:t>
            </a:r>
          </a:p>
          <a:p>
            <a:pPr lvl="1"/>
            <a:r>
              <a:rPr lang="en-US" dirty="0"/>
              <a:t>Complements security problem definition, objectives, requirements of Base-BB by adding new elements or giving more detailed set of elements</a:t>
            </a:r>
          </a:p>
          <a:p>
            <a:pPr lvl="1"/>
            <a:r>
              <a:rPr lang="en-US" dirty="0"/>
              <a:t>Must be evaluated as part of PP-Configuration</a:t>
            </a:r>
          </a:p>
        </p:txBody>
      </p:sp>
      <p:sp>
        <p:nvSpPr>
          <p:cNvPr id="4" name="Date Placeholder 3">
            <a:extLst>
              <a:ext uri="{FF2B5EF4-FFF2-40B4-BE49-F238E27FC236}">
                <a16:creationId xmlns:a16="http://schemas.microsoft.com/office/drawing/2014/main" id="{2FCECA20-4DC6-2246-9882-F27562AC3FEC}"/>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2475F593-4C28-2341-B1E9-D3C71F1D266A}"/>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F9986AF1-ECD1-7749-8D03-CF02BB4BD564}"/>
              </a:ext>
            </a:extLst>
          </p:cNvPr>
          <p:cNvSpPr>
            <a:spLocks noGrp="1"/>
          </p:cNvSpPr>
          <p:nvPr>
            <p:ph type="sldNum" sz="quarter" idx="12"/>
          </p:nvPr>
        </p:nvSpPr>
        <p:spPr/>
        <p:txBody>
          <a:bodyPr/>
          <a:lstStyle/>
          <a:p>
            <a:r>
              <a:rPr lang="en-US"/>
              <a:t>Slide 22-</a:t>
            </a:r>
            <a:fld id="{52DFCED4-3DB5-5A4D-92BF-293F61671FD6}" type="slidenum">
              <a:rPr lang="en-US" smtClean="0"/>
              <a:pPr/>
              <a:t>57</a:t>
            </a:fld>
            <a:endParaRPr lang="en-US" dirty="0"/>
          </a:p>
        </p:txBody>
      </p:sp>
    </p:spTree>
    <p:extLst>
      <p:ext uri="{BB962C8B-B14F-4D97-AF65-F5344CB8AC3E}">
        <p14:creationId xmlns:p14="http://schemas.microsoft.com/office/powerpoint/2010/main" val="221005965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14B43-B8CB-604C-AA57-31253D8AD68A}"/>
              </a:ext>
            </a:extLst>
          </p:cNvPr>
          <p:cNvSpPr>
            <a:spLocks noGrp="1"/>
          </p:cNvSpPr>
          <p:nvPr>
            <p:ph type="title"/>
          </p:nvPr>
        </p:nvSpPr>
        <p:spPr/>
        <p:txBody>
          <a:bodyPr/>
          <a:lstStyle/>
          <a:p>
            <a:r>
              <a:rPr lang="en-US" dirty="0"/>
              <a:t>PP-Configuration</a:t>
            </a:r>
          </a:p>
        </p:txBody>
      </p:sp>
      <p:sp>
        <p:nvSpPr>
          <p:cNvPr id="3" name="Content Placeholder 2">
            <a:extLst>
              <a:ext uri="{FF2B5EF4-FFF2-40B4-BE49-F238E27FC236}">
                <a16:creationId xmlns:a16="http://schemas.microsoft.com/office/drawing/2014/main" id="{D461EA34-3A7D-D845-B304-6FBDB92B4356}"/>
              </a:ext>
            </a:extLst>
          </p:cNvPr>
          <p:cNvSpPr>
            <a:spLocks noGrp="1"/>
          </p:cNvSpPr>
          <p:nvPr>
            <p:ph idx="1"/>
          </p:nvPr>
        </p:nvSpPr>
        <p:spPr/>
        <p:txBody>
          <a:bodyPr/>
          <a:lstStyle/>
          <a:p>
            <a:r>
              <a:rPr lang="en-US" dirty="0"/>
              <a:t>Composite of one or more PP-Modules with associated Base-PP</a:t>
            </a:r>
          </a:p>
          <a:p>
            <a:r>
              <a:rPr lang="en-US" dirty="0"/>
              <a:t>Cannot have additional content not found in selected PP-Modules or Base-PPs</a:t>
            </a:r>
          </a:p>
          <a:p>
            <a:r>
              <a:rPr lang="en-US" dirty="0"/>
              <a:t>Evaluation rules for these based on evaluation rules for standard PPs</a:t>
            </a:r>
          </a:p>
        </p:txBody>
      </p:sp>
      <p:sp>
        <p:nvSpPr>
          <p:cNvPr id="4" name="Date Placeholder 3">
            <a:extLst>
              <a:ext uri="{FF2B5EF4-FFF2-40B4-BE49-F238E27FC236}">
                <a16:creationId xmlns:a16="http://schemas.microsoft.com/office/drawing/2014/main" id="{4A1DCF7C-14A4-774E-865F-27C9EC466F05}"/>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001EE6C8-64B9-6A47-AD1E-E3A63378D90F}"/>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7D04472C-0631-F94C-BBAA-5CEF9657ABBB}"/>
              </a:ext>
            </a:extLst>
          </p:cNvPr>
          <p:cNvSpPr>
            <a:spLocks noGrp="1"/>
          </p:cNvSpPr>
          <p:nvPr>
            <p:ph type="sldNum" sz="quarter" idx="12"/>
          </p:nvPr>
        </p:nvSpPr>
        <p:spPr/>
        <p:txBody>
          <a:bodyPr/>
          <a:lstStyle/>
          <a:p>
            <a:r>
              <a:rPr lang="en-US"/>
              <a:t>Slide 22-</a:t>
            </a:r>
            <a:fld id="{52DFCED4-3DB5-5A4D-92BF-293F61671FD6}" type="slidenum">
              <a:rPr lang="en-US" smtClean="0"/>
              <a:pPr/>
              <a:t>58</a:t>
            </a:fld>
            <a:endParaRPr lang="en-US" dirty="0"/>
          </a:p>
        </p:txBody>
      </p:sp>
    </p:spTree>
    <p:extLst>
      <p:ext uri="{BB962C8B-B14F-4D97-AF65-F5344CB8AC3E}">
        <p14:creationId xmlns:p14="http://schemas.microsoft.com/office/powerpoint/2010/main" val="408888218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7357E-122F-4349-A89F-5A55DC53E29E}"/>
              </a:ext>
            </a:extLst>
          </p:cNvPr>
          <p:cNvSpPr>
            <a:spLocks noGrp="1"/>
          </p:cNvSpPr>
          <p:nvPr>
            <p:ph type="title"/>
          </p:nvPr>
        </p:nvSpPr>
        <p:spPr>
          <a:xfrm>
            <a:off x="838200" y="365125"/>
            <a:ext cx="10515600" cy="1325563"/>
          </a:xfrm>
        </p:spPr>
        <p:txBody>
          <a:bodyPr/>
          <a:lstStyle/>
          <a:p>
            <a:r>
              <a:rPr lang="en-US" dirty="0"/>
              <a:t>Evaluation of System against Security Target</a:t>
            </a:r>
          </a:p>
        </p:txBody>
      </p:sp>
      <p:sp>
        <p:nvSpPr>
          <p:cNvPr id="3" name="Content Placeholder 2">
            <a:extLst>
              <a:ext uri="{FF2B5EF4-FFF2-40B4-BE49-F238E27FC236}">
                <a16:creationId xmlns:a16="http://schemas.microsoft.com/office/drawing/2014/main" id="{A30917AB-BFD7-BC40-A7D3-14D9AAFD0813}"/>
              </a:ext>
            </a:extLst>
          </p:cNvPr>
          <p:cNvSpPr>
            <a:spLocks noGrp="1"/>
          </p:cNvSpPr>
          <p:nvPr>
            <p:ph idx="1"/>
          </p:nvPr>
        </p:nvSpPr>
        <p:spPr/>
        <p:txBody>
          <a:bodyPr/>
          <a:lstStyle/>
          <a:p>
            <a:r>
              <a:rPr lang="en-US" dirty="0"/>
              <a:t>First part: evaluation of ST in accordance with assurance class ASE: Security Target Evaluation</a:t>
            </a:r>
          </a:p>
          <a:p>
            <a:r>
              <a:rPr lang="en-US" dirty="0"/>
              <a:t>Second part: evaluation of system against ST</a:t>
            </a:r>
          </a:p>
          <a:p>
            <a:r>
              <a:rPr lang="en-US" i="1" dirty="0"/>
              <a:t>Security target</a:t>
            </a:r>
            <a:r>
              <a:rPr lang="en-US" dirty="0"/>
              <a:t>: implementation-dependent set of security requirements and specifications to be used as basis for evaluation of identified system</a:t>
            </a:r>
          </a:p>
          <a:p>
            <a:endParaRPr lang="en-US" dirty="0"/>
          </a:p>
        </p:txBody>
      </p:sp>
      <p:sp>
        <p:nvSpPr>
          <p:cNvPr id="4" name="Date Placeholder 3">
            <a:extLst>
              <a:ext uri="{FF2B5EF4-FFF2-40B4-BE49-F238E27FC236}">
                <a16:creationId xmlns:a16="http://schemas.microsoft.com/office/drawing/2014/main" id="{DAC93A14-F16F-DF49-8833-88D39186799C}"/>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69F591CC-07A4-3345-AA16-5F973A1C9FA1}"/>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17D9B432-920E-CF4A-AB20-33ADE146CDEF}"/>
              </a:ext>
            </a:extLst>
          </p:cNvPr>
          <p:cNvSpPr>
            <a:spLocks noGrp="1"/>
          </p:cNvSpPr>
          <p:nvPr>
            <p:ph type="sldNum" sz="quarter" idx="12"/>
          </p:nvPr>
        </p:nvSpPr>
        <p:spPr/>
        <p:txBody>
          <a:bodyPr/>
          <a:lstStyle/>
          <a:p>
            <a:r>
              <a:rPr lang="en-US"/>
              <a:t>Slide 22-</a:t>
            </a:r>
            <a:fld id="{52DFCED4-3DB5-5A4D-92BF-293F61671FD6}" type="slidenum">
              <a:rPr lang="en-US" smtClean="0"/>
              <a:pPr/>
              <a:t>59</a:t>
            </a:fld>
            <a:endParaRPr lang="en-US" dirty="0"/>
          </a:p>
        </p:txBody>
      </p:sp>
    </p:spTree>
    <p:extLst>
      <p:ext uri="{BB962C8B-B14F-4D97-AF65-F5344CB8AC3E}">
        <p14:creationId xmlns:p14="http://schemas.microsoft.com/office/powerpoint/2010/main" val="1061368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6F775-6A1B-BD4E-8B73-EA23BD41710E}"/>
              </a:ext>
            </a:extLst>
          </p:cNvPr>
          <p:cNvSpPr>
            <a:spLocks noGrp="1"/>
          </p:cNvSpPr>
          <p:nvPr>
            <p:ph type="title"/>
          </p:nvPr>
        </p:nvSpPr>
        <p:spPr/>
        <p:txBody>
          <a:bodyPr/>
          <a:lstStyle/>
          <a:p>
            <a:r>
              <a:rPr lang="en-US" dirty="0"/>
              <a:t>Trusted Computer System Evaluation Criteria (TCSEC)</a:t>
            </a:r>
          </a:p>
        </p:txBody>
      </p:sp>
      <p:sp>
        <p:nvSpPr>
          <p:cNvPr id="3" name="Content Placeholder 2">
            <a:extLst>
              <a:ext uri="{FF2B5EF4-FFF2-40B4-BE49-F238E27FC236}">
                <a16:creationId xmlns:a16="http://schemas.microsoft.com/office/drawing/2014/main" id="{67E2E826-6776-264F-83BF-4E21CB726AF6}"/>
              </a:ext>
            </a:extLst>
          </p:cNvPr>
          <p:cNvSpPr>
            <a:spLocks noGrp="1"/>
          </p:cNvSpPr>
          <p:nvPr>
            <p:ph idx="1"/>
          </p:nvPr>
        </p:nvSpPr>
        <p:spPr/>
        <p:txBody>
          <a:bodyPr>
            <a:normAutofit/>
          </a:bodyPr>
          <a:lstStyle/>
          <a:p>
            <a:r>
              <a:rPr lang="en-US" dirty="0"/>
              <a:t>Also called the </a:t>
            </a:r>
            <a:r>
              <a:rPr lang="en-US" i="1" dirty="0"/>
              <a:t>Orange Book</a:t>
            </a:r>
          </a:p>
          <a:p>
            <a:pPr lvl="1"/>
            <a:r>
              <a:rPr lang="en-US" dirty="0"/>
              <a:t>Expanded to include networks, databases, etc. in the </a:t>
            </a:r>
            <a:r>
              <a:rPr lang="en-US" i="1" dirty="0"/>
              <a:t>Rainbow Series</a:t>
            </a:r>
            <a:endParaRPr lang="en-US" dirty="0"/>
          </a:p>
          <a:p>
            <a:r>
              <a:rPr lang="en-US" dirty="0"/>
              <a:t>Provides set of criteria for evaluating security of products</a:t>
            </a:r>
          </a:p>
          <a:p>
            <a:r>
              <a:rPr lang="en-US" dirty="0"/>
              <a:t>Emphasis is on confidentiality; integrity addressed indirectly through *-property</a:t>
            </a:r>
          </a:p>
          <a:p>
            <a:pPr lvl="1"/>
            <a:r>
              <a:rPr lang="en-US" dirty="0"/>
              <a:t>Emphasized confidentiality of government classified data</a:t>
            </a:r>
          </a:p>
          <a:p>
            <a:pPr lvl="1"/>
            <a:r>
              <a:rPr lang="en-US" dirty="0"/>
              <a:t>Availability not considered</a:t>
            </a:r>
          </a:p>
        </p:txBody>
      </p:sp>
      <p:sp>
        <p:nvSpPr>
          <p:cNvPr id="4" name="Date Placeholder 3">
            <a:extLst>
              <a:ext uri="{FF2B5EF4-FFF2-40B4-BE49-F238E27FC236}">
                <a16:creationId xmlns:a16="http://schemas.microsoft.com/office/drawing/2014/main" id="{89C26553-1CDC-354A-8CE3-2179E9CD6DC9}"/>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9A59B690-7449-0A45-AB08-4CFFB48990E3}"/>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0B053CC3-9BA8-8042-A65A-6BE272FB6ABC}"/>
              </a:ext>
            </a:extLst>
          </p:cNvPr>
          <p:cNvSpPr>
            <a:spLocks noGrp="1"/>
          </p:cNvSpPr>
          <p:nvPr>
            <p:ph type="sldNum" sz="quarter" idx="12"/>
          </p:nvPr>
        </p:nvSpPr>
        <p:spPr/>
        <p:txBody>
          <a:bodyPr/>
          <a:lstStyle/>
          <a:p>
            <a:r>
              <a:rPr lang="en-US"/>
              <a:t>Slide 22-</a:t>
            </a:r>
            <a:fld id="{52DFCED4-3DB5-5A4D-92BF-293F61671FD6}" type="slidenum">
              <a:rPr lang="en-US" smtClean="0"/>
              <a:pPr/>
              <a:t>6</a:t>
            </a:fld>
            <a:endParaRPr lang="en-US" dirty="0"/>
          </a:p>
        </p:txBody>
      </p:sp>
    </p:spTree>
    <p:extLst>
      <p:ext uri="{BB962C8B-B14F-4D97-AF65-F5344CB8AC3E}">
        <p14:creationId xmlns:p14="http://schemas.microsoft.com/office/powerpoint/2010/main" val="103356834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7357E-122F-4349-A89F-5A55DC53E29E}"/>
              </a:ext>
            </a:extLst>
          </p:cNvPr>
          <p:cNvSpPr>
            <a:spLocks noGrp="1"/>
          </p:cNvSpPr>
          <p:nvPr>
            <p:ph type="title"/>
          </p:nvPr>
        </p:nvSpPr>
        <p:spPr>
          <a:xfrm>
            <a:off x="838200" y="365125"/>
            <a:ext cx="10515600" cy="1325563"/>
          </a:xfrm>
        </p:spPr>
        <p:txBody>
          <a:bodyPr/>
          <a:lstStyle/>
          <a:p>
            <a:r>
              <a:rPr lang="en-US" dirty="0"/>
              <a:t>Structure of the Security Target</a:t>
            </a:r>
          </a:p>
        </p:txBody>
      </p:sp>
      <p:sp>
        <p:nvSpPr>
          <p:cNvPr id="3" name="Content Placeholder 2">
            <a:extLst>
              <a:ext uri="{FF2B5EF4-FFF2-40B4-BE49-F238E27FC236}">
                <a16:creationId xmlns:a16="http://schemas.microsoft.com/office/drawing/2014/main" id="{A30917AB-BFD7-BC40-A7D3-14D9AAFD0813}"/>
              </a:ext>
            </a:extLst>
          </p:cNvPr>
          <p:cNvSpPr>
            <a:spLocks noGrp="1"/>
          </p:cNvSpPr>
          <p:nvPr>
            <p:ph idx="1"/>
          </p:nvPr>
        </p:nvSpPr>
        <p:spPr/>
        <p:txBody>
          <a:bodyPr/>
          <a:lstStyle/>
          <a:p>
            <a:r>
              <a:rPr lang="en-US" dirty="0"/>
              <a:t>ST consists of 7 sections</a:t>
            </a:r>
          </a:p>
          <a:p>
            <a:pPr lvl="1"/>
            <a:r>
              <a:rPr lang="en-US" dirty="0"/>
              <a:t>ST introduction</a:t>
            </a:r>
          </a:p>
          <a:p>
            <a:pPr lvl="1"/>
            <a:r>
              <a:rPr lang="en-US" dirty="0"/>
              <a:t>Conformance claims</a:t>
            </a:r>
          </a:p>
          <a:p>
            <a:pPr lvl="1"/>
            <a:r>
              <a:rPr lang="en-US" dirty="0"/>
              <a:t>Security problem definition</a:t>
            </a:r>
          </a:p>
          <a:p>
            <a:pPr lvl="1"/>
            <a:r>
              <a:rPr lang="en-US" dirty="0"/>
              <a:t>Security objectives</a:t>
            </a:r>
          </a:p>
          <a:p>
            <a:pPr lvl="1"/>
            <a:r>
              <a:rPr lang="en-US" dirty="0"/>
              <a:t>Extended component definition</a:t>
            </a:r>
          </a:p>
          <a:p>
            <a:pPr lvl="1"/>
            <a:r>
              <a:rPr lang="en-US" dirty="0"/>
              <a:t>Security requirements</a:t>
            </a:r>
          </a:p>
          <a:p>
            <a:pPr lvl="1"/>
            <a:r>
              <a:rPr lang="en-US" dirty="0"/>
              <a:t>TOE summary specification</a:t>
            </a:r>
          </a:p>
          <a:p>
            <a:endParaRPr lang="en-US" dirty="0"/>
          </a:p>
        </p:txBody>
      </p:sp>
      <p:sp>
        <p:nvSpPr>
          <p:cNvPr id="4" name="Date Placeholder 3">
            <a:extLst>
              <a:ext uri="{FF2B5EF4-FFF2-40B4-BE49-F238E27FC236}">
                <a16:creationId xmlns:a16="http://schemas.microsoft.com/office/drawing/2014/main" id="{DAC93A14-F16F-DF49-8833-88D39186799C}"/>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69F591CC-07A4-3345-AA16-5F973A1C9FA1}"/>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17D9B432-920E-CF4A-AB20-33ADE146CDEF}"/>
              </a:ext>
            </a:extLst>
          </p:cNvPr>
          <p:cNvSpPr>
            <a:spLocks noGrp="1"/>
          </p:cNvSpPr>
          <p:nvPr>
            <p:ph type="sldNum" sz="quarter" idx="12"/>
          </p:nvPr>
        </p:nvSpPr>
        <p:spPr/>
        <p:txBody>
          <a:bodyPr/>
          <a:lstStyle/>
          <a:p>
            <a:r>
              <a:rPr lang="en-US"/>
              <a:t>Slide 22-</a:t>
            </a:r>
            <a:fld id="{52DFCED4-3DB5-5A4D-92BF-293F61671FD6}" type="slidenum">
              <a:rPr lang="en-US" smtClean="0"/>
              <a:pPr/>
              <a:t>60</a:t>
            </a:fld>
            <a:endParaRPr lang="en-US" dirty="0"/>
          </a:p>
        </p:txBody>
      </p:sp>
    </p:spTree>
    <p:extLst>
      <p:ext uri="{BB962C8B-B14F-4D97-AF65-F5344CB8AC3E}">
        <p14:creationId xmlns:p14="http://schemas.microsoft.com/office/powerpoint/2010/main" val="138329369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0F06C-4CE0-F543-826C-476F404144CA}"/>
              </a:ext>
            </a:extLst>
          </p:cNvPr>
          <p:cNvSpPr>
            <a:spLocks noGrp="1"/>
          </p:cNvSpPr>
          <p:nvPr>
            <p:ph type="title"/>
          </p:nvPr>
        </p:nvSpPr>
        <p:spPr/>
        <p:txBody>
          <a:bodyPr/>
          <a:lstStyle/>
          <a:p>
            <a:r>
              <a:rPr lang="en-US" dirty="0"/>
              <a:t>Structure of the Security Target</a:t>
            </a:r>
          </a:p>
        </p:txBody>
      </p:sp>
      <p:sp>
        <p:nvSpPr>
          <p:cNvPr id="3" name="Content Placeholder 2">
            <a:extLst>
              <a:ext uri="{FF2B5EF4-FFF2-40B4-BE49-F238E27FC236}">
                <a16:creationId xmlns:a16="http://schemas.microsoft.com/office/drawing/2014/main" id="{89C9974A-53F5-E74F-B5EE-CE3CD6F3D46D}"/>
              </a:ext>
            </a:extLst>
          </p:cNvPr>
          <p:cNvSpPr>
            <a:spLocks noGrp="1"/>
          </p:cNvSpPr>
          <p:nvPr>
            <p:ph idx="1"/>
          </p:nvPr>
        </p:nvSpPr>
        <p:spPr/>
        <p:txBody>
          <a:bodyPr/>
          <a:lstStyle/>
          <a:p>
            <a:pPr marL="0" indent="0">
              <a:buNone/>
            </a:pPr>
            <a:r>
              <a:rPr lang="en-US" i="1" dirty="0"/>
              <a:t>Introduction</a:t>
            </a:r>
            <a:r>
              <a:rPr lang="en-US" dirty="0"/>
              <a:t> section has 4 parts</a:t>
            </a:r>
          </a:p>
          <a:p>
            <a:r>
              <a:rPr lang="en-US" i="1" dirty="0"/>
              <a:t>ST reference</a:t>
            </a:r>
            <a:r>
              <a:rPr lang="en-US" dirty="0"/>
              <a:t>: precise information used to control, identify the ST</a:t>
            </a:r>
          </a:p>
          <a:p>
            <a:r>
              <a:rPr lang="en-US" i="1" dirty="0"/>
              <a:t>TOE reference</a:t>
            </a:r>
            <a:r>
              <a:rPr lang="en-US" dirty="0"/>
              <a:t>: precise information used to control, identify system to which ST refers</a:t>
            </a:r>
          </a:p>
          <a:p>
            <a:r>
              <a:rPr lang="en-US" i="1" dirty="0"/>
              <a:t>TOE overview</a:t>
            </a:r>
            <a:r>
              <a:rPr lang="en-US" dirty="0"/>
              <a:t>: brief description of TOE acceptable as abstract for use in evaluated product lists; also states type of TOE (router, firewall, OS, etc.)</a:t>
            </a:r>
          </a:p>
          <a:p>
            <a:r>
              <a:rPr lang="en-US" i="1" dirty="0"/>
              <a:t>TOE description</a:t>
            </a:r>
            <a:r>
              <a:rPr lang="en-US" dirty="0"/>
              <a:t>: more detailed description of TOE to aid in understanding its security requirements</a:t>
            </a:r>
          </a:p>
        </p:txBody>
      </p:sp>
      <p:sp>
        <p:nvSpPr>
          <p:cNvPr id="4" name="Date Placeholder 3">
            <a:extLst>
              <a:ext uri="{FF2B5EF4-FFF2-40B4-BE49-F238E27FC236}">
                <a16:creationId xmlns:a16="http://schemas.microsoft.com/office/drawing/2014/main" id="{74F86A65-78BE-7245-BBBD-17A8C5FC8C22}"/>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5666DA7E-DA87-B846-8E77-A4CAB5ECDCB0}"/>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7FDDBB9A-6D5B-A146-ACCD-EDE952D88028}"/>
              </a:ext>
            </a:extLst>
          </p:cNvPr>
          <p:cNvSpPr>
            <a:spLocks noGrp="1"/>
          </p:cNvSpPr>
          <p:nvPr>
            <p:ph type="sldNum" sz="quarter" idx="12"/>
          </p:nvPr>
        </p:nvSpPr>
        <p:spPr/>
        <p:txBody>
          <a:bodyPr/>
          <a:lstStyle/>
          <a:p>
            <a:r>
              <a:rPr lang="en-US"/>
              <a:t>Slide 22-</a:t>
            </a:r>
            <a:fld id="{52DFCED4-3DB5-5A4D-92BF-293F61671FD6}" type="slidenum">
              <a:rPr lang="en-US" smtClean="0"/>
              <a:pPr/>
              <a:t>61</a:t>
            </a:fld>
            <a:endParaRPr lang="en-US" dirty="0"/>
          </a:p>
        </p:txBody>
      </p:sp>
    </p:spTree>
    <p:extLst>
      <p:ext uri="{BB962C8B-B14F-4D97-AF65-F5344CB8AC3E}">
        <p14:creationId xmlns:p14="http://schemas.microsoft.com/office/powerpoint/2010/main" val="243719536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0F06C-4CE0-F543-826C-476F404144CA}"/>
              </a:ext>
            </a:extLst>
          </p:cNvPr>
          <p:cNvSpPr>
            <a:spLocks noGrp="1"/>
          </p:cNvSpPr>
          <p:nvPr>
            <p:ph type="title"/>
          </p:nvPr>
        </p:nvSpPr>
        <p:spPr/>
        <p:txBody>
          <a:bodyPr/>
          <a:lstStyle/>
          <a:p>
            <a:r>
              <a:rPr lang="en-US" dirty="0"/>
              <a:t>Structure of the Security Target</a:t>
            </a:r>
          </a:p>
        </p:txBody>
      </p:sp>
      <p:sp>
        <p:nvSpPr>
          <p:cNvPr id="3" name="Content Placeholder 2">
            <a:extLst>
              <a:ext uri="{FF2B5EF4-FFF2-40B4-BE49-F238E27FC236}">
                <a16:creationId xmlns:a16="http://schemas.microsoft.com/office/drawing/2014/main" id="{89C9974A-53F5-E74F-B5EE-CE3CD6F3D46D}"/>
              </a:ext>
            </a:extLst>
          </p:cNvPr>
          <p:cNvSpPr>
            <a:spLocks noGrp="1"/>
          </p:cNvSpPr>
          <p:nvPr>
            <p:ph idx="1"/>
          </p:nvPr>
        </p:nvSpPr>
        <p:spPr/>
        <p:txBody>
          <a:bodyPr>
            <a:normAutofit lnSpcReduction="10000"/>
          </a:bodyPr>
          <a:lstStyle/>
          <a:p>
            <a:pPr marL="0" indent="0">
              <a:buNone/>
            </a:pPr>
            <a:r>
              <a:rPr lang="en-US" i="1" dirty="0"/>
              <a:t>Conformance claims</a:t>
            </a:r>
            <a:r>
              <a:rPr lang="en-US" dirty="0"/>
              <a:t> section has 4 parts</a:t>
            </a:r>
          </a:p>
          <a:p>
            <a:r>
              <a:rPr lang="en-US" i="1" dirty="0"/>
              <a:t>CC Conformance claims</a:t>
            </a:r>
            <a:r>
              <a:rPr lang="en-US" dirty="0"/>
              <a:t>: statement of conformance to CC</a:t>
            </a:r>
          </a:p>
          <a:p>
            <a:pPr lvl="1"/>
            <a:r>
              <a:rPr lang="en-US" i="1" dirty="0"/>
              <a:t>Part 2 (3) conformant: uses only functional requirements from CC part 2 (3)</a:t>
            </a:r>
          </a:p>
          <a:p>
            <a:pPr lvl="1"/>
            <a:r>
              <a:rPr lang="en-US" i="1" dirty="0"/>
              <a:t>Part 2 (3) extended</a:t>
            </a:r>
            <a:r>
              <a:rPr lang="en-US" dirty="0"/>
              <a:t>: also uses extended requirements defined by vendor</a:t>
            </a:r>
          </a:p>
          <a:p>
            <a:r>
              <a:rPr lang="en-US" i="1" dirty="0"/>
              <a:t>PP claim</a:t>
            </a:r>
            <a:r>
              <a:rPr lang="en-US" dirty="0"/>
              <a:t>: list of PPs to which ST is conformant</a:t>
            </a:r>
          </a:p>
          <a:p>
            <a:r>
              <a:rPr lang="en-US" i="1" dirty="0"/>
              <a:t>Package claim</a:t>
            </a:r>
            <a:r>
              <a:rPr lang="en-US" dirty="0"/>
              <a:t>: identifies packages (EALs) to which ST claims conformance</a:t>
            </a:r>
          </a:p>
          <a:p>
            <a:pPr lvl="1"/>
            <a:r>
              <a:rPr lang="en-US" i="1" dirty="0"/>
              <a:t>Conformant</a:t>
            </a:r>
            <a:r>
              <a:rPr lang="en-US" dirty="0"/>
              <a:t>: security functional, assurance requirements identical to those in package</a:t>
            </a:r>
          </a:p>
          <a:p>
            <a:pPr lvl="1"/>
            <a:r>
              <a:rPr lang="en-US" dirty="0"/>
              <a:t>Augmentation: security functional, assurance requirements of ST include all those of package plus at least 1 additional requirement</a:t>
            </a:r>
          </a:p>
          <a:p>
            <a:pPr lvl="1"/>
            <a:endParaRPr lang="en-US" i="1" dirty="0"/>
          </a:p>
        </p:txBody>
      </p:sp>
      <p:sp>
        <p:nvSpPr>
          <p:cNvPr id="4" name="Date Placeholder 3">
            <a:extLst>
              <a:ext uri="{FF2B5EF4-FFF2-40B4-BE49-F238E27FC236}">
                <a16:creationId xmlns:a16="http://schemas.microsoft.com/office/drawing/2014/main" id="{74F86A65-78BE-7245-BBBD-17A8C5FC8C22}"/>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5666DA7E-DA87-B846-8E77-A4CAB5ECDCB0}"/>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7FDDBB9A-6D5B-A146-ACCD-EDE952D88028}"/>
              </a:ext>
            </a:extLst>
          </p:cNvPr>
          <p:cNvSpPr>
            <a:spLocks noGrp="1"/>
          </p:cNvSpPr>
          <p:nvPr>
            <p:ph type="sldNum" sz="quarter" idx="12"/>
          </p:nvPr>
        </p:nvSpPr>
        <p:spPr/>
        <p:txBody>
          <a:bodyPr/>
          <a:lstStyle/>
          <a:p>
            <a:r>
              <a:rPr lang="en-US"/>
              <a:t>Slide 22-</a:t>
            </a:r>
            <a:fld id="{52DFCED4-3DB5-5A4D-92BF-293F61671FD6}" type="slidenum">
              <a:rPr lang="en-US" smtClean="0"/>
              <a:pPr/>
              <a:t>62</a:t>
            </a:fld>
            <a:endParaRPr lang="en-US" dirty="0"/>
          </a:p>
        </p:txBody>
      </p:sp>
    </p:spTree>
    <p:extLst>
      <p:ext uri="{BB962C8B-B14F-4D97-AF65-F5344CB8AC3E}">
        <p14:creationId xmlns:p14="http://schemas.microsoft.com/office/powerpoint/2010/main" val="107506169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0F06C-4CE0-F543-826C-476F404144CA}"/>
              </a:ext>
            </a:extLst>
          </p:cNvPr>
          <p:cNvSpPr>
            <a:spLocks noGrp="1"/>
          </p:cNvSpPr>
          <p:nvPr>
            <p:ph type="title"/>
          </p:nvPr>
        </p:nvSpPr>
        <p:spPr/>
        <p:txBody>
          <a:bodyPr/>
          <a:lstStyle/>
          <a:p>
            <a:r>
              <a:rPr lang="en-US" dirty="0"/>
              <a:t>Structure of the Security Target</a:t>
            </a:r>
          </a:p>
        </p:txBody>
      </p:sp>
      <p:sp>
        <p:nvSpPr>
          <p:cNvPr id="3" name="Content Placeholder 2">
            <a:extLst>
              <a:ext uri="{FF2B5EF4-FFF2-40B4-BE49-F238E27FC236}">
                <a16:creationId xmlns:a16="http://schemas.microsoft.com/office/drawing/2014/main" id="{89C9974A-53F5-E74F-B5EE-CE3CD6F3D46D}"/>
              </a:ext>
            </a:extLst>
          </p:cNvPr>
          <p:cNvSpPr>
            <a:spLocks noGrp="1"/>
          </p:cNvSpPr>
          <p:nvPr>
            <p:ph idx="1"/>
          </p:nvPr>
        </p:nvSpPr>
        <p:spPr/>
        <p:txBody>
          <a:bodyPr>
            <a:normAutofit lnSpcReduction="10000"/>
          </a:bodyPr>
          <a:lstStyle/>
          <a:p>
            <a:pPr marL="0" indent="0">
              <a:buNone/>
            </a:pPr>
            <a:r>
              <a:rPr lang="en-US" i="1" dirty="0"/>
              <a:t>Conformance claims</a:t>
            </a:r>
            <a:r>
              <a:rPr lang="en-US" dirty="0"/>
              <a:t> section has 4 parts</a:t>
            </a:r>
          </a:p>
          <a:p>
            <a:r>
              <a:rPr lang="en-US" i="1" dirty="0"/>
              <a:t>CC Conformance claims</a:t>
            </a:r>
            <a:r>
              <a:rPr lang="en-US" dirty="0"/>
              <a:t>: statement of conformance to CC</a:t>
            </a:r>
          </a:p>
          <a:p>
            <a:pPr lvl="1"/>
            <a:r>
              <a:rPr lang="en-US" i="1" dirty="0"/>
              <a:t>Part 2 (3) conformant: uses only functional requirements from CC part 2 (3)</a:t>
            </a:r>
          </a:p>
          <a:p>
            <a:pPr lvl="1"/>
            <a:r>
              <a:rPr lang="en-US" i="1" dirty="0"/>
              <a:t>Part 2 (3) extended</a:t>
            </a:r>
            <a:r>
              <a:rPr lang="en-US" dirty="0"/>
              <a:t>: also uses extended requirements defined by vendor</a:t>
            </a:r>
          </a:p>
          <a:p>
            <a:r>
              <a:rPr lang="en-US" i="1" dirty="0"/>
              <a:t>PP claim</a:t>
            </a:r>
            <a:r>
              <a:rPr lang="en-US" dirty="0"/>
              <a:t>: list of PPs to which ST is conformant</a:t>
            </a:r>
          </a:p>
          <a:p>
            <a:r>
              <a:rPr lang="en-US" i="1" dirty="0"/>
              <a:t>Package claim</a:t>
            </a:r>
            <a:r>
              <a:rPr lang="en-US" dirty="0"/>
              <a:t>: identifies packages (EALs) to which ST claims conformance</a:t>
            </a:r>
          </a:p>
          <a:p>
            <a:pPr lvl="1"/>
            <a:r>
              <a:rPr lang="en-US" dirty="0"/>
              <a:t>Conformant: security functional, assurance requirements identical to those in package</a:t>
            </a:r>
          </a:p>
          <a:p>
            <a:pPr lvl="1"/>
            <a:r>
              <a:rPr lang="en-US" dirty="0"/>
              <a:t>Augmentation: demonstrates TOE type consistent with claimed PP, security objectives, requirements are consistent with those of claimed PP</a:t>
            </a:r>
          </a:p>
          <a:p>
            <a:pPr lvl="1"/>
            <a:endParaRPr lang="en-US" i="1" dirty="0"/>
          </a:p>
        </p:txBody>
      </p:sp>
      <p:sp>
        <p:nvSpPr>
          <p:cNvPr id="4" name="Date Placeholder 3">
            <a:extLst>
              <a:ext uri="{FF2B5EF4-FFF2-40B4-BE49-F238E27FC236}">
                <a16:creationId xmlns:a16="http://schemas.microsoft.com/office/drawing/2014/main" id="{74F86A65-78BE-7245-BBBD-17A8C5FC8C22}"/>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5666DA7E-DA87-B846-8E77-A4CAB5ECDCB0}"/>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7FDDBB9A-6D5B-A146-ACCD-EDE952D88028}"/>
              </a:ext>
            </a:extLst>
          </p:cNvPr>
          <p:cNvSpPr>
            <a:spLocks noGrp="1"/>
          </p:cNvSpPr>
          <p:nvPr>
            <p:ph type="sldNum" sz="quarter" idx="12"/>
          </p:nvPr>
        </p:nvSpPr>
        <p:spPr/>
        <p:txBody>
          <a:bodyPr/>
          <a:lstStyle/>
          <a:p>
            <a:r>
              <a:rPr lang="en-US"/>
              <a:t>Slide 22-</a:t>
            </a:r>
            <a:fld id="{52DFCED4-3DB5-5A4D-92BF-293F61671FD6}" type="slidenum">
              <a:rPr lang="en-US" smtClean="0"/>
              <a:pPr/>
              <a:t>63</a:t>
            </a:fld>
            <a:endParaRPr lang="en-US" dirty="0"/>
          </a:p>
        </p:txBody>
      </p:sp>
    </p:spTree>
    <p:extLst>
      <p:ext uri="{BB962C8B-B14F-4D97-AF65-F5344CB8AC3E}">
        <p14:creationId xmlns:p14="http://schemas.microsoft.com/office/powerpoint/2010/main" val="190334486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8C714-C4CE-6A46-B653-99311199BA63}"/>
              </a:ext>
            </a:extLst>
          </p:cNvPr>
          <p:cNvSpPr>
            <a:spLocks noGrp="1"/>
          </p:cNvSpPr>
          <p:nvPr>
            <p:ph type="title"/>
          </p:nvPr>
        </p:nvSpPr>
        <p:spPr/>
        <p:txBody>
          <a:bodyPr/>
          <a:lstStyle/>
          <a:p>
            <a:r>
              <a:rPr lang="en-US" dirty="0"/>
              <a:t>Structure of the Security Target</a:t>
            </a:r>
          </a:p>
        </p:txBody>
      </p:sp>
      <p:sp>
        <p:nvSpPr>
          <p:cNvPr id="3" name="Content Placeholder 2">
            <a:extLst>
              <a:ext uri="{FF2B5EF4-FFF2-40B4-BE49-F238E27FC236}">
                <a16:creationId xmlns:a16="http://schemas.microsoft.com/office/drawing/2014/main" id="{D4CA5DFF-0F27-8444-A0CD-7076BBD6EA10}"/>
              </a:ext>
            </a:extLst>
          </p:cNvPr>
          <p:cNvSpPr>
            <a:spLocks noGrp="1"/>
          </p:cNvSpPr>
          <p:nvPr>
            <p:ph idx="1"/>
          </p:nvPr>
        </p:nvSpPr>
        <p:spPr/>
        <p:txBody>
          <a:bodyPr/>
          <a:lstStyle/>
          <a:p>
            <a:pPr marL="0" indent="0">
              <a:buNone/>
            </a:pPr>
            <a:r>
              <a:rPr lang="en-US" i="1" dirty="0"/>
              <a:t>Conformance claims</a:t>
            </a:r>
            <a:r>
              <a:rPr lang="en-US" dirty="0"/>
              <a:t> section, 4</a:t>
            </a:r>
            <a:r>
              <a:rPr lang="en-US" baseline="30000" dirty="0"/>
              <a:t>th</a:t>
            </a:r>
            <a:r>
              <a:rPr lang="en-US" dirty="0"/>
              <a:t> part</a:t>
            </a:r>
          </a:p>
          <a:p>
            <a:r>
              <a:rPr lang="en-US" i="1" dirty="0"/>
              <a:t>Conformance rationale</a:t>
            </a:r>
            <a:r>
              <a:rPr lang="en-US" dirty="0"/>
              <a:t>: show the following:</a:t>
            </a:r>
          </a:p>
          <a:p>
            <a:pPr lvl="1"/>
            <a:r>
              <a:rPr lang="en-US" dirty="0"/>
              <a:t>TOE type consistent with claimed PP</a:t>
            </a:r>
          </a:p>
          <a:p>
            <a:pPr lvl="1"/>
            <a:r>
              <a:rPr lang="en-US" dirty="0"/>
              <a:t>Security problem definition (SPD) in ST is consistent with that in claimed PP</a:t>
            </a:r>
          </a:p>
          <a:p>
            <a:pPr lvl="1"/>
            <a:r>
              <a:rPr lang="en-US" dirty="0"/>
              <a:t>Security objectives in ST are consistent with those in claimed PP</a:t>
            </a:r>
          </a:p>
          <a:p>
            <a:pPr lvl="1"/>
            <a:r>
              <a:rPr lang="en-US" dirty="0"/>
              <a:t>Security requirements in ST are consistent with those in claimed PP</a:t>
            </a:r>
          </a:p>
          <a:p>
            <a:pPr lvl="1"/>
            <a:endParaRPr lang="en-US" dirty="0"/>
          </a:p>
          <a:p>
            <a:pPr marL="0" indent="0">
              <a:buNone/>
            </a:pPr>
            <a:endParaRPr lang="en-US" dirty="0"/>
          </a:p>
        </p:txBody>
      </p:sp>
      <p:sp>
        <p:nvSpPr>
          <p:cNvPr id="4" name="Date Placeholder 3">
            <a:extLst>
              <a:ext uri="{FF2B5EF4-FFF2-40B4-BE49-F238E27FC236}">
                <a16:creationId xmlns:a16="http://schemas.microsoft.com/office/drawing/2014/main" id="{9C2D3273-A9F1-8F4B-9E19-804EB3AEBBD5}"/>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EE464CC3-A5B4-A646-A4C8-B55CE4250A47}"/>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887321A1-E5E0-D849-940D-3D2DA5ECA7AF}"/>
              </a:ext>
            </a:extLst>
          </p:cNvPr>
          <p:cNvSpPr>
            <a:spLocks noGrp="1"/>
          </p:cNvSpPr>
          <p:nvPr>
            <p:ph type="sldNum" sz="quarter" idx="12"/>
          </p:nvPr>
        </p:nvSpPr>
        <p:spPr/>
        <p:txBody>
          <a:bodyPr/>
          <a:lstStyle/>
          <a:p>
            <a:r>
              <a:rPr lang="en-US"/>
              <a:t>Slide 22-</a:t>
            </a:r>
            <a:fld id="{52DFCED4-3DB5-5A4D-92BF-293F61671FD6}" type="slidenum">
              <a:rPr lang="en-US" smtClean="0"/>
              <a:pPr/>
              <a:t>64</a:t>
            </a:fld>
            <a:endParaRPr lang="en-US" dirty="0"/>
          </a:p>
        </p:txBody>
      </p:sp>
    </p:spTree>
    <p:extLst>
      <p:ext uri="{BB962C8B-B14F-4D97-AF65-F5344CB8AC3E}">
        <p14:creationId xmlns:p14="http://schemas.microsoft.com/office/powerpoint/2010/main" val="15945130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9F7D9-7240-024F-8443-A860894E1A6A}"/>
              </a:ext>
            </a:extLst>
          </p:cNvPr>
          <p:cNvSpPr>
            <a:spLocks noGrp="1"/>
          </p:cNvSpPr>
          <p:nvPr>
            <p:ph type="title"/>
          </p:nvPr>
        </p:nvSpPr>
        <p:spPr/>
        <p:txBody>
          <a:bodyPr/>
          <a:lstStyle/>
          <a:p>
            <a:r>
              <a:rPr lang="en-US" dirty="0"/>
              <a:t>Structure of the Security Target</a:t>
            </a:r>
          </a:p>
        </p:txBody>
      </p:sp>
      <p:sp>
        <p:nvSpPr>
          <p:cNvPr id="3" name="Content Placeholder 2">
            <a:extLst>
              <a:ext uri="{FF2B5EF4-FFF2-40B4-BE49-F238E27FC236}">
                <a16:creationId xmlns:a16="http://schemas.microsoft.com/office/drawing/2014/main" id="{3F415116-80FA-1B42-A19C-48503FAB67BC}"/>
              </a:ext>
            </a:extLst>
          </p:cNvPr>
          <p:cNvSpPr>
            <a:spLocks noGrp="1"/>
          </p:cNvSpPr>
          <p:nvPr>
            <p:ph idx="1"/>
          </p:nvPr>
        </p:nvSpPr>
        <p:spPr/>
        <p:txBody>
          <a:bodyPr/>
          <a:lstStyle/>
          <a:p>
            <a:pPr marL="0" indent="0">
              <a:buNone/>
            </a:pPr>
            <a:r>
              <a:rPr lang="en-US" i="1" dirty="0"/>
              <a:t>Security Problem Definition</a:t>
            </a:r>
            <a:r>
              <a:rPr lang="en-US" dirty="0"/>
              <a:t>: includes</a:t>
            </a:r>
          </a:p>
          <a:p>
            <a:r>
              <a:rPr lang="en-US" i="1" dirty="0"/>
              <a:t>Assumptions</a:t>
            </a:r>
            <a:r>
              <a:rPr lang="en-US" dirty="0"/>
              <a:t> about intended usage, environment of use</a:t>
            </a:r>
          </a:p>
          <a:p>
            <a:r>
              <a:rPr lang="en-US" i="1" dirty="0"/>
              <a:t>Threats</a:t>
            </a:r>
            <a:r>
              <a:rPr lang="en-US" dirty="0"/>
              <a:t> to assets requiring protection in terms of threat agents, types of attacks, targets</a:t>
            </a:r>
          </a:p>
          <a:p>
            <a:r>
              <a:rPr lang="en-US" i="1" dirty="0"/>
              <a:t>Organizational security policies</a:t>
            </a:r>
            <a:r>
              <a:rPr lang="en-US" dirty="0"/>
              <a:t> that the system must respect</a:t>
            </a:r>
          </a:p>
          <a:p>
            <a:pPr lvl="1"/>
            <a:endParaRPr lang="en-US" dirty="0"/>
          </a:p>
        </p:txBody>
      </p:sp>
      <p:sp>
        <p:nvSpPr>
          <p:cNvPr id="4" name="Date Placeholder 3">
            <a:extLst>
              <a:ext uri="{FF2B5EF4-FFF2-40B4-BE49-F238E27FC236}">
                <a16:creationId xmlns:a16="http://schemas.microsoft.com/office/drawing/2014/main" id="{BAFA2816-75E6-684A-80F3-7BE365D77015}"/>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AAA760B7-CFC9-7343-B750-590726673B06}"/>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1BFFE71F-2F25-EC4C-8114-73A969525C42}"/>
              </a:ext>
            </a:extLst>
          </p:cNvPr>
          <p:cNvSpPr>
            <a:spLocks noGrp="1"/>
          </p:cNvSpPr>
          <p:nvPr>
            <p:ph type="sldNum" sz="quarter" idx="12"/>
          </p:nvPr>
        </p:nvSpPr>
        <p:spPr/>
        <p:txBody>
          <a:bodyPr/>
          <a:lstStyle/>
          <a:p>
            <a:r>
              <a:rPr lang="en-US"/>
              <a:t>Slide 22-</a:t>
            </a:r>
            <a:fld id="{52DFCED4-3DB5-5A4D-92BF-293F61671FD6}" type="slidenum">
              <a:rPr lang="en-US" smtClean="0"/>
              <a:pPr/>
              <a:t>65</a:t>
            </a:fld>
            <a:endParaRPr lang="en-US" dirty="0"/>
          </a:p>
        </p:txBody>
      </p:sp>
    </p:spTree>
    <p:extLst>
      <p:ext uri="{BB962C8B-B14F-4D97-AF65-F5344CB8AC3E}">
        <p14:creationId xmlns:p14="http://schemas.microsoft.com/office/powerpoint/2010/main" val="334992699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6210B-7AA4-984B-B5E5-2202C42AAC9C}"/>
              </a:ext>
            </a:extLst>
          </p:cNvPr>
          <p:cNvSpPr>
            <a:spLocks noGrp="1"/>
          </p:cNvSpPr>
          <p:nvPr>
            <p:ph type="title"/>
          </p:nvPr>
        </p:nvSpPr>
        <p:spPr/>
        <p:txBody>
          <a:bodyPr/>
          <a:lstStyle/>
          <a:p>
            <a:r>
              <a:rPr lang="en-US" dirty="0"/>
              <a:t>Structure of the Security Target</a:t>
            </a:r>
          </a:p>
        </p:txBody>
      </p:sp>
      <p:sp>
        <p:nvSpPr>
          <p:cNvPr id="3" name="Content Placeholder 2">
            <a:extLst>
              <a:ext uri="{FF2B5EF4-FFF2-40B4-BE49-F238E27FC236}">
                <a16:creationId xmlns:a16="http://schemas.microsoft.com/office/drawing/2014/main" id="{064D3BD7-0798-2845-83C4-A0EF653FCB93}"/>
              </a:ext>
            </a:extLst>
          </p:cNvPr>
          <p:cNvSpPr>
            <a:spLocks noGrp="1"/>
          </p:cNvSpPr>
          <p:nvPr>
            <p:ph idx="1"/>
          </p:nvPr>
        </p:nvSpPr>
        <p:spPr/>
        <p:txBody>
          <a:bodyPr/>
          <a:lstStyle/>
          <a:p>
            <a:pPr marL="0" indent="0">
              <a:buNone/>
            </a:pPr>
            <a:r>
              <a:rPr lang="en-US" i="1" dirty="0"/>
              <a:t>Security Objectives</a:t>
            </a:r>
            <a:r>
              <a:rPr lang="en-US" dirty="0"/>
              <a:t>: two types of objectives</a:t>
            </a:r>
          </a:p>
          <a:p>
            <a:r>
              <a:rPr lang="en-US" i="1" dirty="0"/>
              <a:t>Security objectives for the TOE</a:t>
            </a:r>
            <a:r>
              <a:rPr lang="en-US" dirty="0"/>
              <a:t> must be traced back to aspects of identified threats, organizational policies</a:t>
            </a:r>
          </a:p>
          <a:p>
            <a:r>
              <a:rPr lang="en-US" i="1" dirty="0"/>
              <a:t>Security objectives for the operational environment</a:t>
            </a:r>
            <a:r>
              <a:rPr lang="en-US" dirty="0"/>
              <a:t> must be traced back to threats, assumptions, organizational policies not completely met or countered by system</a:t>
            </a:r>
          </a:p>
          <a:p>
            <a:r>
              <a:rPr lang="en-US" dirty="0"/>
              <a:t>Security objectives rationale shows security objectives counter threat, meet assumptions, enforce organizational security policy</a:t>
            </a:r>
          </a:p>
        </p:txBody>
      </p:sp>
      <p:sp>
        <p:nvSpPr>
          <p:cNvPr id="4" name="Date Placeholder 3">
            <a:extLst>
              <a:ext uri="{FF2B5EF4-FFF2-40B4-BE49-F238E27FC236}">
                <a16:creationId xmlns:a16="http://schemas.microsoft.com/office/drawing/2014/main" id="{0D4C525C-A98C-174A-BB05-BE1F8BAB75D0}"/>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7D362378-D1BA-8547-BA05-9F143B389F56}"/>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4D19F09E-B41C-9E41-8C42-956F365AB90A}"/>
              </a:ext>
            </a:extLst>
          </p:cNvPr>
          <p:cNvSpPr>
            <a:spLocks noGrp="1"/>
          </p:cNvSpPr>
          <p:nvPr>
            <p:ph type="sldNum" sz="quarter" idx="12"/>
          </p:nvPr>
        </p:nvSpPr>
        <p:spPr/>
        <p:txBody>
          <a:bodyPr/>
          <a:lstStyle/>
          <a:p>
            <a:r>
              <a:rPr lang="en-US"/>
              <a:t>Slide 22-</a:t>
            </a:r>
            <a:fld id="{52DFCED4-3DB5-5A4D-92BF-293F61671FD6}" type="slidenum">
              <a:rPr lang="en-US" smtClean="0"/>
              <a:pPr/>
              <a:t>66</a:t>
            </a:fld>
            <a:endParaRPr lang="en-US" dirty="0"/>
          </a:p>
        </p:txBody>
      </p:sp>
    </p:spTree>
    <p:extLst>
      <p:ext uri="{BB962C8B-B14F-4D97-AF65-F5344CB8AC3E}">
        <p14:creationId xmlns:p14="http://schemas.microsoft.com/office/powerpoint/2010/main" val="48416500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F9E5C-5870-6E45-8334-385619AE96E9}"/>
              </a:ext>
            </a:extLst>
          </p:cNvPr>
          <p:cNvSpPr>
            <a:spLocks noGrp="1"/>
          </p:cNvSpPr>
          <p:nvPr>
            <p:ph type="title"/>
          </p:nvPr>
        </p:nvSpPr>
        <p:spPr/>
        <p:txBody>
          <a:bodyPr/>
          <a:lstStyle/>
          <a:p>
            <a:r>
              <a:rPr lang="en-US" dirty="0"/>
              <a:t>Structure of the Security Target</a:t>
            </a:r>
          </a:p>
        </p:txBody>
      </p:sp>
      <p:sp>
        <p:nvSpPr>
          <p:cNvPr id="3" name="Content Placeholder 2">
            <a:extLst>
              <a:ext uri="{FF2B5EF4-FFF2-40B4-BE49-F238E27FC236}">
                <a16:creationId xmlns:a16="http://schemas.microsoft.com/office/drawing/2014/main" id="{534EAFCA-4454-CF43-94C6-EE04C9FB728C}"/>
              </a:ext>
            </a:extLst>
          </p:cNvPr>
          <p:cNvSpPr>
            <a:spLocks noGrp="1"/>
          </p:cNvSpPr>
          <p:nvPr>
            <p:ph idx="1"/>
          </p:nvPr>
        </p:nvSpPr>
        <p:spPr/>
        <p:txBody>
          <a:bodyPr/>
          <a:lstStyle/>
          <a:p>
            <a:pPr marL="0" indent="0">
              <a:buNone/>
            </a:pPr>
            <a:r>
              <a:rPr lang="en-US" dirty="0"/>
              <a:t>Extended components definition  defines components in ST not defined in CC Parts 2 and 3</a:t>
            </a:r>
          </a:p>
          <a:p>
            <a:r>
              <a:rPr lang="en-US" dirty="0"/>
              <a:t>New definitions must  be modeled after existing CC Part 2 components</a:t>
            </a:r>
          </a:p>
        </p:txBody>
      </p:sp>
      <p:sp>
        <p:nvSpPr>
          <p:cNvPr id="4" name="Date Placeholder 3">
            <a:extLst>
              <a:ext uri="{FF2B5EF4-FFF2-40B4-BE49-F238E27FC236}">
                <a16:creationId xmlns:a16="http://schemas.microsoft.com/office/drawing/2014/main" id="{E67EB2C3-F04D-154D-B759-4232C88E710D}"/>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17C47AD8-B156-C34F-93EF-13EB0FCE595E}"/>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0D42E75A-F3D8-E24B-91DF-3C3441C40F3C}"/>
              </a:ext>
            </a:extLst>
          </p:cNvPr>
          <p:cNvSpPr>
            <a:spLocks noGrp="1"/>
          </p:cNvSpPr>
          <p:nvPr>
            <p:ph type="sldNum" sz="quarter" idx="12"/>
          </p:nvPr>
        </p:nvSpPr>
        <p:spPr/>
        <p:txBody>
          <a:bodyPr/>
          <a:lstStyle/>
          <a:p>
            <a:r>
              <a:rPr lang="en-US"/>
              <a:t>Slide 22-</a:t>
            </a:r>
            <a:fld id="{52DFCED4-3DB5-5A4D-92BF-293F61671FD6}" type="slidenum">
              <a:rPr lang="en-US" smtClean="0"/>
              <a:pPr/>
              <a:t>67</a:t>
            </a:fld>
            <a:endParaRPr lang="en-US" dirty="0"/>
          </a:p>
        </p:txBody>
      </p:sp>
    </p:spTree>
    <p:extLst>
      <p:ext uri="{BB962C8B-B14F-4D97-AF65-F5344CB8AC3E}">
        <p14:creationId xmlns:p14="http://schemas.microsoft.com/office/powerpoint/2010/main" val="396787037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AF40F-B313-1D4A-9427-7EEC9CDD9759}"/>
              </a:ext>
            </a:extLst>
          </p:cNvPr>
          <p:cNvSpPr>
            <a:spLocks noGrp="1"/>
          </p:cNvSpPr>
          <p:nvPr>
            <p:ph type="title"/>
          </p:nvPr>
        </p:nvSpPr>
        <p:spPr/>
        <p:txBody>
          <a:bodyPr/>
          <a:lstStyle/>
          <a:p>
            <a:r>
              <a:rPr lang="en-US" dirty="0"/>
              <a:t>Structure of the Security Target</a:t>
            </a:r>
          </a:p>
        </p:txBody>
      </p:sp>
      <p:sp>
        <p:nvSpPr>
          <p:cNvPr id="3" name="Content Placeholder 2">
            <a:extLst>
              <a:ext uri="{FF2B5EF4-FFF2-40B4-BE49-F238E27FC236}">
                <a16:creationId xmlns:a16="http://schemas.microsoft.com/office/drawing/2014/main" id="{AE2B3A21-267F-D54C-A92C-8F6D3AB95103}"/>
              </a:ext>
            </a:extLst>
          </p:cNvPr>
          <p:cNvSpPr>
            <a:spLocks noGrp="1"/>
          </p:cNvSpPr>
          <p:nvPr>
            <p:ph idx="1"/>
          </p:nvPr>
        </p:nvSpPr>
        <p:spPr/>
        <p:txBody>
          <a:bodyPr>
            <a:normAutofit lnSpcReduction="10000"/>
          </a:bodyPr>
          <a:lstStyle/>
          <a:p>
            <a:pPr marL="0" indent="0">
              <a:buNone/>
            </a:pPr>
            <a:r>
              <a:rPr lang="en-US" i="1" dirty="0"/>
              <a:t>Security Requirements</a:t>
            </a:r>
            <a:r>
              <a:rPr lang="en-US" dirty="0"/>
              <a:t> cover functional, assurance requirements</a:t>
            </a:r>
          </a:p>
          <a:p>
            <a:r>
              <a:rPr lang="en-US" i="1" dirty="0"/>
              <a:t>Security functional requirements</a:t>
            </a:r>
            <a:r>
              <a:rPr lang="en-US" dirty="0"/>
              <a:t> drawn from CC Part 2</a:t>
            </a:r>
          </a:p>
          <a:p>
            <a:pPr lvl="1"/>
            <a:r>
              <a:rPr lang="en-US" dirty="0"/>
              <a:t>If none appropriate, ST author can supply others</a:t>
            </a:r>
          </a:p>
          <a:p>
            <a:r>
              <a:rPr lang="en-US" i="1" dirty="0"/>
              <a:t>Security assurance requirements</a:t>
            </a:r>
            <a:r>
              <a:rPr lang="en-US" dirty="0"/>
              <a:t> drawn from CC Part 3, may be based on an EAL</a:t>
            </a:r>
          </a:p>
          <a:p>
            <a:pPr lvl="1"/>
            <a:r>
              <a:rPr lang="en-US" dirty="0"/>
              <a:t>Author may add extra security assurance requirements from CC or may supply others, including security requirements for environment</a:t>
            </a:r>
          </a:p>
          <a:p>
            <a:r>
              <a:rPr lang="en-US" i="1" dirty="0"/>
              <a:t>Security requirements rationale</a:t>
            </a:r>
            <a:r>
              <a:rPr lang="en-US" dirty="0"/>
              <a:t> shows requirements for system, environment traceable to and meet objectives</a:t>
            </a:r>
          </a:p>
          <a:p>
            <a:r>
              <a:rPr lang="en-US" i="1" dirty="0"/>
              <a:t>Justification</a:t>
            </a:r>
            <a:r>
              <a:rPr lang="en-US" dirty="0"/>
              <a:t> for any security requirement dependencies not satisfied</a:t>
            </a:r>
          </a:p>
          <a:p>
            <a:pPr lvl="1"/>
            <a:endParaRPr lang="en-US" dirty="0"/>
          </a:p>
        </p:txBody>
      </p:sp>
      <p:sp>
        <p:nvSpPr>
          <p:cNvPr id="4" name="Date Placeholder 3">
            <a:extLst>
              <a:ext uri="{FF2B5EF4-FFF2-40B4-BE49-F238E27FC236}">
                <a16:creationId xmlns:a16="http://schemas.microsoft.com/office/drawing/2014/main" id="{5AFEA635-2DAD-5F4F-9187-55EC93C93ADA}"/>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EA241530-2A71-024A-A76D-20E94A241609}"/>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25C783B8-C352-CA4B-8CB7-40304841E813}"/>
              </a:ext>
            </a:extLst>
          </p:cNvPr>
          <p:cNvSpPr>
            <a:spLocks noGrp="1"/>
          </p:cNvSpPr>
          <p:nvPr>
            <p:ph type="sldNum" sz="quarter" idx="12"/>
          </p:nvPr>
        </p:nvSpPr>
        <p:spPr/>
        <p:txBody>
          <a:bodyPr/>
          <a:lstStyle/>
          <a:p>
            <a:r>
              <a:rPr lang="en-US"/>
              <a:t>Slide 22-</a:t>
            </a:r>
            <a:fld id="{52DFCED4-3DB5-5A4D-92BF-293F61671FD6}" type="slidenum">
              <a:rPr lang="en-US" smtClean="0"/>
              <a:pPr/>
              <a:t>68</a:t>
            </a:fld>
            <a:endParaRPr lang="en-US" dirty="0"/>
          </a:p>
        </p:txBody>
      </p:sp>
    </p:spTree>
    <p:extLst>
      <p:ext uri="{BB962C8B-B14F-4D97-AF65-F5344CB8AC3E}">
        <p14:creationId xmlns:p14="http://schemas.microsoft.com/office/powerpoint/2010/main" val="60892256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D87DC-29DD-EB41-AB29-9944D9664B43}"/>
              </a:ext>
            </a:extLst>
          </p:cNvPr>
          <p:cNvSpPr>
            <a:spLocks noGrp="1"/>
          </p:cNvSpPr>
          <p:nvPr>
            <p:ph type="title"/>
          </p:nvPr>
        </p:nvSpPr>
        <p:spPr/>
        <p:txBody>
          <a:bodyPr/>
          <a:lstStyle/>
          <a:p>
            <a:r>
              <a:rPr lang="en-US" dirty="0"/>
              <a:t>Structure of the Security Target</a:t>
            </a:r>
          </a:p>
        </p:txBody>
      </p:sp>
      <p:sp>
        <p:nvSpPr>
          <p:cNvPr id="3" name="Content Placeholder 2">
            <a:extLst>
              <a:ext uri="{FF2B5EF4-FFF2-40B4-BE49-F238E27FC236}">
                <a16:creationId xmlns:a16="http://schemas.microsoft.com/office/drawing/2014/main" id="{EA078AFA-E757-CC4E-889C-D239616CA288}"/>
              </a:ext>
            </a:extLst>
          </p:cNvPr>
          <p:cNvSpPr>
            <a:spLocks noGrp="1"/>
          </p:cNvSpPr>
          <p:nvPr>
            <p:ph idx="1"/>
          </p:nvPr>
        </p:nvSpPr>
        <p:spPr/>
        <p:txBody>
          <a:bodyPr/>
          <a:lstStyle/>
          <a:p>
            <a:pPr marL="0" indent="0">
              <a:buNone/>
            </a:pPr>
            <a:r>
              <a:rPr lang="en-US" dirty="0"/>
              <a:t>TOE Summary Specification defines instantiation of system security requirements</a:t>
            </a:r>
          </a:p>
          <a:p>
            <a:r>
              <a:rPr lang="en-US" dirty="0"/>
              <a:t>High-level description of how TOE meets claimed security </a:t>
            </a:r>
            <a:r>
              <a:rPr lang="en-US" dirty="0" err="1"/>
              <a:t>functionsl</a:t>
            </a:r>
            <a:r>
              <a:rPr lang="en-US" dirty="0"/>
              <a:t> requirements</a:t>
            </a:r>
          </a:p>
          <a:p>
            <a:r>
              <a:rPr lang="en-US" dirty="0"/>
              <a:t>High-level description of how TOE protects itself from interference, logical tampering, bypass</a:t>
            </a:r>
          </a:p>
        </p:txBody>
      </p:sp>
      <p:sp>
        <p:nvSpPr>
          <p:cNvPr id="4" name="Date Placeholder 3">
            <a:extLst>
              <a:ext uri="{FF2B5EF4-FFF2-40B4-BE49-F238E27FC236}">
                <a16:creationId xmlns:a16="http://schemas.microsoft.com/office/drawing/2014/main" id="{415616BE-43BB-EF40-96A3-CBF9DB4B15A9}"/>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99668879-156A-E244-BB88-C0123370CE24}"/>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E6C00FCF-DC5F-6045-8996-AFD3D49EC6DA}"/>
              </a:ext>
            </a:extLst>
          </p:cNvPr>
          <p:cNvSpPr>
            <a:spLocks noGrp="1"/>
          </p:cNvSpPr>
          <p:nvPr>
            <p:ph type="sldNum" sz="quarter" idx="12"/>
          </p:nvPr>
        </p:nvSpPr>
        <p:spPr/>
        <p:txBody>
          <a:bodyPr/>
          <a:lstStyle/>
          <a:p>
            <a:r>
              <a:rPr lang="en-US"/>
              <a:t>Slide 22-</a:t>
            </a:r>
            <a:fld id="{52DFCED4-3DB5-5A4D-92BF-293F61671FD6}" type="slidenum">
              <a:rPr lang="en-US" smtClean="0"/>
              <a:pPr/>
              <a:t>69</a:t>
            </a:fld>
            <a:endParaRPr lang="en-US" dirty="0"/>
          </a:p>
        </p:txBody>
      </p:sp>
    </p:spTree>
    <p:extLst>
      <p:ext uri="{BB962C8B-B14F-4D97-AF65-F5344CB8AC3E}">
        <p14:creationId xmlns:p14="http://schemas.microsoft.com/office/powerpoint/2010/main" val="3550234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6F775-6A1B-BD4E-8B73-EA23BD41710E}"/>
              </a:ext>
            </a:extLst>
          </p:cNvPr>
          <p:cNvSpPr>
            <a:spLocks noGrp="1"/>
          </p:cNvSpPr>
          <p:nvPr>
            <p:ph type="title"/>
          </p:nvPr>
        </p:nvSpPr>
        <p:spPr/>
        <p:txBody>
          <a:bodyPr/>
          <a:lstStyle/>
          <a:p>
            <a:r>
              <a:rPr lang="en-US" dirty="0"/>
              <a:t>TCSEC Evaluation</a:t>
            </a:r>
          </a:p>
        </p:txBody>
      </p:sp>
      <p:sp>
        <p:nvSpPr>
          <p:cNvPr id="3" name="Content Placeholder 2">
            <a:extLst>
              <a:ext uri="{FF2B5EF4-FFF2-40B4-BE49-F238E27FC236}">
                <a16:creationId xmlns:a16="http://schemas.microsoft.com/office/drawing/2014/main" id="{67E2E826-6776-264F-83BF-4E21CB726AF6}"/>
              </a:ext>
            </a:extLst>
          </p:cNvPr>
          <p:cNvSpPr>
            <a:spLocks noGrp="1"/>
          </p:cNvSpPr>
          <p:nvPr>
            <p:ph idx="1"/>
          </p:nvPr>
        </p:nvSpPr>
        <p:spPr/>
        <p:txBody>
          <a:bodyPr>
            <a:normAutofit/>
          </a:bodyPr>
          <a:lstStyle/>
          <a:p>
            <a:r>
              <a:rPr lang="en-US" dirty="0"/>
              <a:t>6 different evaluation classes: A1, B3, B2, B1, C2, C1</a:t>
            </a:r>
          </a:p>
          <a:p>
            <a:pPr lvl="1"/>
            <a:r>
              <a:rPr lang="en-US" dirty="0"/>
              <a:t>D class is for products that attempted evaluation but didn’t fall into any of the other classes</a:t>
            </a:r>
          </a:p>
          <a:p>
            <a:r>
              <a:rPr lang="en-US" i="1" dirty="0"/>
              <a:t>Rated product</a:t>
            </a:r>
            <a:r>
              <a:rPr lang="en-US" dirty="0"/>
              <a:t>: a product that has been evaluated</a:t>
            </a:r>
          </a:p>
          <a:p>
            <a:r>
              <a:rPr lang="en-US" dirty="0"/>
              <a:t>TCSEC organized by evaluation class</a:t>
            </a:r>
          </a:p>
          <a:p>
            <a:pPr lvl="1"/>
            <a:r>
              <a:rPr lang="en-US" dirty="0"/>
              <a:t>Defines functional, assurance requirements for each</a:t>
            </a:r>
          </a:p>
        </p:txBody>
      </p:sp>
      <p:sp>
        <p:nvSpPr>
          <p:cNvPr id="4" name="Date Placeholder 3">
            <a:extLst>
              <a:ext uri="{FF2B5EF4-FFF2-40B4-BE49-F238E27FC236}">
                <a16:creationId xmlns:a16="http://schemas.microsoft.com/office/drawing/2014/main" id="{89C26553-1CDC-354A-8CE3-2179E9CD6DC9}"/>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9A59B690-7449-0A45-AB08-4CFFB48990E3}"/>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0B053CC3-9BA8-8042-A65A-6BE272FB6ABC}"/>
              </a:ext>
            </a:extLst>
          </p:cNvPr>
          <p:cNvSpPr>
            <a:spLocks noGrp="1"/>
          </p:cNvSpPr>
          <p:nvPr>
            <p:ph type="sldNum" sz="quarter" idx="12"/>
          </p:nvPr>
        </p:nvSpPr>
        <p:spPr/>
        <p:txBody>
          <a:bodyPr/>
          <a:lstStyle/>
          <a:p>
            <a:r>
              <a:rPr lang="en-US"/>
              <a:t>Slide 22-</a:t>
            </a:r>
            <a:fld id="{52DFCED4-3DB5-5A4D-92BF-293F61671FD6}" type="slidenum">
              <a:rPr lang="en-US" smtClean="0"/>
              <a:pPr/>
              <a:t>7</a:t>
            </a:fld>
            <a:endParaRPr lang="en-US" dirty="0"/>
          </a:p>
        </p:txBody>
      </p:sp>
    </p:spTree>
    <p:extLst>
      <p:ext uri="{BB962C8B-B14F-4D97-AF65-F5344CB8AC3E}">
        <p14:creationId xmlns:p14="http://schemas.microsoft.com/office/powerpoint/2010/main" val="85032827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96EDD-86F7-5E4C-9F50-147A2EE6AADB}"/>
              </a:ext>
            </a:extLst>
          </p:cNvPr>
          <p:cNvSpPr>
            <a:spLocks noGrp="1"/>
          </p:cNvSpPr>
          <p:nvPr>
            <p:ph type="title"/>
          </p:nvPr>
        </p:nvSpPr>
        <p:spPr/>
        <p:txBody>
          <a:bodyPr/>
          <a:lstStyle/>
          <a:p>
            <a:r>
              <a:rPr lang="en-US" dirty="0"/>
              <a:t>CC Requirements</a:t>
            </a:r>
          </a:p>
        </p:txBody>
      </p:sp>
      <p:sp>
        <p:nvSpPr>
          <p:cNvPr id="3" name="Content Placeholder 2">
            <a:extLst>
              <a:ext uri="{FF2B5EF4-FFF2-40B4-BE49-F238E27FC236}">
                <a16:creationId xmlns:a16="http://schemas.microsoft.com/office/drawing/2014/main" id="{413EA677-3E21-EB45-AC15-FFA8726EF7D3}"/>
              </a:ext>
            </a:extLst>
          </p:cNvPr>
          <p:cNvSpPr>
            <a:spLocks noGrp="1"/>
          </p:cNvSpPr>
          <p:nvPr>
            <p:ph idx="1"/>
          </p:nvPr>
        </p:nvSpPr>
        <p:spPr/>
        <p:txBody>
          <a:bodyPr/>
          <a:lstStyle/>
          <a:p>
            <a:r>
              <a:rPr lang="en-US" dirty="0"/>
              <a:t>Requirements divided into classes based on common purposes</a:t>
            </a:r>
          </a:p>
          <a:p>
            <a:r>
              <a:rPr lang="en-US" dirty="0"/>
              <a:t>Classes broken into families</a:t>
            </a:r>
          </a:p>
          <a:p>
            <a:r>
              <a:rPr lang="en-US" dirty="0"/>
              <a:t>Families made up of components</a:t>
            </a:r>
          </a:p>
          <a:p>
            <a:pPr lvl="1"/>
            <a:r>
              <a:rPr lang="en-US" dirty="0"/>
              <a:t>Definitions of detailed requirements, dependent requirements, definition of hierarchy of requirements</a:t>
            </a:r>
          </a:p>
          <a:p>
            <a:r>
              <a:rPr lang="en-US" dirty="0"/>
              <a:t>Functional requirements</a:t>
            </a:r>
          </a:p>
          <a:p>
            <a:r>
              <a:rPr lang="en-US" dirty="0"/>
              <a:t>Assurance requirements</a:t>
            </a:r>
          </a:p>
          <a:p>
            <a:pPr lvl="1"/>
            <a:r>
              <a:rPr lang="en-US" dirty="0"/>
              <a:t>EALs built from these</a:t>
            </a:r>
          </a:p>
        </p:txBody>
      </p:sp>
      <p:sp>
        <p:nvSpPr>
          <p:cNvPr id="4" name="Date Placeholder 3">
            <a:extLst>
              <a:ext uri="{FF2B5EF4-FFF2-40B4-BE49-F238E27FC236}">
                <a16:creationId xmlns:a16="http://schemas.microsoft.com/office/drawing/2014/main" id="{AEA20349-55C9-D949-8FA6-89169A9D578B}"/>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36F74703-48DA-F146-BDAD-89C08595BE22}"/>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7C74426E-198C-6546-8C22-D1468CF6DC27}"/>
              </a:ext>
            </a:extLst>
          </p:cNvPr>
          <p:cNvSpPr>
            <a:spLocks noGrp="1"/>
          </p:cNvSpPr>
          <p:nvPr>
            <p:ph type="sldNum" sz="quarter" idx="12"/>
          </p:nvPr>
        </p:nvSpPr>
        <p:spPr/>
        <p:txBody>
          <a:bodyPr/>
          <a:lstStyle/>
          <a:p>
            <a:r>
              <a:rPr lang="en-US"/>
              <a:t>Slide 22-</a:t>
            </a:r>
            <a:fld id="{52DFCED4-3DB5-5A4D-92BF-293F61671FD6}" type="slidenum">
              <a:rPr lang="en-US" smtClean="0"/>
              <a:pPr/>
              <a:t>70</a:t>
            </a:fld>
            <a:endParaRPr lang="en-US" dirty="0"/>
          </a:p>
        </p:txBody>
      </p:sp>
    </p:spTree>
    <p:extLst>
      <p:ext uri="{BB962C8B-B14F-4D97-AF65-F5344CB8AC3E}">
        <p14:creationId xmlns:p14="http://schemas.microsoft.com/office/powerpoint/2010/main" val="48030814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3E13B-0E7F-164B-BA3A-E27DDD5D5FC6}"/>
              </a:ext>
            </a:extLst>
          </p:cNvPr>
          <p:cNvSpPr>
            <a:spLocks noGrp="1"/>
          </p:cNvSpPr>
          <p:nvPr>
            <p:ph type="title"/>
          </p:nvPr>
        </p:nvSpPr>
        <p:spPr/>
        <p:txBody>
          <a:bodyPr/>
          <a:lstStyle/>
          <a:p>
            <a:r>
              <a:rPr lang="en-US" dirty="0"/>
              <a:t>CC Security Functional Requirements</a:t>
            </a:r>
          </a:p>
        </p:txBody>
      </p:sp>
      <p:sp>
        <p:nvSpPr>
          <p:cNvPr id="3" name="Content Placeholder 2">
            <a:extLst>
              <a:ext uri="{FF2B5EF4-FFF2-40B4-BE49-F238E27FC236}">
                <a16:creationId xmlns:a16="http://schemas.microsoft.com/office/drawing/2014/main" id="{239F6A2E-E2C3-9E44-BEE8-7393F97C0859}"/>
              </a:ext>
            </a:extLst>
          </p:cNvPr>
          <p:cNvSpPr>
            <a:spLocks noGrp="1"/>
          </p:cNvSpPr>
          <p:nvPr>
            <p:ph idx="1"/>
          </p:nvPr>
        </p:nvSpPr>
        <p:spPr/>
        <p:txBody>
          <a:bodyPr/>
          <a:lstStyle/>
          <a:p>
            <a:pPr marL="0" indent="0">
              <a:buNone/>
            </a:pPr>
            <a:r>
              <a:rPr lang="en-US" dirty="0"/>
              <a:t>11 classes, each with at least 1 family; family has:</a:t>
            </a:r>
          </a:p>
          <a:p>
            <a:r>
              <a:rPr lang="en-US" dirty="0"/>
              <a:t>Management section with specific information about management issues for subdivisions, requirements of family</a:t>
            </a:r>
          </a:p>
          <a:p>
            <a:r>
              <a:rPr lang="en-US" dirty="0"/>
              <a:t>Audit section identifies auditable events</a:t>
            </a:r>
          </a:p>
          <a:p>
            <a:r>
              <a:rPr lang="en-US" dirty="0"/>
              <a:t>Hierarchical dependencies</a:t>
            </a:r>
          </a:p>
          <a:p>
            <a:pPr lvl="1"/>
            <a:r>
              <a:rPr lang="en-US" dirty="0"/>
              <a:t>Requirement A hierarchical to requirement B if A’s functional requirements offer more security, or is more restrictive, than those of B</a:t>
            </a:r>
          </a:p>
          <a:p>
            <a:r>
              <a:rPr lang="en-US" dirty="0"/>
              <a:t>Nonhierarchical dependencies also identified</a:t>
            </a:r>
          </a:p>
          <a:p>
            <a:pPr lvl="1"/>
            <a:r>
              <a:rPr lang="en-US" dirty="0"/>
              <a:t>May cross classes</a:t>
            </a:r>
          </a:p>
        </p:txBody>
      </p:sp>
      <p:sp>
        <p:nvSpPr>
          <p:cNvPr id="4" name="Date Placeholder 3">
            <a:extLst>
              <a:ext uri="{FF2B5EF4-FFF2-40B4-BE49-F238E27FC236}">
                <a16:creationId xmlns:a16="http://schemas.microsoft.com/office/drawing/2014/main" id="{4B1961CA-C724-624A-9024-4D5F8CACAB45}"/>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6DB9E8D3-1A97-DB42-8AA3-07B1D3B81905}"/>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2AA3CE48-CFEE-A449-9684-8ABEF64D3DC7}"/>
              </a:ext>
            </a:extLst>
          </p:cNvPr>
          <p:cNvSpPr>
            <a:spLocks noGrp="1"/>
          </p:cNvSpPr>
          <p:nvPr>
            <p:ph type="sldNum" sz="quarter" idx="12"/>
          </p:nvPr>
        </p:nvSpPr>
        <p:spPr/>
        <p:txBody>
          <a:bodyPr/>
          <a:lstStyle/>
          <a:p>
            <a:r>
              <a:rPr lang="en-US"/>
              <a:t>Slide 22-</a:t>
            </a:r>
            <a:fld id="{52DFCED4-3DB5-5A4D-92BF-293F61671FD6}" type="slidenum">
              <a:rPr lang="en-US" smtClean="0"/>
              <a:pPr/>
              <a:t>71</a:t>
            </a:fld>
            <a:endParaRPr lang="en-US" dirty="0"/>
          </a:p>
        </p:txBody>
      </p:sp>
    </p:spTree>
    <p:extLst>
      <p:ext uri="{BB962C8B-B14F-4D97-AF65-F5344CB8AC3E}">
        <p14:creationId xmlns:p14="http://schemas.microsoft.com/office/powerpoint/2010/main" val="93230490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48702-32C9-E742-B179-57F74F175805}"/>
              </a:ext>
            </a:extLst>
          </p:cNvPr>
          <p:cNvSpPr>
            <a:spLocks noGrp="1"/>
          </p:cNvSpPr>
          <p:nvPr>
            <p:ph type="title"/>
          </p:nvPr>
        </p:nvSpPr>
        <p:spPr/>
        <p:txBody>
          <a:bodyPr/>
          <a:lstStyle/>
          <a:p>
            <a:r>
              <a:rPr lang="en-US" dirty="0"/>
              <a:t>CC Security Functional Requirements Classes</a:t>
            </a:r>
          </a:p>
        </p:txBody>
      </p:sp>
      <p:sp>
        <p:nvSpPr>
          <p:cNvPr id="3" name="Content Placeholder 2">
            <a:extLst>
              <a:ext uri="{FF2B5EF4-FFF2-40B4-BE49-F238E27FC236}">
                <a16:creationId xmlns:a16="http://schemas.microsoft.com/office/drawing/2014/main" id="{AD5637F8-2ECD-6E4E-A1C8-F774A2A0D5C4}"/>
              </a:ext>
            </a:extLst>
          </p:cNvPr>
          <p:cNvSpPr>
            <a:spLocks noGrp="1"/>
          </p:cNvSpPr>
          <p:nvPr>
            <p:ph idx="1"/>
          </p:nvPr>
        </p:nvSpPr>
        <p:spPr/>
        <p:txBody>
          <a:bodyPr/>
          <a:lstStyle/>
          <a:p>
            <a:r>
              <a:rPr lang="en-US" dirty="0"/>
              <a:t>FAU: Security Audit; 6 families</a:t>
            </a:r>
          </a:p>
          <a:p>
            <a:pPr lvl="1"/>
            <a:r>
              <a:rPr lang="en-US" dirty="0"/>
              <a:t>Audit automatic response, data generation, analysis, review, storage</a:t>
            </a:r>
          </a:p>
          <a:p>
            <a:r>
              <a:rPr lang="en-US" dirty="0"/>
              <a:t>FCO: Communication; 2 families</a:t>
            </a:r>
          </a:p>
          <a:p>
            <a:pPr lvl="1"/>
            <a:r>
              <a:rPr lang="en-US" dirty="0"/>
              <a:t>Nonrepudiation of origin, receipt</a:t>
            </a:r>
          </a:p>
          <a:p>
            <a:r>
              <a:rPr lang="en-US" dirty="0"/>
              <a:t>FCS: Cryptographic Support; 2 families</a:t>
            </a:r>
          </a:p>
          <a:p>
            <a:pPr lvl="1"/>
            <a:r>
              <a:rPr lang="en-US" dirty="0"/>
              <a:t>Cryptographic key management, operation</a:t>
            </a:r>
          </a:p>
          <a:p>
            <a:r>
              <a:rPr lang="en-US" dirty="0"/>
              <a:t>FDP: User Data Protection, 13 families</a:t>
            </a:r>
          </a:p>
          <a:p>
            <a:pPr lvl="1"/>
            <a:r>
              <a:rPr lang="en-US" dirty="0"/>
              <a:t>Access control policies, information flow policies; object reuse, data authentication, rollback, stored data integrity</a:t>
            </a:r>
          </a:p>
        </p:txBody>
      </p:sp>
      <p:sp>
        <p:nvSpPr>
          <p:cNvPr id="4" name="Date Placeholder 3">
            <a:extLst>
              <a:ext uri="{FF2B5EF4-FFF2-40B4-BE49-F238E27FC236}">
                <a16:creationId xmlns:a16="http://schemas.microsoft.com/office/drawing/2014/main" id="{1E78EAB0-86ED-D640-A2C3-7F0C05B0FB9F}"/>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D6A9AB04-AF57-BA41-A52E-990AD3F4FB06}"/>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43CC6873-BB89-674C-AEF2-3F21B9DB0FFC}"/>
              </a:ext>
            </a:extLst>
          </p:cNvPr>
          <p:cNvSpPr>
            <a:spLocks noGrp="1"/>
          </p:cNvSpPr>
          <p:nvPr>
            <p:ph type="sldNum" sz="quarter" idx="12"/>
          </p:nvPr>
        </p:nvSpPr>
        <p:spPr/>
        <p:txBody>
          <a:bodyPr/>
          <a:lstStyle/>
          <a:p>
            <a:r>
              <a:rPr lang="en-US"/>
              <a:t>Slide 22-</a:t>
            </a:r>
            <a:fld id="{52DFCED4-3DB5-5A4D-92BF-293F61671FD6}" type="slidenum">
              <a:rPr lang="en-US" smtClean="0"/>
              <a:pPr/>
              <a:t>72</a:t>
            </a:fld>
            <a:endParaRPr lang="en-US" dirty="0"/>
          </a:p>
        </p:txBody>
      </p:sp>
    </p:spTree>
    <p:extLst>
      <p:ext uri="{BB962C8B-B14F-4D97-AF65-F5344CB8AC3E}">
        <p14:creationId xmlns:p14="http://schemas.microsoft.com/office/powerpoint/2010/main" val="176719959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48702-32C9-E742-B179-57F74F175805}"/>
              </a:ext>
            </a:extLst>
          </p:cNvPr>
          <p:cNvSpPr>
            <a:spLocks noGrp="1"/>
          </p:cNvSpPr>
          <p:nvPr>
            <p:ph type="title"/>
          </p:nvPr>
        </p:nvSpPr>
        <p:spPr/>
        <p:txBody>
          <a:bodyPr/>
          <a:lstStyle/>
          <a:p>
            <a:r>
              <a:rPr lang="en-US" dirty="0"/>
              <a:t>CC Security Functional Requirements Classes</a:t>
            </a:r>
          </a:p>
        </p:txBody>
      </p:sp>
      <p:sp>
        <p:nvSpPr>
          <p:cNvPr id="3" name="Content Placeholder 2">
            <a:extLst>
              <a:ext uri="{FF2B5EF4-FFF2-40B4-BE49-F238E27FC236}">
                <a16:creationId xmlns:a16="http://schemas.microsoft.com/office/drawing/2014/main" id="{AD5637F8-2ECD-6E4E-A1C8-F774A2A0D5C4}"/>
              </a:ext>
            </a:extLst>
          </p:cNvPr>
          <p:cNvSpPr>
            <a:spLocks noGrp="1"/>
          </p:cNvSpPr>
          <p:nvPr>
            <p:ph idx="1"/>
          </p:nvPr>
        </p:nvSpPr>
        <p:spPr/>
        <p:txBody>
          <a:bodyPr/>
          <a:lstStyle/>
          <a:p>
            <a:r>
              <a:rPr lang="en-US" dirty="0"/>
              <a:t>FIA: Identification and Authentication; 6 families</a:t>
            </a:r>
          </a:p>
          <a:p>
            <a:pPr lvl="1"/>
            <a:r>
              <a:rPr lang="en-US" dirty="0"/>
              <a:t>Authentication failures, definitions of user attributes, user/subject binding</a:t>
            </a:r>
          </a:p>
          <a:p>
            <a:r>
              <a:rPr lang="en-US" dirty="0"/>
              <a:t>FMT: Security Management; 7 families</a:t>
            </a:r>
          </a:p>
          <a:p>
            <a:pPr lvl="1"/>
            <a:r>
              <a:rPr lang="en-US" dirty="0"/>
              <a:t>Security attribute and management of TSF and TSF data, roles, attribute expiration</a:t>
            </a:r>
          </a:p>
          <a:p>
            <a:r>
              <a:rPr lang="en-US" dirty="0"/>
              <a:t>FPR: Privacy; 4 families</a:t>
            </a:r>
          </a:p>
          <a:p>
            <a:pPr lvl="1"/>
            <a:r>
              <a:rPr lang="en-US" dirty="0"/>
              <a:t>Anonymity, </a:t>
            </a:r>
            <a:r>
              <a:rPr lang="en-US" dirty="0" err="1"/>
              <a:t>pseudonymity</a:t>
            </a:r>
            <a:r>
              <a:rPr lang="en-US" dirty="0"/>
              <a:t>, </a:t>
            </a:r>
            <a:r>
              <a:rPr lang="en-US" dirty="0" err="1"/>
              <a:t>unlinkability</a:t>
            </a:r>
            <a:r>
              <a:rPr lang="en-US" dirty="0"/>
              <a:t>, unobservability</a:t>
            </a:r>
          </a:p>
          <a:p>
            <a:r>
              <a:rPr lang="en-US" dirty="0"/>
              <a:t>FPT: Protection of Security Functions, 14 families</a:t>
            </a:r>
          </a:p>
          <a:p>
            <a:pPr lvl="1"/>
            <a:r>
              <a:rPr lang="en-US" dirty="0"/>
              <a:t>TSF physical protection, trusted recovery, confidentiality, integrity, availability  of exported TSF data, replay detection, TSF self-tests</a:t>
            </a:r>
          </a:p>
        </p:txBody>
      </p:sp>
      <p:sp>
        <p:nvSpPr>
          <p:cNvPr id="4" name="Date Placeholder 3">
            <a:extLst>
              <a:ext uri="{FF2B5EF4-FFF2-40B4-BE49-F238E27FC236}">
                <a16:creationId xmlns:a16="http://schemas.microsoft.com/office/drawing/2014/main" id="{1E78EAB0-86ED-D640-A2C3-7F0C05B0FB9F}"/>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D6A9AB04-AF57-BA41-A52E-990AD3F4FB06}"/>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43CC6873-BB89-674C-AEF2-3F21B9DB0FFC}"/>
              </a:ext>
            </a:extLst>
          </p:cNvPr>
          <p:cNvSpPr>
            <a:spLocks noGrp="1"/>
          </p:cNvSpPr>
          <p:nvPr>
            <p:ph type="sldNum" sz="quarter" idx="12"/>
          </p:nvPr>
        </p:nvSpPr>
        <p:spPr/>
        <p:txBody>
          <a:bodyPr/>
          <a:lstStyle/>
          <a:p>
            <a:r>
              <a:rPr lang="en-US"/>
              <a:t>Slide 22-</a:t>
            </a:r>
            <a:fld id="{52DFCED4-3DB5-5A4D-92BF-293F61671FD6}" type="slidenum">
              <a:rPr lang="en-US" smtClean="0"/>
              <a:pPr/>
              <a:t>73</a:t>
            </a:fld>
            <a:endParaRPr lang="en-US" dirty="0"/>
          </a:p>
        </p:txBody>
      </p:sp>
    </p:spTree>
    <p:extLst>
      <p:ext uri="{BB962C8B-B14F-4D97-AF65-F5344CB8AC3E}">
        <p14:creationId xmlns:p14="http://schemas.microsoft.com/office/powerpoint/2010/main" val="97524977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48702-32C9-E742-B179-57F74F175805}"/>
              </a:ext>
            </a:extLst>
          </p:cNvPr>
          <p:cNvSpPr>
            <a:spLocks noGrp="1"/>
          </p:cNvSpPr>
          <p:nvPr>
            <p:ph type="title"/>
          </p:nvPr>
        </p:nvSpPr>
        <p:spPr/>
        <p:txBody>
          <a:bodyPr/>
          <a:lstStyle/>
          <a:p>
            <a:r>
              <a:rPr lang="en-US" dirty="0"/>
              <a:t>CC Security Functional Requirements Classes</a:t>
            </a:r>
          </a:p>
        </p:txBody>
      </p:sp>
      <p:sp>
        <p:nvSpPr>
          <p:cNvPr id="3" name="Content Placeholder 2">
            <a:extLst>
              <a:ext uri="{FF2B5EF4-FFF2-40B4-BE49-F238E27FC236}">
                <a16:creationId xmlns:a16="http://schemas.microsoft.com/office/drawing/2014/main" id="{AD5637F8-2ECD-6E4E-A1C8-F774A2A0D5C4}"/>
              </a:ext>
            </a:extLst>
          </p:cNvPr>
          <p:cNvSpPr>
            <a:spLocks noGrp="1"/>
          </p:cNvSpPr>
          <p:nvPr>
            <p:ph idx="1"/>
          </p:nvPr>
        </p:nvSpPr>
        <p:spPr/>
        <p:txBody>
          <a:bodyPr/>
          <a:lstStyle/>
          <a:p>
            <a:r>
              <a:rPr lang="en-US" dirty="0"/>
              <a:t>FRU: Resource Utilization; 3 families</a:t>
            </a:r>
          </a:p>
          <a:p>
            <a:pPr lvl="1"/>
            <a:r>
              <a:rPr lang="en-US" dirty="0"/>
              <a:t>Fault tolerance, resource allocation, priority of service</a:t>
            </a:r>
          </a:p>
          <a:p>
            <a:r>
              <a:rPr lang="en-US" dirty="0"/>
              <a:t>FTA: TOE Access; 6 families</a:t>
            </a:r>
          </a:p>
          <a:p>
            <a:pPr lvl="1"/>
            <a:r>
              <a:rPr lang="en-US" dirty="0"/>
              <a:t>limitations on multiple concurrent sessions, session locking and termination, TOE access history, access banners, system entry constraints</a:t>
            </a:r>
          </a:p>
          <a:p>
            <a:r>
              <a:rPr lang="en-US" dirty="0"/>
              <a:t>FTP: Trusted Path; 2 families</a:t>
            </a:r>
          </a:p>
          <a:p>
            <a:pPr lvl="1"/>
            <a:r>
              <a:rPr lang="en-US" dirty="0"/>
              <a:t>Inter-TSF channel function, trusted path</a:t>
            </a:r>
          </a:p>
        </p:txBody>
      </p:sp>
      <p:sp>
        <p:nvSpPr>
          <p:cNvPr id="4" name="Date Placeholder 3">
            <a:extLst>
              <a:ext uri="{FF2B5EF4-FFF2-40B4-BE49-F238E27FC236}">
                <a16:creationId xmlns:a16="http://schemas.microsoft.com/office/drawing/2014/main" id="{1E78EAB0-86ED-D640-A2C3-7F0C05B0FB9F}"/>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D6A9AB04-AF57-BA41-A52E-990AD3F4FB06}"/>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43CC6873-BB89-674C-AEF2-3F21B9DB0FFC}"/>
              </a:ext>
            </a:extLst>
          </p:cNvPr>
          <p:cNvSpPr>
            <a:spLocks noGrp="1"/>
          </p:cNvSpPr>
          <p:nvPr>
            <p:ph type="sldNum" sz="quarter" idx="12"/>
          </p:nvPr>
        </p:nvSpPr>
        <p:spPr/>
        <p:txBody>
          <a:bodyPr/>
          <a:lstStyle/>
          <a:p>
            <a:r>
              <a:rPr lang="en-US"/>
              <a:t>Slide 22-</a:t>
            </a:r>
            <a:fld id="{52DFCED4-3DB5-5A4D-92BF-293F61671FD6}" type="slidenum">
              <a:rPr lang="en-US" smtClean="0"/>
              <a:pPr/>
              <a:t>74</a:t>
            </a:fld>
            <a:endParaRPr lang="en-US" dirty="0"/>
          </a:p>
        </p:txBody>
      </p:sp>
    </p:spTree>
    <p:extLst>
      <p:ext uri="{BB962C8B-B14F-4D97-AF65-F5344CB8AC3E}">
        <p14:creationId xmlns:p14="http://schemas.microsoft.com/office/powerpoint/2010/main" val="408495847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07BBF-E0DD-1A44-B35C-951187537551}"/>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951E2468-8696-1448-B8E1-AE6F2D798B08}"/>
              </a:ext>
            </a:extLst>
          </p:cNvPr>
          <p:cNvSpPr>
            <a:spLocks noGrp="1"/>
          </p:cNvSpPr>
          <p:nvPr>
            <p:ph idx="1"/>
          </p:nvPr>
        </p:nvSpPr>
        <p:spPr/>
        <p:txBody>
          <a:bodyPr/>
          <a:lstStyle/>
          <a:p>
            <a:r>
              <a:rPr lang="en-US" dirty="0"/>
              <a:t>Class FAU has 6 families</a:t>
            </a:r>
          </a:p>
          <a:p>
            <a:pPr lvl="1"/>
            <a:r>
              <a:rPr lang="en-US" dirty="0"/>
              <a:t>For each family, management section identifies management functions of class FMT that should be considered</a:t>
            </a:r>
          </a:p>
          <a:p>
            <a:pPr lvl="1"/>
            <a:r>
              <a:rPr lang="en-US" dirty="0"/>
              <a:t>For each family, audit section identifies auditable events that must be addressed if component FAU_GEN is selected in the PP or ST</a:t>
            </a:r>
          </a:p>
          <a:p>
            <a:r>
              <a:rPr lang="en-US" dirty="0"/>
              <a:t>Component FAU_SSA: security audit analysis; 4 components in it</a:t>
            </a:r>
          </a:p>
          <a:p>
            <a:pPr lvl="1"/>
            <a:r>
              <a:rPr lang="en-US" dirty="0"/>
              <a:t>FAU_SSA.1, potential violation analysis component not hierarchical to any other component</a:t>
            </a:r>
          </a:p>
          <a:p>
            <a:pPr lvl="1"/>
            <a:r>
              <a:rPr lang="en-US" dirty="0"/>
              <a:t>FAU_SSA.1 depends on requirement FAU_GEN.1 (from another FAU family); so if FAU_SSA.1 selected, also must select FAU_GEN.1</a:t>
            </a:r>
          </a:p>
          <a:p>
            <a:pPr lvl="1"/>
            <a:endParaRPr lang="en-US" dirty="0"/>
          </a:p>
        </p:txBody>
      </p:sp>
      <p:sp>
        <p:nvSpPr>
          <p:cNvPr id="4" name="Date Placeholder 3">
            <a:extLst>
              <a:ext uri="{FF2B5EF4-FFF2-40B4-BE49-F238E27FC236}">
                <a16:creationId xmlns:a16="http://schemas.microsoft.com/office/drawing/2014/main" id="{01667122-C761-B645-B6E7-5787F7837A19}"/>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DF4B9766-2A9D-7F44-81E1-0A3E813C0FAF}"/>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BE1B08AA-E9F9-7B4A-B892-9E04FAEF420C}"/>
              </a:ext>
            </a:extLst>
          </p:cNvPr>
          <p:cNvSpPr>
            <a:spLocks noGrp="1"/>
          </p:cNvSpPr>
          <p:nvPr>
            <p:ph type="sldNum" sz="quarter" idx="12"/>
          </p:nvPr>
        </p:nvSpPr>
        <p:spPr/>
        <p:txBody>
          <a:bodyPr/>
          <a:lstStyle/>
          <a:p>
            <a:r>
              <a:rPr lang="en-US"/>
              <a:t>Slide 22-</a:t>
            </a:r>
            <a:fld id="{52DFCED4-3DB5-5A4D-92BF-293F61671FD6}" type="slidenum">
              <a:rPr lang="en-US" smtClean="0"/>
              <a:pPr/>
              <a:t>75</a:t>
            </a:fld>
            <a:endParaRPr lang="en-US" dirty="0"/>
          </a:p>
        </p:txBody>
      </p:sp>
    </p:spTree>
    <p:extLst>
      <p:ext uri="{BB962C8B-B14F-4D97-AF65-F5344CB8AC3E}">
        <p14:creationId xmlns:p14="http://schemas.microsoft.com/office/powerpoint/2010/main" val="235401721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07BBF-E0DD-1A44-B35C-951187537551}"/>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951E2468-8696-1448-B8E1-AE6F2D798B08}"/>
              </a:ext>
            </a:extLst>
          </p:cNvPr>
          <p:cNvSpPr>
            <a:spLocks noGrp="1"/>
          </p:cNvSpPr>
          <p:nvPr>
            <p:ph idx="1"/>
          </p:nvPr>
        </p:nvSpPr>
        <p:spPr/>
        <p:txBody>
          <a:bodyPr/>
          <a:lstStyle/>
          <a:p>
            <a:r>
              <a:rPr lang="en-US" dirty="0"/>
              <a:t>FAU_SSA.1 has 2 functional requirements</a:t>
            </a:r>
          </a:p>
          <a:p>
            <a:r>
              <a:rPr lang="en-US" dirty="0"/>
              <a:t>FAU_SSA.2 has 2 functional requirements</a:t>
            </a:r>
          </a:p>
          <a:p>
            <a:pPr lvl="1"/>
            <a:r>
              <a:rPr lang="en-US" dirty="0"/>
              <a:t>It is profile-based anomaly detection</a:t>
            </a:r>
          </a:p>
          <a:p>
            <a:pPr lvl="1"/>
            <a:r>
              <a:rPr lang="en-US" dirty="0"/>
              <a:t>Hierarchical to FAU_SSA.1, meaning requirements of FAU_SSA.2 more stringent than those of FAU_SSA.1, subsuming requirements</a:t>
            </a:r>
          </a:p>
          <a:p>
            <a:pPr lvl="1"/>
            <a:r>
              <a:rPr lang="en-US" dirty="0"/>
              <a:t>FAU_SSA.2 depends on FIA_UID.1,, requirement for family in another class</a:t>
            </a:r>
          </a:p>
          <a:p>
            <a:pPr lvl="1"/>
            <a:endParaRPr lang="en-US" dirty="0"/>
          </a:p>
        </p:txBody>
      </p:sp>
      <p:sp>
        <p:nvSpPr>
          <p:cNvPr id="4" name="Date Placeholder 3">
            <a:extLst>
              <a:ext uri="{FF2B5EF4-FFF2-40B4-BE49-F238E27FC236}">
                <a16:creationId xmlns:a16="http://schemas.microsoft.com/office/drawing/2014/main" id="{01667122-C761-B645-B6E7-5787F7837A19}"/>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DF4B9766-2A9D-7F44-81E1-0A3E813C0FAF}"/>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BE1B08AA-E9F9-7B4A-B892-9E04FAEF420C}"/>
              </a:ext>
            </a:extLst>
          </p:cNvPr>
          <p:cNvSpPr>
            <a:spLocks noGrp="1"/>
          </p:cNvSpPr>
          <p:nvPr>
            <p:ph type="sldNum" sz="quarter" idx="12"/>
          </p:nvPr>
        </p:nvSpPr>
        <p:spPr/>
        <p:txBody>
          <a:bodyPr/>
          <a:lstStyle/>
          <a:p>
            <a:r>
              <a:rPr lang="en-US"/>
              <a:t>Slide 22-</a:t>
            </a:r>
            <a:fld id="{52DFCED4-3DB5-5A4D-92BF-293F61671FD6}" type="slidenum">
              <a:rPr lang="en-US" smtClean="0"/>
              <a:pPr/>
              <a:t>76</a:t>
            </a:fld>
            <a:endParaRPr lang="en-US" dirty="0"/>
          </a:p>
        </p:txBody>
      </p:sp>
    </p:spTree>
    <p:extLst>
      <p:ext uri="{BB962C8B-B14F-4D97-AF65-F5344CB8AC3E}">
        <p14:creationId xmlns:p14="http://schemas.microsoft.com/office/powerpoint/2010/main" val="207523900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6CA04-240B-D24F-92D3-C78310838C74}"/>
              </a:ext>
            </a:extLst>
          </p:cNvPr>
          <p:cNvSpPr>
            <a:spLocks noGrp="1"/>
          </p:cNvSpPr>
          <p:nvPr>
            <p:ph type="title"/>
          </p:nvPr>
        </p:nvSpPr>
        <p:spPr/>
        <p:txBody>
          <a:bodyPr/>
          <a:lstStyle/>
          <a:p>
            <a:r>
              <a:rPr lang="en-US" dirty="0"/>
              <a:t>CC Security Assurance Requirements Classes</a:t>
            </a:r>
          </a:p>
        </p:txBody>
      </p:sp>
      <p:sp>
        <p:nvSpPr>
          <p:cNvPr id="3" name="Content Placeholder 2">
            <a:extLst>
              <a:ext uri="{FF2B5EF4-FFF2-40B4-BE49-F238E27FC236}">
                <a16:creationId xmlns:a16="http://schemas.microsoft.com/office/drawing/2014/main" id="{4B2EE52D-6105-0645-8B07-66D586AAE0C1}"/>
              </a:ext>
            </a:extLst>
          </p:cNvPr>
          <p:cNvSpPr>
            <a:spLocks noGrp="1"/>
          </p:cNvSpPr>
          <p:nvPr>
            <p:ph idx="1"/>
          </p:nvPr>
        </p:nvSpPr>
        <p:spPr/>
        <p:txBody>
          <a:bodyPr/>
          <a:lstStyle/>
          <a:p>
            <a:r>
              <a:rPr lang="en-US" dirty="0"/>
              <a:t>APR: Protection Profile Evaluation; 6 families</a:t>
            </a:r>
          </a:p>
          <a:p>
            <a:pPr lvl="1"/>
            <a:r>
              <a:rPr lang="en-US" dirty="0"/>
              <a:t>One for each section of PP</a:t>
            </a:r>
          </a:p>
          <a:p>
            <a:r>
              <a:rPr lang="en-US" dirty="0"/>
              <a:t>ACE: Protection Profile Configuration Evaluation; 8 families</a:t>
            </a:r>
          </a:p>
          <a:p>
            <a:pPr lvl="1"/>
            <a:r>
              <a:rPr lang="en-US" dirty="0"/>
              <a:t>Used to evaluate a PP-Configuration</a:t>
            </a:r>
          </a:p>
          <a:p>
            <a:r>
              <a:rPr lang="en-US" dirty="0"/>
              <a:t>ASE: Security Target Evaluation; 7 families</a:t>
            </a:r>
          </a:p>
          <a:p>
            <a:pPr lvl="1"/>
            <a:r>
              <a:rPr lang="en-US" dirty="0"/>
              <a:t>One for each section of ST</a:t>
            </a:r>
          </a:p>
          <a:p>
            <a:r>
              <a:rPr lang="en-US" dirty="0"/>
              <a:t>ADV: Development; 6 families</a:t>
            </a:r>
          </a:p>
          <a:p>
            <a:pPr lvl="1"/>
            <a:r>
              <a:rPr lang="en-US" dirty="0"/>
              <a:t>Security architecture, functional specification, implementation representation, TSF internals, TOE design, security policy modeling</a:t>
            </a:r>
          </a:p>
        </p:txBody>
      </p:sp>
      <p:sp>
        <p:nvSpPr>
          <p:cNvPr id="4" name="Date Placeholder 3">
            <a:extLst>
              <a:ext uri="{FF2B5EF4-FFF2-40B4-BE49-F238E27FC236}">
                <a16:creationId xmlns:a16="http://schemas.microsoft.com/office/drawing/2014/main" id="{6876C0A5-516A-6141-B45B-E9A872638348}"/>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2B0AFDB9-2D06-5B49-8333-8D34DEA3C326}"/>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0E96A208-EFDB-4B46-9D4B-0EAC862585A8}"/>
              </a:ext>
            </a:extLst>
          </p:cNvPr>
          <p:cNvSpPr>
            <a:spLocks noGrp="1"/>
          </p:cNvSpPr>
          <p:nvPr>
            <p:ph type="sldNum" sz="quarter" idx="12"/>
          </p:nvPr>
        </p:nvSpPr>
        <p:spPr/>
        <p:txBody>
          <a:bodyPr/>
          <a:lstStyle/>
          <a:p>
            <a:r>
              <a:rPr lang="en-US"/>
              <a:t>Slide 22-</a:t>
            </a:r>
            <a:fld id="{52DFCED4-3DB5-5A4D-92BF-293F61671FD6}" type="slidenum">
              <a:rPr lang="en-US" smtClean="0"/>
              <a:pPr/>
              <a:t>77</a:t>
            </a:fld>
            <a:endParaRPr lang="en-US" dirty="0"/>
          </a:p>
        </p:txBody>
      </p:sp>
    </p:spTree>
    <p:extLst>
      <p:ext uri="{BB962C8B-B14F-4D97-AF65-F5344CB8AC3E}">
        <p14:creationId xmlns:p14="http://schemas.microsoft.com/office/powerpoint/2010/main" val="320924553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6CA04-240B-D24F-92D3-C78310838C74}"/>
              </a:ext>
            </a:extLst>
          </p:cNvPr>
          <p:cNvSpPr>
            <a:spLocks noGrp="1"/>
          </p:cNvSpPr>
          <p:nvPr>
            <p:ph type="title"/>
          </p:nvPr>
        </p:nvSpPr>
        <p:spPr/>
        <p:txBody>
          <a:bodyPr/>
          <a:lstStyle/>
          <a:p>
            <a:r>
              <a:rPr lang="en-US" dirty="0"/>
              <a:t>CC Security Assurance Requirements Classes</a:t>
            </a:r>
          </a:p>
        </p:txBody>
      </p:sp>
      <p:sp>
        <p:nvSpPr>
          <p:cNvPr id="3" name="Content Placeholder 2">
            <a:extLst>
              <a:ext uri="{FF2B5EF4-FFF2-40B4-BE49-F238E27FC236}">
                <a16:creationId xmlns:a16="http://schemas.microsoft.com/office/drawing/2014/main" id="{4B2EE52D-6105-0645-8B07-66D586AAE0C1}"/>
              </a:ext>
            </a:extLst>
          </p:cNvPr>
          <p:cNvSpPr>
            <a:spLocks noGrp="1"/>
          </p:cNvSpPr>
          <p:nvPr>
            <p:ph idx="1"/>
          </p:nvPr>
        </p:nvSpPr>
        <p:spPr/>
        <p:txBody>
          <a:bodyPr>
            <a:normAutofit lnSpcReduction="10000"/>
          </a:bodyPr>
          <a:lstStyle/>
          <a:p>
            <a:r>
              <a:rPr lang="en-US" dirty="0"/>
              <a:t>AGD: Guidance Documentation; 2 families</a:t>
            </a:r>
          </a:p>
          <a:p>
            <a:pPr lvl="1"/>
            <a:r>
              <a:rPr lang="en-US" dirty="0"/>
              <a:t>Operational user guidance, preparative procedures</a:t>
            </a:r>
          </a:p>
          <a:p>
            <a:r>
              <a:rPr lang="en-US" dirty="0"/>
              <a:t>ALC: Life Cycle; 7 families</a:t>
            </a:r>
          </a:p>
          <a:p>
            <a:pPr lvl="1"/>
            <a:r>
              <a:rPr lang="en-US" dirty="0"/>
              <a:t>configuration management capabilities and scope, delivery, development security, flaw remediation, tools and techniques, life cycle definition</a:t>
            </a:r>
          </a:p>
          <a:p>
            <a:r>
              <a:rPr lang="en-US" dirty="0"/>
              <a:t>ATE: Tests; 4 families</a:t>
            </a:r>
          </a:p>
          <a:p>
            <a:pPr lvl="1"/>
            <a:r>
              <a:rPr lang="en-US" dirty="0"/>
              <a:t>Test coverage, depth, functional tests, independent testing</a:t>
            </a:r>
          </a:p>
          <a:p>
            <a:r>
              <a:rPr lang="en-US" dirty="0"/>
              <a:t>AVA: Vulnerabilities Assessment; 1 family</a:t>
            </a:r>
          </a:p>
          <a:p>
            <a:r>
              <a:rPr lang="en-US" dirty="0"/>
              <a:t>ACO: Composition; 5 families</a:t>
            </a:r>
          </a:p>
          <a:p>
            <a:pPr lvl="1"/>
            <a:r>
              <a:rPr lang="en-US" dirty="0"/>
              <a:t>Composition rationale, development evidence, reliance of dependent component, composed TOE testing, composition vulnerability analysis</a:t>
            </a:r>
          </a:p>
        </p:txBody>
      </p:sp>
      <p:sp>
        <p:nvSpPr>
          <p:cNvPr id="4" name="Date Placeholder 3">
            <a:extLst>
              <a:ext uri="{FF2B5EF4-FFF2-40B4-BE49-F238E27FC236}">
                <a16:creationId xmlns:a16="http://schemas.microsoft.com/office/drawing/2014/main" id="{6876C0A5-516A-6141-B45B-E9A872638348}"/>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2B0AFDB9-2D06-5B49-8333-8D34DEA3C326}"/>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0E96A208-EFDB-4B46-9D4B-0EAC862585A8}"/>
              </a:ext>
            </a:extLst>
          </p:cNvPr>
          <p:cNvSpPr>
            <a:spLocks noGrp="1"/>
          </p:cNvSpPr>
          <p:nvPr>
            <p:ph type="sldNum" sz="quarter" idx="12"/>
          </p:nvPr>
        </p:nvSpPr>
        <p:spPr/>
        <p:txBody>
          <a:bodyPr/>
          <a:lstStyle/>
          <a:p>
            <a:r>
              <a:rPr lang="en-US"/>
              <a:t>Slide 22-</a:t>
            </a:r>
            <a:fld id="{52DFCED4-3DB5-5A4D-92BF-293F61671FD6}" type="slidenum">
              <a:rPr lang="en-US" smtClean="0"/>
              <a:pPr/>
              <a:t>78</a:t>
            </a:fld>
            <a:endParaRPr lang="en-US" dirty="0"/>
          </a:p>
        </p:txBody>
      </p:sp>
    </p:spTree>
    <p:extLst>
      <p:ext uri="{BB962C8B-B14F-4D97-AF65-F5344CB8AC3E}">
        <p14:creationId xmlns:p14="http://schemas.microsoft.com/office/powerpoint/2010/main" val="419406880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E691A-7DD3-674B-9A0A-8F16A2E2E8CE}"/>
              </a:ext>
            </a:extLst>
          </p:cNvPr>
          <p:cNvSpPr>
            <a:spLocks noGrp="1"/>
          </p:cNvSpPr>
          <p:nvPr>
            <p:ph type="title"/>
          </p:nvPr>
        </p:nvSpPr>
        <p:spPr/>
        <p:txBody>
          <a:bodyPr/>
          <a:lstStyle/>
          <a:p>
            <a:r>
              <a:rPr lang="en-US" dirty="0"/>
              <a:t>Evaluation Assurance Levels (EALs)</a:t>
            </a:r>
          </a:p>
        </p:txBody>
      </p:sp>
      <p:sp>
        <p:nvSpPr>
          <p:cNvPr id="3" name="Content Placeholder 2">
            <a:extLst>
              <a:ext uri="{FF2B5EF4-FFF2-40B4-BE49-F238E27FC236}">
                <a16:creationId xmlns:a16="http://schemas.microsoft.com/office/drawing/2014/main" id="{FDC7DD64-A337-2D45-8404-9A1E7BB74F08}"/>
              </a:ext>
            </a:extLst>
          </p:cNvPr>
          <p:cNvSpPr>
            <a:spLocks noGrp="1"/>
          </p:cNvSpPr>
          <p:nvPr>
            <p:ph idx="1"/>
          </p:nvPr>
        </p:nvSpPr>
        <p:spPr/>
        <p:txBody>
          <a:bodyPr>
            <a:normAutofit lnSpcReduction="10000"/>
          </a:bodyPr>
          <a:lstStyle/>
          <a:p>
            <a:r>
              <a:rPr lang="en-US" dirty="0"/>
              <a:t>EAL1: </a:t>
            </a:r>
            <a:r>
              <a:rPr lang="en-US" i="1" dirty="0"/>
              <a:t>Functionally Tested</a:t>
            </a:r>
            <a:r>
              <a:rPr lang="en-US" dirty="0"/>
              <a:t>; level based on analysis of security functions using functional and interface specifications, and examination of provided guidance documentation</a:t>
            </a:r>
          </a:p>
          <a:p>
            <a:pPr lvl="1"/>
            <a:r>
              <a:rPr lang="en-US" dirty="0"/>
              <a:t>Requires unique TOE identification</a:t>
            </a:r>
          </a:p>
          <a:p>
            <a:pPr lvl="1"/>
            <a:r>
              <a:rPr lang="en-US" dirty="0"/>
              <a:t>Applicable to systems for which you need some confidence in correct operations, but security threats are not serious</a:t>
            </a:r>
          </a:p>
          <a:p>
            <a:r>
              <a:rPr lang="en-US" dirty="0"/>
              <a:t>EAL2: </a:t>
            </a:r>
            <a:r>
              <a:rPr lang="en-US" i="1" dirty="0"/>
              <a:t>Structurally Tested</a:t>
            </a:r>
            <a:r>
              <a:rPr lang="en-US" dirty="0"/>
              <a:t>; EAL1 + analysis of basic description of TOE architecture</a:t>
            </a:r>
          </a:p>
          <a:p>
            <a:pPr lvl="1"/>
            <a:r>
              <a:rPr lang="en-US" dirty="0"/>
              <a:t>Supported by search for vulnerabilities, evidence of developer testing, and vulnerability analysis to show resistance to basic attacks</a:t>
            </a:r>
          </a:p>
          <a:p>
            <a:pPr lvl="1"/>
            <a:r>
              <a:rPr lang="en-US" dirty="0"/>
              <a:t>Applicable to systems requiring low to moderate level of assurance, but complete development record might not be available</a:t>
            </a:r>
          </a:p>
        </p:txBody>
      </p:sp>
      <p:sp>
        <p:nvSpPr>
          <p:cNvPr id="4" name="Date Placeholder 3">
            <a:extLst>
              <a:ext uri="{FF2B5EF4-FFF2-40B4-BE49-F238E27FC236}">
                <a16:creationId xmlns:a16="http://schemas.microsoft.com/office/drawing/2014/main" id="{FF27921A-11EA-F144-A658-D8D60D579921}"/>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74CB1158-4899-8F48-BDD4-CA40EB035AB3}"/>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D864F055-06E0-7E46-B0AE-1BCC76EA8079}"/>
              </a:ext>
            </a:extLst>
          </p:cNvPr>
          <p:cNvSpPr>
            <a:spLocks noGrp="1"/>
          </p:cNvSpPr>
          <p:nvPr>
            <p:ph type="sldNum" sz="quarter" idx="12"/>
          </p:nvPr>
        </p:nvSpPr>
        <p:spPr/>
        <p:txBody>
          <a:bodyPr/>
          <a:lstStyle/>
          <a:p>
            <a:r>
              <a:rPr lang="en-US"/>
              <a:t>Slide 22-</a:t>
            </a:r>
            <a:fld id="{52DFCED4-3DB5-5A4D-92BF-293F61671FD6}" type="slidenum">
              <a:rPr lang="en-US" smtClean="0"/>
              <a:pPr/>
              <a:t>79</a:t>
            </a:fld>
            <a:endParaRPr lang="en-US" dirty="0"/>
          </a:p>
        </p:txBody>
      </p:sp>
    </p:spTree>
    <p:extLst>
      <p:ext uri="{BB962C8B-B14F-4D97-AF65-F5344CB8AC3E}">
        <p14:creationId xmlns:p14="http://schemas.microsoft.com/office/powerpoint/2010/main" val="3291143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E18E3-A8C2-DC46-990E-5ABFCF9D5A5F}"/>
              </a:ext>
            </a:extLst>
          </p:cNvPr>
          <p:cNvSpPr>
            <a:spLocks noGrp="1"/>
          </p:cNvSpPr>
          <p:nvPr>
            <p:ph type="title"/>
          </p:nvPr>
        </p:nvSpPr>
        <p:spPr/>
        <p:txBody>
          <a:bodyPr/>
          <a:lstStyle/>
          <a:p>
            <a:r>
              <a:rPr lang="en-US" dirty="0"/>
              <a:t>TCSEC Functional Requirements</a:t>
            </a:r>
          </a:p>
        </p:txBody>
      </p:sp>
      <p:sp>
        <p:nvSpPr>
          <p:cNvPr id="3" name="Content Placeholder 2">
            <a:extLst>
              <a:ext uri="{FF2B5EF4-FFF2-40B4-BE49-F238E27FC236}">
                <a16:creationId xmlns:a16="http://schemas.microsoft.com/office/drawing/2014/main" id="{53EB9E91-4F3B-A44C-BB73-A2745A90FA30}"/>
              </a:ext>
            </a:extLst>
          </p:cNvPr>
          <p:cNvSpPr>
            <a:spLocks noGrp="1"/>
          </p:cNvSpPr>
          <p:nvPr>
            <p:ph idx="1"/>
          </p:nvPr>
        </p:nvSpPr>
        <p:spPr/>
        <p:txBody>
          <a:bodyPr>
            <a:normAutofit lnSpcReduction="10000"/>
          </a:bodyPr>
          <a:lstStyle/>
          <a:p>
            <a:r>
              <a:rPr lang="en-US" i="1" dirty="0"/>
              <a:t>Discretionary access controls</a:t>
            </a:r>
            <a:r>
              <a:rPr lang="en-US" dirty="0"/>
              <a:t>: access control mechanism allowing controlled sharing of named objects by named entities</a:t>
            </a:r>
          </a:p>
          <a:p>
            <a:pPr lvl="1"/>
            <a:r>
              <a:rPr lang="en-US" dirty="0"/>
              <a:t>Propagation of access rights, ACLs, granularity of controls</a:t>
            </a:r>
          </a:p>
          <a:p>
            <a:r>
              <a:rPr lang="en-US" i="1" dirty="0"/>
              <a:t>Mandatory access controls</a:t>
            </a:r>
            <a:r>
              <a:rPr lang="en-US" dirty="0"/>
              <a:t>: embody Bell-</a:t>
            </a:r>
            <a:r>
              <a:rPr lang="en-US" dirty="0" err="1"/>
              <a:t>LaPadula</a:t>
            </a:r>
            <a:r>
              <a:rPr lang="en-US" dirty="0"/>
              <a:t> model</a:t>
            </a:r>
          </a:p>
          <a:p>
            <a:pPr lvl="1"/>
            <a:r>
              <a:rPr lang="en-US" dirty="0"/>
              <a:t>Label hierarchy, subject labels reflect authorizations and come from approvals (</a:t>
            </a:r>
            <a:r>
              <a:rPr lang="en-US" dirty="0" err="1"/>
              <a:t>eg</a:t>
            </a:r>
            <a:r>
              <a:rPr lang="en-US" dirty="0"/>
              <a:t>, security clearances), object labels reflect protection requirements</a:t>
            </a:r>
          </a:p>
          <a:p>
            <a:pPr lvl="1"/>
            <a:r>
              <a:rPr lang="en-US" dirty="0"/>
              <a:t>Required at B1 or higher</a:t>
            </a:r>
          </a:p>
          <a:p>
            <a:r>
              <a:rPr lang="en-US" i="1" dirty="0"/>
              <a:t>Label</a:t>
            </a:r>
            <a:r>
              <a:rPr lang="en-US" dirty="0"/>
              <a:t>: enable enforcement of mandatory access controls</a:t>
            </a:r>
          </a:p>
          <a:p>
            <a:pPr lvl="1"/>
            <a:r>
              <a:rPr lang="en-US" dirty="0"/>
              <a:t>Exporting of labeled information, labeling human-readable output, accurately represent clearances and classifications</a:t>
            </a:r>
          </a:p>
          <a:p>
            <a:pPr lvl="1"/>
            <a:r>
              <a:rPr lang="en-US" dirty="0"/>
              <a:t>Required at B1 or higher</a:t>
            </a:r>
          </a:p>
        </p:txBody>
      </p:sp>
      <p:sp>
        <p:nvSpPr>
          <p:cNvPr id="4" name="Date Placeholder 3">
            <a:extLst>
              <a:ext uri="{FF2B5EF4-FFF2-40B4-BE49-F238E27FC236}">
                <a16:creationId xmlns:a16="http://schemas.microsoft.com/office/drawing/2014/main" id="{CD1637CD-BDB0-5C40-9064-41681F63C644}"/>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BF2F93DF-8E28-6E40-9906-9EC4C930E491}"/>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A67D54C3-BB59-874E-A7DC-E8422B2B088E}"/>
              </a:ext>
            </a:extLst>
          </p:cNvPr>
          <p:cNvSpPr>
            <a:spLocks noGrp="1"/>
          </p:cNvSpPr>
          <p:nvPr>
            <p:ph type="sldNum" sz="quarter" idx="12"/>
          </p:nvPr>
        </p:nvSpPr>
        <p:spPr/>
        <p:txBody>
          <a:bodyPr/>
          <a:lstStyle/>
          <a:p>
            <a:r>
              <a:rPr lang="en-US"/>
              <a:t>Slide 22-</a:t>
            </a:r>
            <a:fld id="{52DFCED4-3DB5-5A4D-92BF-293F61671FD6}" type="slidenum">
              <a:rPr lang="en-US" smtClean="0"/>
              <a:pPr/>
              <a:t>8</a:t>
            </a:fld>
            <a:endParaRPr lang="en-US" dirty="0"/>
          </a:p>
        </p:txBody>
      </p:sp>
    </p:spTree>
    <p:extLst>
      <p:ext uri="{BB962C8B-B14F-4D97-AF65-F5344CB8AC3E}">
        <p14:creationId xmlns:p14="http://schemas.microsoft.com/office/powerpoint/2010/main" val="225028421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E691A-7DD3-674B-9A0A-8F16A2E2E8CE}"/>
              </a:ext>
            </a:extLst>
          </p:cNvPr>
          <p:cNvSpPr>
            <a:spLocks noGrp="1"/>
          </p:cNvSpPr>
          <p:nvPr>
            <p:ph type="title"/>
          </p:nvPr>
        </p:nvSpPr>
        <p:spPr/>
        <p:txBody>
          <a:bodyPr/>
          <a:lstStyle/>
          <a:p>
            <a:r>
              <a:rPr lang="en-US" dirty="0"/>
              <a:t>Evaluation Assurance Levels (EALs)</a:t>
            </a:r>
          </a:p>
        </p:txBody>
      </p:sp>
      <p:sp>
        <p:nvSpPr>
          <p:cNvPr id="3" name="Content Placeholder 2">
            <a:extLst>
              <a:ext uri="{FF2B5EF4-FFF2-40B4-BE49-F238E27FC236}">
                <a16:creationId xmlns:a16="http://schemas.microsoft.com/office/drawing/2014/main" id="{FDC7DD64-A337-2D45-8404-9A1E7BB74F08}"/>
              </a:ext>
            </a:extLst>
          </p:cNvPr>
          <p:cNvSpPr>
            <a:spLocks noGrp="1"/>
          </p:cNvSpPr>
          <p:nvPr>
            <p:ph idx="1"/>
          </p:nvPr>
        </p:nvSpPr>
        <p:spPr/>
        <p:txBody>
          <a:bodyPr>
            <a:normAutofit lnSpcReduction="10000"/>
          </a:bodyPr>
          <a:lstStyle/>
          <a:p>
            <a:r>
              <a:rPr lang="en-US" dirty="0"/>
              <a:t>EAL3: </a:t>
            </a:r>
            <a:r>
              <a:rPr lang="en-US" i="1" dirty="0"/>
              <a:t>Methodically Tested and Checked</a:t>
            </a:r>
            <a:r>
              <a:rPr lang="en-US" dirty="0"/>
              <a:t>; like EAL2, but security function analysis requires architectural description of TOE design</a:t>
            </a:r>
          </a:p>
          <a:p>
            <a:pPr lvl="1"/>
            <a:r>
              <a:rPr lang="en-US" dirty="0"/>
              <a:t>Supported as EAL2, and high-level design for developer to base testing upon, use of development environment controls, configuration management</a:t>
            </a:r>
          </a:p>
          <a:p>
            <a:r>
              <a:rPr lang="en-US" dirty="0"/>
              <a:t>EAL4: </a:t>
            </a:r>
            <a:r>
              <a:rPr lang="en-US" i="1" dirty="0"/>
              <a:t>Methodically Designed, Tested, and Reviewed</a:t>
            </a:r>
            <a:r>
              <a:rPr lang="en-US" dirty="0"/>
              <a:t>; EAL3 + low-level design, complete interface description, basic modular TOE design, subset of implementation to inputs for security function analysis</a:t>
            </a:r>
          </a:p>
          <a:p>
            <a:pPr lvl="1"/>
            <a:r>
              <a:rPr lang="en-US" dirty="0"/>
              <a:t>Supported as EAL3, and implementation representation, vulnerability analysis to show resistance to enhanced-basic attacks</a:t>
            </a:r>
          </a:p>
          <a:p>
            <a:pPr lvl="1"/>
            <a:r>
              <a:rPr lang="en-US" dirty="0"/>
              <a:t>Applicable to systems requiring moderate to high level of assurance</a:t>
            </a:r>
          </a:p>
          <a:p>
            <a:pPr lvl="1"/>
            <a:r>
              <a:rPr lang="en-US" dirty="0"/>
              <a:t>Likely to be highest EAL level for retrofitting existing product line</a:t>
            </a:r>
          </a:p>
        </p:txBody>
      </p:sp>
      <p:sp>
        <p:nvSpPr>
          <p:cNvPr id="4" name="Date Placeholder 3">
            <a:extLst>
              <a:ext uri="{FF2B5EF4-FFF2-40B4-BE49-F238E27FC236}">
                <a16:creationId xmlns:a16="http://schemas.microsoft.com/office/drawing/2014/main" id="{FF27921A-11EA-F144-A658-D8D60D579921}"/>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74CB1158-4899-8F48-BDD4-CA40EB035AB3}"/>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D864F055-06E0-7E46-B0AE-1BCC76EA8079}"/>
              </a:ext>
            </a:extLst>
          </p:cNvPr>
          <p:cNvSpPr>
            <a:spLocks noGrp="1"/>
          </p:cNvSpPr>
          <p:nvPr>
            <p:ph type="sldNum" sz="quarter" idx="12"/>
          </p:nvPr>
        </p:nvSpPr>
        <p:spPr/>
        <p:txBody>
          <a:bodyPr/>
          <a:lstStyle/>
          <a:p>
            <a:r>
              <a:rPr lang="en-US"/>
              <a:t>Slide 22-</a:t>
            </a:r>
            <a:fld id="{52DFCED4-3DB5-5A4D-92BF-293F61671FD6}" type="slidenum">
              <a:rPr lang="en-US" smtClean="0"/>
              <a:pPr/>
              <a:t>80</a:t>
            </a:fld>
            <a:endParaRPr lang="en-US" dirty="0"/>
          </a:p>
        </p:txBody>
      </p:sp>
    </p:spTree>
    <p:extLst>
      <p:ext uri="{BB962C8B-B14F-4D97-AF65-F5344CB8AC3E}">
        <p14:creationId xmlns:p14="http://schemas.microsoft.com/office/powerpoint/2010/main" val="417126932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E691A-7DD3-674B-9A0A-8F16A2E2E8CE}"/>
              </a:ext>
            </a:extLst>
          </p:cNvPr>
          <p:cNvSpPr>
            <a:spLocks noGrp="1"/>
          </p:cNvSpPr>
          <p:nvPr>
            <p:ph type="title"/>
          </p:nvPr>
        </p:nvSpPr>
        <p:spPr/>
        <p:txBody>
          <a:bodyPr/>
          <a:lstStyle/>
          <a:p>
            <a:r>
              <a:rPr lang="en-US" dirty="0"/>
              <a:t>Evaluation Assurance Levels (EALs)</a:t>
            </a:r>
          </a:p>
        </p:txBody>
      </p:sp>
      <p:sp>
        <p:nvSpPr>
          <p:cNvPr id="3" name="Content Placeholder 2">
            <a:extLst>
              <a:ext uri="{FF2B5EF4-FFF2-40B4-BE49-F238E27FC236}">
                <a16:creationId xmlns:a16="http://schemas.microsoft.com/office/drawing/2014/main" id="{FDC7DD64-A337-2D45-8404-9A1E7BB74F08}"/>
              </a:ext>
            </a:extLst>
          </p:cNvPr>
          <p:cNvSpPr>
            <a:spLocks noGrp="1"/>
          </p:cNvSpPr>
          <p:nvPr>
            <p:ph idx="1"/>
          </p:nvPr>
        </p:nvSpPr>
        <p:spPr/>
        <p:txBody>
          <a:bodyPr>
            <a:normAutofit fontScale="92500" lnSpcReduction="10000"/>
          </a:bodyPr>
          <a:lstStyle/>
          <a:p>
            <a:r>
              <a:rPr lang="en-US" dirty="0"/>
              <a:t>EAL5: </a:t>
            </a:r>
            <a:r>
              <a:rPr lang="en-US" i="1" dirty="0" err="1"/>
              <a:t>Semiformally</a:t>
            </a:r>
            <a:r>
              <a:rPr lang="en-US" i="1" dirty="0"/>
              <a:t> Designed and Tested</a:t>
            </a:r>
            <a:r>
              <a:rPr lang="en-US" dirty="0"/>
              <a:t>; like EAL4, but add modular TSF design and full implementation to input for security functional analysis; requires semiformal functional specification, modular high-level design; comprehensive configuration management</a:t>
            </a:r>
          </a:p>
          <a:p>
            <a:pPr lvl="1"/>
            <a:r>
              <a:rPr lang="en-US" dirty="0"/>
              <a:t>Applicable to systems requiring high level of assurance</a:t>
            </a:r>
          </a:p>
          <a:p>
            <a:pPr lvl="1"/>
            <a:r>
              <a:rPr lang="en-US" dirty="0"/>
              <a:t>Highest EAL level for rigorous commercial development practices supported by moderate amount of computer security engineering</a:t>
            </a:r>
          </a:p>
          <a:p>
            <a:r>
              <a:rPr lang="en-US" dirty="0"/>
              <a:t>EAL6: </a:t>
            </a:r>
            <a:r>
              <a:rPr lang="en-US" i="1" dirty="0" err="1"/>
              <a:t>Semiformally</a:t>
            </a:r>
            <a:r>
              <a:rPr lang="en-US" i="1" dirty="0"/>
              <a:t> Verified Design and Tested</a:t>
            </a:r>
            <a:r>
              <a:rPr lang="en-US" dirty="0"/>
              <a:t>; like EAL5, but add formal model of security policies, semiformal TOE design and functional specification; methodical vulnerability search to address penetration attackers with high potential</a:t>
            </a:r>
          </a:p>
          <a:p>
            <a:pPr lvl="1"/>
            <a:r>
              <a:rPr lang="en-US" dirty="0"/>
              <a:t>Applicable to systems in high-risk situations where protected assets valuable enough to justify cost, effort of development, certification</a:t>
            </a:r>
          </a:p>
        </p:txBody>
      </p:sp>
      <p:sp>
        <p:nvSpPr>
          <p:cNvPr id="4" name="Date Placeholder 3">
            <a:extLst>
              <a:ext uri="{FF2B5EF4-FFF2-40B4-BE49-F238E27FC236}">
                <a16:creationId xmlns:a16="http://schemas.microsoft.com/office/drawing/2014/main" id="{FF27921A-11EA-F144-A658-D8D60D579921}"/>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74CB1158-4899-8F48-BDD4-CA40EB035AB3}"/>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D864F055-06E0-7E46-B0AE-1BCC76EA8079}"/>
              </a:ext>
            </a:extLst>
          </p:cNvPr>
          <p:cNvSpPr>
            <a:spLocks noGrp="1"/>
          </p:cNvSpPr>
          <p:nvPr>
            <p:ph type="sldNum" sz="quarter" idx="12"/>
          </p:nvPr>
        </p:nvSpPr>
        <p:spPr/>
        <p:txBody>
          <a:bodyPr/>
          <a:lstStyle/>
          <a:p>
            <a:r>
              <a:rPr lang="en-US"/>
              <a:t>Slide 22-</a:t>
            </a:r>
            <a:fld id="{52DFCED4-3DB5-5A4D-92BF-293F61671FD6}" type="slidenum">
              <a:rPr lang="en-US" smtClean="0"/>
              <a:pPr/>
              <a:t>81</a:t>
            </a:fld>
            <a:endParaRPr lang="en-US" dirty="0"/>
          </a:p>
        </p:txBody>
      </p:sp>
    </p:spTree>
    <p:extLst>
      <p:ext uri="{BB962C8B-B14F-4D97-AF65-F5344CB8AC3E}">
        <p14:creationId xmlns:p14="http://schemas.microsoft.com/office/powerpoint/2010/main" val="315905181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E691A-7DD3-674B-9A0A-8F16A2E2E8CE}"/>
              </a:ext>
            </a:extLst>
          </p:cNvPr>
          <p:cNvSpPr>
            <a:spLocks noGrp="1"/>
          </p:cNvSpPr>
          <p:nvPr>
            <p:ph type="title"/>
          </p:nvPr>
        </p:nvSpPr>
        <p:spPr/>
        <p:txBody>
          <a:bodyPr/>
          <a:lstStyle/>
          <a:p>
            <a:r>
              <a:rPr lang="en-US" dirty="0"/>
              <a:t>Evaluation Assurance Levels (EALs)</a:t>
            </a:r>
          </a:p>
        </p:txBody>
      </p:sp>
      <p:sp>
        <p:nvSpPr>
          <p:cNvPr id="3" name="Content Placeholder 2">
            <a:extLst>
              <a:ext uri="{FF2B5EF4-FFF2-40B4-BE49-F238E27FC236}">
                <a16:creationId xmlns:a16="http://schemas.microsoft.com/office/drawing/2014/main" id="{FDC7DD64-A337-2D45-8404-9A1E7BB74F08}"/>
              </a:ext>
            </a:extLst>
          </p:cNvPr>
          <p:cNvSpPr>
            <a:spLocks noGrp="1"/>
          </p:cNvSpPr>
          <p:nvPr>
            <p:ph idx="1"/>
          </p:nvPr>
        </p:nvSpPr>
        <p:spPr/>
        <p:txBody>
          <a:bodyPr>
            <a:normAutofit/>
          </a:bodyPr>
          <a:lstStyle/>
          <a:p>
            <a:r>
              <a:rPr lang="en-US" dirty="0"/>
              <a:t>EAL7: </a:t>
            </a:r>
            <a:r>
              <a:rPr lang="en-US" i="1" dirty="0"/>
              <a:t>Formally Designed and Tested</a:t>
            </a:r>
            <a:r>
              <a:rPr lang="en-US" dirty="0"/>
              <a:t>; formal presentation of functional specification, high-level design; implementation representation used as basis for testing</a:t>
            </a:r>
          </a:p>
          <a:p>
            <a:pPr lvl="1"/>
            <a:r>
              <a:rPr lang="en-US" dirty="0"/>
              <a:t>Complete confirmation of developer test results, independent of developer</a:t>
            </a:r>
          </a:p>
          <a:p>
            <a:pPr lvl="1"/>
            <a:r>
              <a:rPr lang="en-US" dirty="0"/>
              <a:t>Applicable to systems in extremely high-risk situations, requires substantial security engineering</a:t>
            </a:r>
          </a:p>
        </p:txBody>
      </p:sp>
      <p:sp>
        <p:nvSpPr>
          <p:cNvPr id="4" name="Date Placeholder 3">
            <a:extLst>
              <a:ext uri="{FF2B5EF4-FFF2-40B4-BE49-F238E27FC236}">
                <a16:creationId xmlns:a16="http://schemas.microsoft.com/office/drawing/2014/main" id="{FF27921A-11EA-F144-A658-D8D60D579921}"/>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74CB1158-4899-8F48-BDD4-CA40EB035AB3}"/>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D864F055-06E0-7E46-B0AE-1BCC76EA8079}"/>
              </a:ext>
            </a:extLst>
          </p:cNvPr>
          <p:cNvSpPr>
            <a:spLocks noGrp="1"/>
          </p:cNvSpPr>
          <p:nvPr>
            <p:ph type="sldNum" sz="quarter" idx="12"/>
          </p:nvPr>
        </p:nvSpPr>
        <p:spPr/>
        <p:txBody>
          <a:bodyPr/>
          <a:lstStyle/>
          <a:p>
            <a:r>
              <a:rPr lang="en-US"/>
              <a:t>Slide 22-</a:t>
            </a:r>
            <a:fld id="{52DFCED4-3DB5-5A4D-92BF-293F61671FD6}" type="slidenum">
              <a:rPr lang="en-US" smtClean="0"/>
              <a:pPr/>
              <a:t>82</a:t>
            </a:fld>
            <a:endParaRPr lang="en-US" dirty="0"/>
          </a:p>
        </p:txBody>
      </p:sp>
    </p:spTree>
    <p:extLst>
      <p:ext uri="{BB962C8B-B14F-4D97-AF65-F5344CB8AC3E}">
        <p14:creationId xmlns:p14="http://schemas.microsoft.com/office/powerpoint/2010/main" val="392764059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8E887-3643-2C40-B207-82184EEFFE7B}"/>
              </a:ext>
            </a:extLst>
          </p:cNvPr>
          <p:cNvSpPr>
            <a:spLocks noGrp="1"/>
          </p:cNvSpPr>
          <p:nvPr>
            <p:ph type="title"/>
          </p:nvPr>
        </p:nvSpPr>
        <p:spPr/>
        <p:txBody>
          <a:bodyPr/>
          <a:lstStyle/>
          <a:p>
            <a:r>
              <a:rPr lang="en-US" dirty="0"/>
              <a:t>Comparison of Levels of Trust</a:t>
            </a:r>
          </a:p>
        </p:txBody>
      </p:sp>
      <p:graphicFrame>
        <p:nvGraphicFramePr>
          <p:cNvPr id="7" name="Content Placeholder 6">
            <a:extLst>
              <a:ext uri="{FF2B5EF4-FFF2-40B4-BE49-F238E27FC236}">
                <a16:creationId xmlns:a16="http://schemas.microsoft.com/office/drawing/2014/main" id="{99AAFBA3-8852-814B-B24D-9D95F24DE911}"/>
              </a:ext>
            </a:extLst>
          </p:cNvPr>
          <p:cNvGraphicFramePr>
            <a:graphicFrameLocks noGrp="1"/>
          </p:cNvGraphicFramePr>
          <p:nvPr>
            <p:ph idx="1"/>
            <p:extLst>
              <p:ext uri="{D42A27DB-BD31-4B8C-83A1-F6EECF244321}">
                <p14:modId xmlns:p14="http://schemas.microsoft.com/office/powerpoint/2010/main" val="4196080953"/>
              </p:ext>
            </p:extLst>
          </p:nvPr>
        </p:nvGraphicFramePr>
        <p:xfrm>
          <a:off x="838200" y="2354739"/>
          <a:ext cx="10515600" cy="3337560"/>
        </p:xfrm>
        <a:graphic>
          <a:graphicData uri="http://schemas.openxmlformats.org/drawingml/2006/table">
            <a:tbl>
              <a:tblPr firstRow="1" bandRow="1">
                <a:tableStyleId>{073A0DAA-6AF3-43AB-8588-CEC1D06C72B9}</a:tableStyleId>
              </a:tblPr>
              <a:tblGrid>
                <a:gridCol w="2628900">
                  <a:extLst>
                    <a:ext uri="{9D8B030D-6E8A-4147-A177-3AD203B41FA5}">
                      <a16:colId xmlns:a16="http://schemas.microsoft.com/office/drawing/2014/main" val="221306980"/>
                    </a:ext>
                  </a:extLst>
                </a:gridCol>
                <a:gridCol w="2628900">
                  <a:extLst>
                    <a:ext uri="{9D8B030D-6E8A-4147-A177-3AD203B41FA5}">
                      <a16:colId xmlns:a16="http://schemas.microsoft.com/office/drawing/2014/main" val="3995316437"/>
                    </a:ext>
                  </a:extLst>
                </a:gridCol>
                <a:gridCol w="2628900">
                  <a:extLst>
                    <a:ext uri="{9D8B030D-6E8A-4147-A177-3AD203B41FA5}">
                      <a16:colId xmlns:a16="http://schemas.microsoft.com/office/drawing/2014/main" val="411633040"/>
                    </a:ext>
                  </a:extLst>
                </a:gridCol>
                <a:gridCol w="2628900">
                  <a:extLst>
                    <a:ext uri="{9D8B030D-6E8A-4147-A177-3AD203B41FA5}">
                      <a16:colId xmlns:a16="http://schemas.microsoft.com/office/drawing/2014/main" val="1852470120"/>
                    </a:ext>
                  </a:extLst>
                </a:gridCol>
              </a:tblGrid>
              <a:tr h="370840">
                <a:tc>
                  <a:txBody>
                    <a:bodyPr/>
                    <a:lstStyle/>
                    <a:p>
                      <a:pPr algn="ctr"/>
                      <a:r>
                        <a:rPr lang="en-US" dirty="0"/>
                        <a:t>TCSEC</a:t>
                      </a:r>
                    </a:p>
                  </a:txBody>
                  <a:tcPr/>
                </a:tc>
                <a:tc>
                  <a:txBody>
                    <a:bodyPr/>
                    <a:lstStyle/>
                    <a:p>
                      <a:pPr algn="ctr"/>
                      <a:r>
                        <a:rPr lang="en-US" dirty="0"/>
                        <a:t>ITSEC</a:t>
                      </a:r>
                    </a:p>
                  </a:txBody>
                  <a:tcPr/>
                </a:tc>
                <a:tc>
                  <a:txBody>
                    <a:bodyPr/>
                    <a:lstStyle/>
                    <a:p>
                      <a:pPr algn="ctr"/>
                      <a:r>
                        <a:rPr lang="en-US" dirty="0"/>
                        <a:t>CC</a:t>
                      </a:r>
                    </a:p>
                  </a:txBody>
                  <a:tcPr/>
                </a:tc>
                <a:tc>
                  <a:txBody>
                    <a:bodyPr/>
                    <a:lstStyle/>
                    <a:p>
                      <a:pPr algn="ctr"/>
                      <a:r>
                        <a:rPr lang="en-US" dirty="0"/>
                        <a:t>Other</a:t>
                      </a:r>
                    </a:p>
                  </a:txBody>
                  <a:tcPr/>
                </a:tc>
                <a:extLst>
                  <a:ext uri="{0D108BD9-81ED-4DB2-BD59-A6C34878D82A}">
                    <a16:rowId xmlns:a16="http://schemas.microsoft.com/office/drawing/2014/main" val="3565147909"/>
                  </a:ext>
                </a:extLst>
              </a:tr>
              <a:tr h="370840">
                <a:tc>
                  <a:txBody>
                    <a:bodyPr/>
                    <a:lstStyle/>
                    <a:p>
                      <a:r>
                        <a:rPr lang="en-US" dirty="0"/>
                        <a:t>D</a:t>
                      </a:r>
                    </a:p>
                  </a:txBody>
                  <a:tcPr/>
                </a:tc>
                <a:tc>
                  <a:txBody>
                    <a:bodyPr/>
                    <a:lstStyle/>
                    <a:p>
                      <a:r>
                        <a:rPr lang="en-US" dirty="0"/>
                        <a:t>E0</a:t>
                      </a:r>
                    </a:p>
                  </a:txBody>
                  <a:tcPr/>
                </a:tc>
                <a:tc>
                  <a:txBody>
                    <a:bodyPr/>
                    <a:lstStyle/>
                    <a:p>
                      <a:r>
                        <a:rPr lang="en-US" i="1" dirty="0"/>
                        <a:t>no equivalent</a:t>
                      </a:r>
                    </a:p>
                  </a:txBody>
                  <a:tcPr/>
                </a:tc>
                <a:tc>
                  <a:txBody>
                    <a:bodyPr/>
                    <a:lstStyle/>
                    <a:p>
                      <a:endParaRPr lang="en-US" dirty="0"/>
                    </a:p>
                  </a:txBody>
                  <a:tcPr/>
                </a:tc>
                <a:extLst>
                  <a:ext uri="{0D108BD9-81ED-4DB2-BD59-A6C34878D82A}">
                    <a16:rowId xmlns:a16="http://schemas.microsoft.com/office/drawing/2014/main" val="2638149920"/>
                  </a:ext>
                </a:extLst>
              </a:tr>
              <a:tr h="370840">
                <a:tc>
                  <a:txBody>
                    <a:bodyPr/>
                    <a:lstStyle/>
                    <a:p>
                      <a:r>
                        <a:rPr lang="en-US" i="1" dirty="0"/>
                        <a:t>no equivalent</a:t>
                      </a:r>
                    </a:p>
                  </a:txBody>
                  <a:tcPr/>
                </a:tc>
                <a:tc>
                  <a:txBody>
                    <a:bodyPr/>
                    <a:lstStyle/>
                    <a:p>
                      <a:r>
                        <a:rPr lang="en-US" i="1" dirty="0"/>
                        <a:t>no equivalent</a:t>
                      </a:r>
                    </a:p>
                  </a:txBody>
                  <a:tcPr/>
                </a:tc>
                <a:tc>
                  <a:txBody>
                    <a:bodyPr/>
                    <a:lstStyle/>
                    <a:p>
                      <a:r>
                        <a:rPr lang="en-US" dirty="0"/>
                        <a:t>EAL1</a:t>
                      </a:r>
                    </a:p>
                  </a:txBody>
                  <a:tcPr/>
                </a:tc>
                <a:tc>
                  <a:txBody>
                    <a:bodyPr/>
                    <a:lstStyle/>
                    <a:p>
                      <a:r>
                        <a:rPr lang="en-US" dirty="0"/>
                        <a:t>Private lab testing</a:t>
                      </a:r>
                    </a:p>
                  </a:txBody>
                  <a:tcPr/>
                </a:tc>
                <a:extLst>
                  <a:ext uri="{0D108BD9-81ED-4DB2-BD59-A6C34878D82A}">
                    <a16:rowId xmlns:a16="http://schemas.microsoft.com/office/drawing/2014/main" val="1927843418"/>
                  </a:ext>
                </a:extLst>
              </a:tr>
              <a:tr h="370840">
                <a:tc>
                  <a:txBody>
                    <a:bodyPr/>
                    <a:lstStyle/>
                    <a:p>
                      <a:r>
                        <a:rPr lang="en-US" dirty="0"/>
                        <a:t>C1</a:t>
                      </a:r>
                    </a:p>
                  </a:txBody>
                  <a:tcPr/>
                </a:tc>
                <a:tc>
                  <a:txBody>
                    <a:bodyPr/>
                    <a:lstStyle/>
                    <a:p>
                      <a:r>
                        <a:rPr lang="en-US" dirty="0"/>
                        <a:t>E1</a:t>
                      </a:r>
                    </a:p>
                  </a:txBody>
                  <a:tcPr/>
                </a:tc>
                <a:tc>
                  <a:txBody>
                    <a:bodyPr/>
                    <a:lstStyle/>
                    <a:p>
                      <a:r>
                        <a:rPr lang="en-US" dirty="0"/>
                        <a:t>EAL2</a:t>
                      </a:r>
                    </a:p>
                  </a:txBody>
                  <a:tcPr/>
                </a:tc>
                <a:tc>
                  <a:txBody>
                    <a:bodyPr/>
                    <a:lstStyle/>
                    <a:p>
                      <a:r>
                        <a:rPr lang="en-US" dirty="0"/>
                        <a:t>OS for FIPS 140-2 L2</a:t>
                      </a:r>
                    </a:p>
                  </a:txBody>
                  <a:tcPr/>
                </a:tc>
                <a:extLst>
                  <a:ext uri="{0D108BD9-81ED-4DB2-BD59-A6C34878D82A}">
                    <a16:rowId xmlns:a16="http://schemas.microsoft.com/office/drawing/2014/main" val="3323770936"/>
                  </a:ext>
                </a:extLst>
              </a:tr>
              <a:tr h="370840">
                <a:tc>
                  <a:txBody>
                    <a:bodyPr/>
                    <a:lstStyle/>
                    <a:p>
                      <a:r>
                        <a:rPr lang="en-US" dirty="0"/>
                        <a:t>C2</a:t>
                      </a:r>
                    </a:p>
                  </a:txBody>
                  <a:tcPr/>
                </a:tc>
                <a:tc>
                  <a:txBody>
                    <a:bodyPr/>
                    <a:lstStyle/>
                    <a:p>
                      <a:r>
                        <a:rPr lang="en-US" dirty="0"/>
                        <a:t>E2</a:t>
                      </a:r>
                    </a:p>
                  </a:txBody>
                  <a:tcPr/>
                </a:tc>
                <a:tc>
                  <a:txBody>
                    <a:bodyPr/>
                    <a:lstStyle/>
                    <a:p>
                      <a:r>
                        <a:rPr lang="en-US" dirty="0"/>
                        <a:t>EAL3</a:t>
                      </a:r>
                    </a:p>
                  </a:txBody>
                  <a:tcPr/>
                </a:tc>
                <a:tc>
                  <a:txBody>
                    <a:bodyPr/>
                    <a:lstStyle/>
                    <a:p>
                      <a:r>
                        <a:rPr lang="en-US" dirty="0"/>
                        <a:t>OS for FIPS 140-2 L3</a:t>
                      </a:r>
                    </a:p>
                  </a:txBody>
                  <a:tcPr/>
                </a:tc>
                <a:extLst>
                  <a:ext uri="{0D108BD9-81ED-4DB2-BD59-A6C34878D82A}">
                    <a16:rowId xmlns:a16="http://schemas.microsoft.com/office/drawing/2014/main" val="1517883143"/>
                  </a:ext>
                </a:extLst>
              </a:tr>
              <a:tr h="370840">
                <a:tc>
                  <a:txBody>
                    <a:bodyPr/>
                    <a:lstStyle/>
                    <a:p>
                      <a:r>
                        <a:rPr lang="en-US" dirty="0"/>
                        <a:t>B1</a:t>
                      </a:r>
                    </a:p>
                  </a:txBody>
                  <a:tcPr/>
                </a:tc>
                <a:tc>
                  <a:txBody>
                    <a:bodyPr/>
                    <a:lstStyle/>
                    <a:p>
                      <a:r>
                        <a:rPr lang="en-US" dirty="0"/>
                        <a:t>E3</a:t>
                      </a:r>
                    </a:p>
                  </a:txBody>
                  <a:tcPr/>
                </a:tc>
                <a:tc>
                  <a:txBody>
                    <a:bodyPr/>
                    <a:lstStyle/>
                    <a:p>
                      <a:r>
                        <a:rPr lang="en-US" dirty="0"/>
                        <a:t>EAL4</a:t>
                      </a:r>
                    </a:p>
                  </a:txBody>
                  <a:tcPr/>
                </a:tc>
                <a:tc>
                  <a:txBody>
                    <a:bodyPr/>
                    <a:lstStyle/>
                    <a:p>
                      <a:r>
                        <a:rPr lang="en-US" dirty="0"/>
                        <a:t>OS for FIPS 140-2 L4</a:t>
                      </a:r>
                    </a:p>
                  </a:txBody>
                  <a:tcPr/>
                </a:tc>
                <a:extLst>
                  <a:ext uri="{0D108BD9-81ED-4DB2-BD59-A6C34878D82A}">
                    <a16:rowId xmlns:a16="http://schemas.microsoft.com/office/drawing/2014/main" val="868269025"/>
                  </a:ext>
                </a:extLst>
              </a:tr>
              <a:tr h="370840">
                <a:tc>
                  <a:txBody>
                    <a:bodyPr/>
                    <a:lstStyle/>
                    <a:p>
                      <a:r>
                        <a:rPr lang="en-US" dirty="0"/>
                        <a:t>B2</a:t>
                      </a:r>
                    </a:p>
                  </a:txBody>
                  <a:tcPr/>
                </a:tc>
                <a:tc>
                  <a:txBody>
                    <a:bodyPr/>
                    <a:lstStyle/>
                    <a:p>
                      <a:r>
                        <a:rPr lang="en-US" dirty="0"/>
                        <a:t>E4</a:t>
                      </a:r>
                    </a:p>
                  </a:txBody>
                  <a:tcPr/>
                </a:tc>
                <a:tc>
                  <a:txBody>
                    <a:bodyPr/>
                    <a:lstStyle/>
                    <a:p>
                      <a:r>
                        <a:rPr lang="en-US" dirty="0"/>
                        <a:t>EAL5</a:t>
                      </a:r>
                    </a:p>
                  </a:txBody>
                  <a:tcPr/>
                </a:tc>
                <a:tc>
                  <a:txBody>
                    <a:bodyPr/>
                    <a:lstStyle/>
                    <a:p>
                      <a:endParaRPr lang="en-US" dirty="0"/>
                    </a:p>
                  </a:txBody>
                  <a:tcPr/>
                </a:tc>
                <a:extLst>
                  <a:ext uri="{0D108BD9-81ED-4DB2-BD59-A6C34878D82A}">
                    <a16:rowId xmlns:a16="http://schemas.microsoft.com/office/drawing/2014/main" val="953025234"/>
                  </a:ext>
                </a:extLst>
              </a:tr>
              <a:tr h="370840">
                <a:tc>
                  <a:txBody>
                    <a:bodyPr/>
                    <a:lstStyle/>
                    <a:p>
                      <a:r>
                        <a:rPr lang="en-US" dirty="0"/>
                        <a:t>B3</a:t>
                      </a:r>
                    </a:p>
                  </a:txBody>
                  <a:tcPr/>
                </a:tc>
                <a:tc>
                  <a:txBody>
                    <a:bodyPr/>
                    <a:lstStyle/>
                    <a:p>
                      <a:r>
                        <a:rPr lang="en-US" dirty="0"/>
                        <a:t>E5</a:t>
                      </a:r>
                    </a:p>
                  </a:txBody>
                  <a:tcPr/>
                </a:tc>
                <a:tc>
                  <a:txBody>
                    <a:bodyPr/>
                    <a:lstStyle/>
                    <a:p>
                      <a:r>
                        <a:rPr lang="en-US" dirty="0"/>
                        <a:t>EAL6</a:t>
                      </a:r>
                    </a:p>
                  </a:txBody>
                  <a:tcPr/>
                </a:tc>
                <a:tc>
                  <a:txBody>
                    <a:bodyPr/>
                    <a:lstStyle/>
                    <a:p>
                      <a:endParaRPr lang="en-US" dirty="0"/>
                    </a:p>
                  </a:txBody>
                  <a:tcPr/>
                </a:tc>
                <a:extLst>
                  <a:ext uri="{0D108BD9-81ED-4DB2-BD59-A6C34878D82A}">
                    <a16:rowId xmlns:a16="http://schemas.microsoft.com/office/drawing/2014/main" val="4246887394"/>
                  </a:ext>
                </a:extLst>
              </a:tr>
              <a:tr h="370840">
                <a:tc>
                  <a:txBody>
                    <a:bodyPr/>
                    <a:lstStyle/>
                    <a:p>
                      <a:r>
                        <a:rPr lang="en-US" dirty="0"/>
                        <a:t>A1</a:t>
                      </a:r>
                    </a:p>
                  </a:txBody>
                  <a:tcPr/>
                </a:tc>
                <a:tc>
                  <a:txBody>
                    <a:bodyPr/>
                    <a:lstStyle/>
                    <a:p>
                      <a:r>
                        <a:rPr lang="en-US" dirty="0"/>
                        <a:t>E6</a:t>
                      </a:r>
                    </a:p>
                  </a:txBody>
                  <a:tcPr/>
                </a:tc>
                <a:tc>
                  <a:txBody>
                    <a:bodyPr/>
                    <a:lstStyle/>
                    <a:p>
                      <a:r>
                        <a:rPr lang="en-US" dirty="0"/>
                        <a:t>EAL7</a:t>
                      </a:r>
                    </a:p>
                  </a:txBody>
                  <a:tcPr/>
                </a:tc>
                <a:tc>
                  <a:txBody>
                    <a:bodyPr/>
                    <a:lstStyle/>
                    <a:p>
                      <a:endParaRPr lang="en-US" dirty="0"/>
                    </a:p>
                  </a:txBody>
                  <a:tcPr/>
                </a:tc>
                <a:extLst>
                  <a:ext uri="{0D108BD9-81ED-4DB2-BD59-A6C34878D82A}">
                    <a16:rowId xmlns:a16="http://schemas.microsoft.com/office/drawing/2014/main" val="1374984871"/>
                  </a:ext>
                </a:extLst>
              </a:tr>
            </a:tbl>
          </a:graphicData>
        </a:graphic>
      </p:graphicFrame>
      <p:sp>
        <p:nvSpPr>
          <p:cNvPr id="4" name="Date Placeholder 3">
            <a:extLst>
              <a:ext uri="{FF2B5EF4-FFF2-40B4-BE49-F238E27FC236}">
                <a16:creationId xmlns:a16="http://schemas.microsoft.com/office/drawing/2014/main" id="{9BBBBEDC-3705-5346-A624-F2C9F6E00C0A}"/>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2E8A3CD7-21F7-5740-B067-787506A5C171}"/>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D90EDB20-4DCF-F049-88D3-AFDAEB8A2663}"/>
              </a:ext>
            </a:extLst>
          </p:cNvPr>
          <p:cNvSpPr>
            <a:spLocks noGrp="1"/>
          </p:cNvSpPr>
          <p:nvPr>
            <p:ph type="sldNum" sz="quarter" idx="12"/>
          </p:nvPr>
        </p:nvSpPr>
        <p:spPr/>
        <p:txBody>
          <a:bodyPr/>
          <a:lstStyle/>
          <a:p>
            <a:r>
              <a:rPr lang="en-US"/>
              <a:t>Slide 22-</a:t>
            </a:r>
            <a:fld id="{52DFCED4-3DB5-5A4D-92BF-293F61671FD6}" type="slidenum">
              <a:rPr lang="en-US" smtClean="0"/>
              <a:pPr/>
              <a:t>83</a:t>
            </a:fld>
            <a:endParaRPr lang="en-US" dirty="0"/>
          </a:p>
        </p:txBody>
      </p:sp>
    </p:spTree>
    <p:extLst>
      <p:ext uri="{BB962C8B-B14F-4D97-AF65-F5344CB8AC3E}">
        <p14:creationId xmlns:p14="http://schemas.microsoft.com/office/powerpoint/2010/main" val="25833074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3289E-51AA-A143-9063-C722597D290C}"/>
              </a:ext>
            </a:extLst>
          </p:cNvPr>
          <p:cNvSpPr>
            <a:spLocks noGrp="1"/>
          </p:cNvSpPr>
          <p:nvPr>
            <p:ph type="title"/>
          </p:nvPr>
        </p:nvSpPr>
        <p:spPr/>
        <p:txBody>
          <a:bodyPr/>
          <a:lstStyle/>
          <a:p>
            <a:r>
              <a:rPr lang="en-US" dirty="0"/>
              <a:t>Evaluation Process (in the U.S.)</a:t>
            </a:r>
          </a:p>
        </p:txBody>
      </p:sp>
      <p:sp>
        <p:nvSpPr>
          <p:cNvPr id="3" name="Content Placeholder 2">
            <a:extLst>
              <a:ext uri="{FF2B5EF4-FFF2-40B4-BE49-F238E27FC236}">
                <a16:creationId xmlns:a16="http://schemas.microsoft.com/office/drawing/2014/main" id="{7ECBA6D2-54C9-7C43-83F8-06CAF0605AD8}"/>
              </a:ext>
            </a:extLst>
          </p:cNvPr>
          <p:cNvSpPr>
            <a:spLocks noGrp="1"/>
          </p:cNvSpPr>
          <p:nvPr>
            <p:ph idx="1"/>
          </p:nvPr>
        </p:nvSpPr>
        <p:spPr/>
        <p:txBody>
          <a:bodyPr/>
          <a:lstStyle/>
          <a:p>
            <a:r>
              <a:rPr lang="en-US" dirty="0"/>
              <a:t>Controlled by CC-Evaluation Methodology (CEM) and NIST</a:t>
            </a:r>
          </a:p>
          <a:p>
            <a:pPr lvl="1"/>
            <a:r>
              <a:rPr lang="en-US" dirty="0"/>
              <a:t>Evaluations by NIST-accredited commercial labs for fee</a:t>
            </a:r>
          </a:p>
          <a:p>
            <a:r>
              <a:rPr lang="en-US" dirty="0"/>
              <a:t>Labs may offer support for vendors preparing for evaluation</a:t>
            </a:r>
          </a:p>
          <a:p>
            <a:pPr lvl="1"/>
            <a:r>
              <a:rPr lang="en-US" dirty="0"/>
              <a:t>But staff that do this cannot work as evaluators on the evaluation</a:t>
            </a:r>
          </a:p>
          <a:p>
            <a:r>
              <a:rPr lang="en-US" dirty="0"/>
              <a:t>Vendor chooses accredited laboratory</a:t>
            </a:r>
          </a:p>
          <a:p>
            <a:pPr lvl="1"/>
            <a:r>
              <a:rPr lang="en-US" dirty="0"/>
              <a:t>Work with vendor to develop baseline schedule</a:t>
            </a:r>
          </a:p>
          <a:p>
            <a:pPr lvl="1"/>
            <a:r>
              <a:rPr lang="en-US" dirty="0"/>
              <a:t>Co-ordinate with validating body</a:t>
            </a:r>
          </a:p>
          <a:p>
            <a:r>
              <a:rPr lang="en-US" dirty="0"/>
              <a:t>When done, evaluation findings go to validating agency</a:t>
            </a:r>
          </a:p>
        </p:txBody>
      </p:sp>
      <p:sp>
        <p:nvSpPr>
          <p:cNvPr id="4" name="Date Placeholder 3">
            <a:extLst>
              <a:ext uri="{FF2B5EF4-FFF2-40B4-BE49-F238E27FC236}">
                <a16:creationId xmlns:a16="http://schemas.microsoft.com/office/drawing/2014/main" id="{B1ABB386-3129-8D44-B009-AAB8A415E3C8}"/>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8DF33B2A-563E-7748-ACC0-7823FDF04065}"/>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A061693F-4449-B74F-A8BC-3B64C661845E}"/>
              </a:ext>
            </a:extLst>
          </p:cNvPr>
          <p:cNvSpPr>
            <a:spLocks noGrp="1"/>
          </p:cNvSpPr>
          <p:nvPr>
            <p:ph type="sldNum" sz="quarter" idx="12"/>
          </p:nvPr>
        </p:nvSpPr>
        <p:spPr/>
        <p:txBody>
          <a:bodyPr/>
          <a:lstStyle/>
          <a:p>
            <a:r>
              <a:rPr lang="en-US"/>
              <a:t>Slide 22-</a:t>
            </a:r>
            <a:fld id="{52DFCED4-3DB5-5A4D-92BF-293F61671FD6}" type="slidenum">
              <a:rPr lang="en-US" smtClean="0"/>
              <a:pPr/>
              <a:t>84</a:t>
            </a:fld>
            <a:endParaRPr lang="en-US" dirty="0"/>
          </a:p>
        </p:txBody>
      </p:sp>
    </p:spTree>
    <p:extLst>
      <p:ext uri="{BB962C8B-B14F-4D97-AF65-F5344CB8AC3E}">
        <p14:creationId xmlns:p14="http://schemas.microsoft.com/office/powerpoint/2010/main" val="253669608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02034-4E89-314B-BF07-8FBA36890890}"/>
              </a:ext>
            </a:extLst>
          </p:cNvPr>
          <p:cNvSpPr>
            <a:spLocks noGrp="1"/>
          </p:cNvSpPr>
          <p:nvPr>
            <p:ph type="title"/>
          </p:nvPr>
        </p:nvSpPr>
        <p:spPr/>
        <p:txBody>
          <a:bodyPr/>
          <a:lstStyle/>
          <a:p>
            <a:r>
              <a:rPr lang="en-US" dirty="0"/>
              <a:t>Evaluation Process (in the U.S.)</a:t>
            </a:r>
          </a:p>
        </p:txBody>
      </p:sp>
      <p:sp>
        <p:nvSpPr>
          <p:cNvPr id="3" name="Content Placeholder 2">
            <a:extLst>
              <a:ext uri="{FF2B5EF4-FFF2-40B4-BE49-F238E27FC236}">
                <a16:creationId xmlns:a16="http://schemas.microsoft.com/office/drawing/2014/main" id="{CBE93E9D-65D5-9149-9EEC-C754EE7D4FA8}"/>
              </a:ext>
            </a:extLst>
          </p:cNvPr>
          <p:cNvSpPr>
            <a:spLocks noGrp="1"/>
          </p:cNvSpPr>
          <p:nvPr>
            <p:ph idx="1"/>
          </p:nvPr>
        </p:nvSpPr>
        <p:spPr/>
        <p:txBody>
          <a:bodyPr/>
          <a:lstStyle/>
          <a:p>
            <a:r>
              <a:rPr lang="en-US" dirty="0"/>
              <a:t>Evaluation of product or system</a:t>
            </a:r>
          </a:p>
          <a:p>
            <a:pPr lvl="1"/>
            <a:r>
              <a:rPr lang="en-US" dirty="0"/>
              <a:t>Some schemes require completed ST that has passed all CEM units </a:t>
            </a:r>
            <a:r>
              <a:rPr lang="en-US" i="1" dirty="0"/>
              <a:t>before</a:t>
            </a:r>
            <a:r>
              <a:rPr lang="en-US" dirty="0"/>
              <a:t> they agree to evaluate a product or system</a:t>
            </a:r>
          </a:p>
          <a:p>
            <a:pPr lvl="1"/>
            <a:r>
              <a:rPr lang="en-US" dirty="0"/>
              <a:t>Other schemes require an ST that is mostly complete</a:t>
            </a:r>
          </a:p>
          <a:p>
            <a:r>
              <a:rPr lang="en-US" dirty="0"/>
              <a:t>Evaluation schemes</a:t>
            </a:r>
          </a:p>
          <a:p>
            <a:pPr lvl="1"/>
            <a:r>
              <a:rPr lang="en-US" dirty="0"/>
              <a:t>US scheme only accepts evaluations against NIST-approved PP</a:t>
            </a:r>
          </a:p>
          <a:p>
            <a:pPr lvl="1"/>
            <a:r>
              <a:rPr lang="en-US" dirty="0"/>
              <a:t>Other schemes may accept evaluations claiming EAL level</a:t>
            </a:r>
          </a:p>
          <a:p>
            <a:r>
              <a:rPr lang="en-US" dirty="0"/>
              <a:t>Lab sends evaluation findings to national validating agency</a:t>
            </a:r>
          </a:p>
          <a:p>
            <a:pPr lvl="1"/>
            <a:r>
              <a:rPr lang="en-US" dirty="0"/>
              <a:t>This agency determines whether to accept evaluation and award EAL rating</a:t>
            </a:r>
          </a:p>
        </p:txBody>
      </p:sp>
      <p:sp>
        <p:nvSpPr>
          <p:cNvPr id="4" name="Date Placeholder 3">
            <a:extLst>
              <a:ext uri="{FF2B5EF4-FFF2-40B4-BE49-F238E27FC236}">
                <a16:creationId xmlns:a16="http://schemas.microsoft.com/office/drawing/2014/main" id="{8F8B0C0F-30CC-D94D-8BA3-3294DC1111E7}"/>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F8F3E695-1578-FB4D-8F27-94BD0C9B670D}"/>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C3B602E8-1AFD-F94A-828C-C7DAB62EB51E}"/>
              </a:ext>
            </a:extLst>
          </p:cNvPr>
          <p:cNvSpPr>
            <a:spLocks noGrp="1"/>
          </p:cNvSpPr>
          <p:nvPr>
            <p:ph type="sldNum" sz="quarter" idx="12"/>
          </p:nvPr>
        </p:nvSpPr>
        <p:spPr/>
        <p:txBody>
          <a:bodyPr/>
          <a:lstStyle/>
          <a:p>
            <a:r>
              <a:rPr lang="en-US"/>
              <a:t>Slide 22-</a:t>
            </a:r>
            <a:fld id="{52DFCED4-3DB5-5A4D-92BF-293F61671FD6}" type="slidenum">
              <a:rPr lang="en-US" smtClean="0"/>
              <a:pPr/>
              <a:t>85</a:t>
            </a:fld>
            <a:endParaRPr lang="en-US" dirty="0"/>
          </a:p>
        </p:txBody>
      </p:sp>
    </p:spTree>
    <p:extLst>
      <p:ext uri="{BB962C8B-B14F-4D97-AF65-F5344CB8AC3E}">
        <p14:creationId xmlns:p14="http://schemas.microsoft.com/office/powerpoint/2010/main" val="369376914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9641A-83A9-474A-B529-A40F216F0594}"/>
              </a:ext>
            </a:extLst>
          </p:cNvPr>
          <p:cNvSpPr>
            <a:spLocks noGrp="1"/>
          </p:cNvSpPr>
          <p:nvPr>
            <p:ph type="title"/>
          </p:nvPr>
        </p:nvSpPr>
        <p:spPr/>
        <p:txBody>
          <a:bodyPr/>
          <a:lstStyle/>
          <a:p>
            <a:r>
              <a:rPr lang="en-US" dirty="0"/>
              <a:t>SOG-IS International Cooperation Agreement</a:t>
            </a:r>
          </a:p>
        </p:txBody>
      </p:sp>
      <p:sp>
        <p:nvSpPr>
          <p:cNvPr id="3" name="Content Placeholder 2">
            <a:extLst>
              <a:ext uri="{FF2B5EF4-FFF2-40B4-BE49-F238E27FC236}">
                <a16:creationId xmlns:a16="http://schemas.microsoft.com/office/drawing/2014/main" id="{75C6E30D-BC88-BC48-B78A-5343672BDE65}"/>
              </a:ext>
            </a:extLst>
          </p:cNvPr>
          <p:cNvSpPr>
            <a:spLocks noGrp="1"/>
          </p:cNvSpPr>
          <p:nvPr>
            <p:ph idx="1"/>
          </p:nvPr>
        </p:nvSpPr>
        <p:spPr/>
        <p:txBody>
          <a:bodyPr/>
          <a:lstStyle/>
          <a:p>
            <a:r>
              <a:rPr lang="en-US" dirty="0"/>
              <a:t>Senior Officials Group Information Systems Security (SOG-IS) agreement: mutual recognition agreement between participating government organizations, agencies in EU or European Free Trade Association (EFTA)</a:t>
            </a:r>
          </a:p>
          <a:p>
            <a:pPr lvl="1"/>
            <a:r>
              <a:rPr lang="en-US" dirty="0"/>
              <a:t>Originally signed in 1997</a:t>
            </a:r>
          </a:p>
          <a:p>
            <a:pPr lvl="1"/>
            <a:r>
              <a:rPr lang="en-US" dirty="0"/>
              <a:t>Updated in 1999 to incorporate CC</a:t>
            </a:r>
          </a:p>
          <a:p>
            <a:pPr marL="0" indent="0">
              <a:buNone/>
            </a:pPr>
            <a:endParaRPr lang="en-US" dirty="0"/>
          </a:p>
        </p:txBody>
      </p:sp>
      <p:sp>
        <p:nvSpPr>
          <p:cNvPr id="4" name="Date Placeholder 3">
            <a:extLst>
              <a:ext uri="{FF2B5EF4-FFF2-40B4-BE49-F238E27FC236}">
                <a16:creationId xmlns:a16="http://schemas.microsoft.com/office/drawing/2014/main" id="{AF314BA4-0D98-454E-9C0D-179DC7E00B6D}"/>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AD7CCD87-9601-E341-9237-BB6145E68E81}"/>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A3683784-4892-8147-84C4-3DD4233DD6AA}"/>
              </a:ext>
            </a:extLst>
          </p:cNvPr>
          <p:cNvSpPr>
            <a:spLocks noGrp="1"/>
          </p:cNvSpPr>
          <p:nvPr>
            <p:ph type="sldNum" sz="quarter" idx="12"/>
          </p:nvPr>
        </p:nvSpPr>
        <p:spPr/>
        <p:txBody>
          <a:bodyPr/>
          <a:lstStyle/>
          <a:p>
            <a:r>
              <a:rPr lang="en-US"/>
              <a:t>Slide 22-</a:t>
            </a:r>
            <a:fld id="{52DFCED4-3DB5-5A4D-92BF-293F61671FD6}" type="slidenum">
              <a:rPr lang="en-US" smtClean="0"/>
              <a:pPr/>
              <a:t>86</a:t>
            </a:fld>
            <a:endParaRPr lang="en-US" dirty="0"/>
          </a:p>
        </p:txBody>
      </p:sp>
    </p:spTree>
    <p:extLst>
      <p:ext uri="{BB962C8B-B14F-4D97-AF65-F5344CB8AC3E}">
        <p14:creationId xmlns:p14="http://schemas.microsoft.com/office/powerpoint/2010/main" val="147021333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9641A-83A9-474A-B529-A40F216F0594}"/>
              </a:ext>
            </a:extLst>
          </p:cNvPr>
          <p:cNvSpPr>
            <a:spLocks noGrp="1"/>
          </p:cNvSpPr>
          <p:nvPr>
            <p:ph type="title"/>
          </p:nvPr>
        </p:nvSpPr>
        <p:spPr/>
        <p:txBody>
          <a:bodyPr/>
          <a:lstStyle/>
          <a:p>
            <a:r>
              <a:rPr lang="en-US" dirty="0"/>
              <a:t>SOG-IS International Cooperation Agreement</a:t>
            </a:r>
          </a:p>
        </p:txBody>
      </p:sp>
      <p:sp>
        <p:nvSpPr>
          <p:cNvPr id="3" name="Content Placeholder 2">
            <a:extLst>
              <a:ext uri="{FF2B5EF4-FFF2-40B4-BE49-F238E27FC236}">
                <a16:creationId xmlns:a16="http://schemas.microsoft.com/office/drawing/2014/main" id="{75C6E30D-BC88-BC48-B78A-5343672BDE65}"/>
              </a:ext>
            </a:extLst>
          </p:cNvPr>
          <p:cNvSpPr>
            <a:spLocks noGrp="1"/>
          </p:cNvSpPr>
          <p:nvPr>
            <p:ph idx="1"/>
          </p:nvPr>
        </p:nvSpPr>
        <p:spPr/>
        <p:txBody>
          <a:bodyPr/>
          <a:lstStyle/>
          <a:p>
            <a:r>
              <a:rPr lang="en-US" dirty="0"/>
              <a:t>Modified in 2010 to include authorizing (certification producing) and/or consuming (certification recognizing) participation</a:t>
            </a:r>
          </a:p>
          <a:p>
            <a:pPr lvl="1"/>
            <a:r>
              <a:rPr lang="en-US" dirty="0"/>
              <a:t>As of 2017, 8 authorizing nations including the UK, France, Germany; 6 consuming participants including Austria, Finland, Poland</a:t>
            </a:r>
          </a:p>
          <a:p>
            <a:pPr lvl="1"/>
            <a:r>
              <a:rPr lang="en-US" dirty="0"/>
              <a:t>Recognition of levels above EAL4 limited to approved technical areas</a:t>
            </a:r>
          </a:p>
          <a:p>
            <a:r>
              <a:rPr lang="en-US" dirty="0"/>
              <a:t>2 levels of certificate producers</a:t>
            </a:r>
          </a:p>
          <a:p>
            <a:pPr lvl="1"/>
            <a:r>
              <a:rPr lang="en-US" dirty="0"/>
              <a:t>Recognition of CC certificates claiming EAL1–EAL4</a:t>
            </a:r>
          </a:p>
          <a:p>
            <a:pPr lvl="1"/>
            <a:r>
              <a:rPr lang="en-US" dirty="0"/>
              <a:t>Recognition of CC certificates at higher levels for defined technical areas with SOG-IS approved scheme for that level</a:t>
            </a:r>
          </a:p>
          <a:p>
            <a:endParaRPr lang="en-US" dirty="0"/>
          </a:p>
        </p:txBody>
      </p:sp>
      <p:sp>
        <p:nvSpPr>
          <p:cNvPr id="4" name="Date Placeholder 3">
            <a:extLst>
              <a:ext uri="{FF2B5EF4-FFF2-40B4-BE49-F238E27FC236}">
                <a16:creationId xmlns:a16="http://schemas.microsoft.com/office/drawing/2014/main" id="{AF314BA4-0D98-454E-9C0D-179DC7E00B6D}"/>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AD7CCD87-9601-E341-9237-BB6145E68E81}"/>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A3683784-4892-8147-84C4-3DD4233DD6AA}"/>
              </a:ext>
            </a:extLst>
          </p:cNvPr>
          <p:cNvSpPr>
            <a:spLocks noGrp="1"/>
          </p:cNvSpPr>
          <p:nvPr>
            <p:ph type="sldNum" sz="quarter" idx="12"/>
          </p:nvPr>
        </p:nvSpPr>
        <p:spPr/>
        <p:txBody>
          <a:bodyPr/>
          <a:lstStyle/>
          <a:p>
            <a:r>
              <a:rPr lang="en-US"/>
              <a:t>Slide 22-</a:t>
            </a:r>
            <a:fld id="{52DFCED4-3DB5-5A4D-92BF-293F61671FD6}" type="slidenum">
              <a:rPr lang="en-US" smtClean="0"/>
              <a:pPr/>
              <a:t>87</a:t>
            </a:fld>
            <a:endParaRPr lang="en-US" dirty="0"/>
          </a:p>
        </p:txBody>
      </p:sp>
    </p:spTree>
    <p:extLst>
      <p:ext uri="{BB962C8B-B14F-4D97-AF65-F5344CB8AC3E}">
        <p14:creationId xmlns:p14="http://schemas.microsoft.com/office/powerpoint/2010/main" val="27210822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88DFF-64AA-B34D-A49D-7EC2438D4D67}"/>
              </a:ext>
            </a:extLst>
          </p:cNvPr>
          <p:cNvSpPr>
            <a:spLocks noGrp="1"/>
          </p:cNvSpPr>
          <p:nvPr>
            <p:ph type="title"/>
          </p:nvPr>
        </p:nvSpPr>
        <p:spPr/>
        <p:txBody>
          <a:bodyPr/>
          <a:lstStyle/>
          <a:p>
            <a:r>
              <a:rPr lang="en-US" dirty="0"/>
              <a:t>SOG-IS International Cooperation Agreement</a:t>
            </a:r>
          </a:p>
        </p:txBody>
      </p:sp>
      <p:sp>
        <p:nvSpPr>
          <p:cNvPr id="3" name="Content Placeholder 2">
            <a:extLst>
              <a:ext uri="{FF2B5EF4-FFF2-40B4-BE49-F238E27FC236}">
                <a16:creationId xmlns:a16="http://schemas.microsoft.com/office/drawing/2014/main" id="{2FDB7716-A551-4B44-A4BA-F1E6E53158E6}"/>
              </a:ext>
            </a:extLst>
          </p:cNvPr>
          <p:cNvSpPr>
            <a:spLocks noGrp="1"/>
          </p:cNvSpPr>
          <p:nvPr>
            <p:ph idx="1"/>
          </p:nvPr>
        </p:nvSpPr>
        <p:spPr/>
        <p:txBody>
          <a:bodyPr/>
          <a:lstStyle/>
          <a:p>
            <a:r>
              <a:rPr lang="en-US" dirty="0"/>
              <a:t>Participants collaborate to:</a:t>
            </a:r>
          </a:p>
          <a:p>
            <a:pPr lvl="1"/>
            <a:r>
              <a:rPr lang="en-US" dirty="0"/>
              <a:t>Standardize Common Criteria PPs and certificate policies among CC schemes in Europe</a:t>
            </a:r>
          </a:p>
          <a:p>
            <a:pPr lvl="1"/>
            <a:r>
              <a:rPr lang="en-US" dirty="0"/>
              <a:t>Present common position within the CCRA</a:t>
            </a:r>
          </a:p>
          <a:p>
            <a:pPr lvl="1"/>
            <a:r>
              <a:rPr lang="en-US" dirty="0"/>
              <a:t>Develop PPs when EU Commission issues IT security-related directive</a:t>
            </a:r>
          </a:p>
          <a:p>
            <a:r>
              <a:rPr lang="en-US" dirty="0"/>
              <a:t>Authorizing nations still perform EAL3, EAL4 evaluations</a:t>
            </a:r>
          </a:p>
          <a:p>
            <a:r>
              <a:rPr lang="en-US" dirty="0"/>
              <a:t>Two technical areas covered by SOG-IS; PPs developed for products in these areas</a:t>
            </a:r>
          </a:p>
          <a:p>
            <a:pPr lvl="1"/>
            <a:r>
              <a:rPr lang="en-US" dirty="0"/>
              <a:t>Smartcards, similar devices like passports</a:t>
            </a:r>
          </a:p>
          <a:p>
            <a:pPr lvl="1"/>
            <a:r>
              <a:rPr lang="en-US" dirty="0"/>
              <a:t>Hardware devices with security boxes</a:t>
            </a:r>
          </a:p>
        </p:txBody>
      </p:sp>
      <p:sp>
        <p:nvSpPr>
          <p:cNvPr id="4" name="Date Placeholder 3">
            <a:extLst>
              <a:ext uri="{FF2B5EF4-FFF2-40B4-BE49-F238E27FC236}">
                <a16:creationId xmlns:a16="http://schemas.microsoft.com/office/drawing/2014/main" id="{49F2B272-74D0-A54F-AAC0-E3449CEF382C}"/>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3B186E99-F98C-5340-94E8-3627057FFE9A}"/>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19A5A8F6-B94A-FE41-A533-4D51294973B1}"/>
              </a:ext>
            </a:extLst>
          </p:cNvPr>
          <p:cNvSpPr>
            <a:spLocks noGrp="1"/>
          </p:cNvSpPr>
          <p:nvPr>
            <p:ph type="sldNum" sz="quarter" idx="12"/>
          </p:nvPr>
        </p:nvSpPr>
        <p:spPr/>
        <p:txBody>
          <a:bodyPr/>
          <a:lstStyle/>
          <a:p>
            <a:r>
              <a:rPr lang="en-US"/>
              <a:t>Slide 22-</a:t>
            </a:r>
            <a:fld id="{52DFCED4-3DB5-5A4D-92BF-293F61671FD6}" type="slidenum">
              <a:rPr lang="en-US" smtClean="0"/>
              <a:pPr/>
              <a:t>88</a:t>
            </a:fld>
            <a:endParaRPr lang="en-US" dirty="0"/>
          </a:p>
        </p:txBody>
      </p:sp>
    </p:spTree>
    <p:extLst>
      <p:ext uri="{BB962C8B-B14F-4D97-AF65-F5344CB8AC3E}">
        <p14:creationId xmlns:p14="http://schemas.microsoft.com/office/powerpoint/2010/main" val="145273994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3D010-825C-7948-8871-8B25D9FC2A0B}"/>
              </a:ext>
            </a:extLst>
          </p:cNvPr>
          <p:cNvSpPr>
            <a:spLocks noGrp="1"/>
          </p:cNvSpPr>
          <p:nvPr>
            <p:ph type="title"/>
          </p:nvPr>
        </p:nvSpPr>
        <p:spPr/>
        <p:txBody>
          <a:bodyPr/>
          <a:lstStyle/>
          <a:p>
            <a:r>
              <a:rPr lang="en-US" dirty="0"/>
              <a:t>Common Criteria Users Forum</a:t>
            </a:r>
          </a:p>
        </p:txBody>
      </p:sp>
      <p:sp>
        <p:nvSpPr>
          <p:cNvPr id="3" name="Content Placeholder 2">
            <a:extLst>
              <a:ext uri="{FF2B5EF4-FFF2-40B4-BE49-F238E27FC236}">
                <a16:creationId xmlns:a16="http://schemas.microsoft.com/office/drawing/2014/main" id="{20BC3563-373B-FD42-B036-6CB63D6ED6A5}"/>
              </a:ext>
            </a:extLst>
          </p:cNvPr>
          <p:cNvSpPr>
            <a:spLocks noGrp="1"/>
          </p:cNvSpPr>
          <p:nvPr>
            <p:ph idx="1"/>
          </p:nvPr>
        </p:nvSpPr>
        <p:spPr/>
        <p:txBody>
          <a:bodyPr/>
          <a:lstStyle/>
          <a:p>
            <a:r>
              <a:rPr lang="en-US" dirty="0"/>
              <a:t>Common Criteria Users Forum (CCUF): international group composed of people from academia, consultants, users, governments, CC laboratories, vendors, etc.</a:t>
            </a:r>
          </a:p>
          <a:p>
            <a:r>
              <a:rPr lang="en-US" dirty="0"/>
              <a:t>Promotes worldwide recognition of:</a:t>
            </a:r>
          </a:p>
          <a:p>
            <a:pPr lvl="1"/>
            <a:r>
              <a:rPr lang="en-US" dirty="0"/>
              <a:t>CC evaluations</a:t>
            </a:r>
          </a:p>
          <a:p>
            <a:pPr lvl="1"/>
            <a:r>
              <a:rPr lang="en-US" dirty="0"/>
              <a:t>Focused technical communities to develop </a:t>
            </a:r>
            <a:r>
              <a:rPr lang="en-US" dirty="0" err="1"/>
              <a:t>cPPs</a:t>
            </a:r>
            <a:endParaRPr lang="en-US" dirty="0"/>
          </a:p>
          <a:p>
            <a:pPr lvl="1"/>
            <a:r>
              <a:rPr lang="en-US" dirty="0"/>
              <a:t>Policies, processes for maintaining evaluation on future versions of product</a:t>
            </a:r>
          </a:p>
          <a:p>
            <a:pPr lvl="1"/>
            <a:r>
              <a:rPr lang="en-US" dirty="0"/>
              <a:t>Policies, processes for evaluating systems composed of evaluated products </a:t>
            </a:r>
          </a:p>
          <a:p>
            <a:r>
              <a:rPr lang="en-US" dirty="0"/>
              <a:t>Governance: CCUF Management Board</a:t>
            </a:r>
          </a:p>
        </p:txBody>
      </p:sp>
      <p:sp>
        <p:nvSpPr>
          <p:cNvPr id="4" name="Date Placeholder 3">
            <a:extLst>
              <a:ext uri="{FF2B5EF4-FFF2-40B4-BE49-F238E27FC236}">
                <a16:creationId xmlns:a16="http://schemas.microsoft.com/office/drawing/2014/main" id="{7D44C4E0-7BF4-E441-8E67-4362C59E6A09}"/>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C28C2FD6-9932-0D4E-A850-CBF296CAF4DB}"/>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362AB663-8FD8-D34C-BB98-E4F4751EC73D}"/>
              </a:ext>
            </a:extLst>
          </p:cNvPr>
          <p:cNvSpPr>
            <a:spLocks noGrp="1"/>
          </p:cNvSpPr>
          <p:nvPr>
            <p:ph type="sldNum" sz="quarter" idx="12"/>
          </p:nvPr>
        </p:nvSpPr>
        <p:spPr/>
        <p:txBody>
          <a:bodyPr/>
          <a:lstStyle/>
          <a:p>
            <a:r>
              <a:rPr lang="en-US"/>
              <a:t>Slide 22-</a:t>
            </a:r>
            <a:fld id="{52DFCED4-3DB5-5A4D-92BF-293F61671FD6}" type="slidenum">
              <a:rPr lang="en-US" smtClean="0"/>
              <a:pPr/>
              <a:t>89</a:t>
            </a:fld>
            <a:endParaRPr lang="en-US" dirty="0"/>
          </a:p>
        </p:txBody>
      </p:sp>
    </p:spTree>
    <p:extLst>
      <p:ext uri="{BB962C8B-B14F-4D97-AF65-F5344CB8AC3E}">
        <p14:creationId xmlns:p14="http://schemas.microsoft.com/office/powerpoint/2010/main" val="2005063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E18E3-A8C2-DC46-990E-5ABFCF9D5A5F}"/>
              </a:ext>
            </a:extLst>
          </p:cNvPr>
          <p:cNvSpPr>
            <a:spLocks noGrp="1"/>
          </p:cNvSpPr>
          <p:nvPr>
            <p:ph type="title"/>
          </p:nvPr>
        </p:nvSpPr>
        <p:spPr/>
        <p:txBody>
          <a:bodyPr/>
          <a:lstStyle/>
          <a:p>
            <a:r>
              <a:rPr lang="en-US" dirty="0"/>
              <a:t>TCSEC Functional Requirements</a:t>
            </a:r>
          </a:p>
        </p:txBody>
      </p:sp>
      <p:sp>
        <p:nvSpPr>
          <p:cNvPr id="3" name="Content Placeholder 2">
            <a:extLst>
              <a:ext uri="{FF2B5EF4-FFF2-40B4-BE49-F238E27FC236}">
                <a16:creationId xmlns:a16="http://schemas.microsoft.com/office/drawing/2014/main" id="{53EB9E91-4F3B-A44C-BB73-A2745A90FA30}"/>
              </a:ext>
            </a:extLst>
          </p:cNvPr>
          <p:cNvSpPr>
            <a:spLocks noGrp="1"/>
          </p:cNvSpPr>
          <p:nvPr>
            <p:ph idx="1"/>
          </p:nvPr>
        </p:nvSpPr>
        <p:spPr/>
        <p:txBody>
          <a:bodyPr>
            <a:normAutofit lnSpcReduction="10000"/>
          </a:bodyPr>
          <a:lstStyle/>
          <a:p>
            <a:r>
              <a:rPr lang="en-US" i="1" dirty="0"/>
              <a:t>Identification and authorization</a:t>
            </a:r>
            <a:r>
              <a:rPr lang="en-US" dirty="0"/>
              <a:t>: users must identify themselves to the system and the system must authenticate that identity before the user can use the system</a:t>
            </a:r>
          </a:p>
          <a:p>
            <a:pPr lvl="1"/>
            <a:r>
              <a:rPr lang="en-US" dirty="0"/>
              <a:t>Granularity of authentication data, protection of that data, associating identity with auditable actions</a:t>
            </a:r>
          </a:p>
          <a:p>
            <a:r>
              <a:rPr lang="en-US" i="1" dirty="0"/>
              <a:t>Object reuse</a:t>
            </a:r>
            <a:r>
              <a:rPr lang="en-US" dirty="0"/>
              <a:t>: revocation of access rights when object released, and ensuring a new user cannot read previous contents of object when it is reused</a:t>
            </a:r>
          </a:p>
          <a:p>
            <a:r>
              <a:rPr lang="en-US" i="1" dirty="0"/>
              <a:t>Trusted path</a:t>
            </a:r>
            <a:r>
              <a:rPr lang="en-US" dirty="0"/>
              <a:t>: communications channel guaranteed to be only between user, TCB</a:t>
            </a:r>
          </a:p>
          <a:p>
            <a:pPr lvl="1"/>
            <a:r>
              <a:rPr lang="en-US" dirty="0"/>
              <a:t>Required at B2 or higher</a:t>
            </a:r>
          </a:p>
          <a:p>
            <a:endParaRPr lang="en-US" dirty="0"/>
          </a:p>
          <a:p>
            <a:endParaRPr lang="en-US" dirty="0"/>
          </a:p>
        </p:txBody>
      </p:sp>
      <p:sp>
        <p:nvSpPr>
          <p:cNvPr id="4" name="Date Placeholder 3">
            <a:extLst>
              <a:ext uri="{FF2B5EF4-FFF2-40B4-BE49-F238E27FC236}">
                <a16:creationId xmlns:a16="http://schemas.microsoft.com/office/drawing/2014/main" id="{CD1637CD-BDB0-5C40-9064-41681F63C644}"/>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BF2F93DF-8E28-6E40-9906-9EC4C930E491}"/>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A67D54C3-BB59-874E-A7DC-E8422B2B088E}"/>
              </a:ext>
            </a:extLst>
          </p:cNvPr>
          <p:cNvSpPr>
            <a:spLocks noGrp="1"/>
          </p:cNvSpPr>
          <p:nvPr>
            <p:ph type="sldNum" sz="quarter" idx="12"/>
          </p:nvPr>
        </p:nvSpPr>
        <p:spPr/>
        <p:txBody>
          <a:bodyPr/>
          <a:lstStyle/>
          <a:p>
            <a:r>
              <a:rPr lang="en-US"/>
              <a:t>Slide 22-</a:t>
            </a:r>
            <a:fld id="{52DFCED4-3DB5-5A4D-92BF-293F61671FD6}" type="slidenum">
              <a:rPr lang="en-US" smtClean="0"/>
              <a:pPr/>
              <a:t>9</a:t>
            </a:fld>
            <a:endParaRPr lang="en-US" dirty="0"/>
          </a:p>
        </p:txBody>
      </p:sp>
    </p:spTree>
    <p:extLst>
      <p:ext uri="{BB962C8B-B14F-4D97-AF65-F5344CB8AC3E}">
        <p14:creationId xmlns:p14="http://schemas.microsoft.com/office/powerpoint/2010/main" val="179884445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CFA48-7EC1-1448-A93D-51120B6F74D7}"/>
              </a:ext>
            </a:extLst>
          </p:cNvPr>
          <p:cNvSpPr>
            <a:spLocks noGrp="1"/>
          </p:cNvSpPr>
          <p:nvPr>
            <p:ph type="title"/>
          </p:nvPr>
        </p:nvSpPr>
        <p:spPr/>
        <p:txBody>
          <a:bodyPr/>
          <a:lstStyle/>
          <a:p>
            <a:r>
              <a:rPr lang="en-US" dirty="0"/>
              <a:t>CC Discussion</a:t>
            </a:r>
          </a:p>
        </p:txBody>
      </p:sp>
      <p:sp>
        <p:nvSpPr>
          <p:cNvPr id="3" name="Content Placeholder 2">
            <a:extLst>
              <a:ext uri="{FF2B5EF4-FFF2-40B4-BE49-F238E27FC236}">
                <a16:creationId xmlns:a16="http://schemas.microsoft.com/office/drawing/2014/main" id="{B949CB7F-7C9A-7A45-AB8E-7A20834EE1EA}"/>
              </a:ext>
            </a:extLst>
          </p:cNvPr>
          <p:cNvSpPr>
            <a:spLocks noGrp="1"/>
          </p:cNvSpPr>
          <p:nvPr>
            <p:ph idx="1"/>
          </p:nvPr>
        </p:nvSpPr>
        <p:spPr/>
        <p:txBody>
          <a:bodyPr/>
          <a:lstStyle/>
          <a:p>
            <a:r>
              <a:rPr lang="en-US" dirty="0"/>
              <a:t>Much more complete than functional requirements of previous evaluation technologies</a:t>
            </a:r>
          </a:p>
          <a:p>
            <a:r>
              <a:rPr lang="en-US" dirty="0"/>
              <a:t>PP or ST may not be as strong as TCSEC classes</a:t>
            </a:r>
          </a:p>
          <a:p>
            <a:pPr lvl="1"/>
            <a:r>
              <a:rPr lang="en-US" dirty="0"/>
              <a:t>Fewer experts have reviewed it</a:t>
            </a:r>
          </a:p>
          <a:p>
            <a:pPr lvl="1"/>
            <a:r>
              <a:rPr lang="en-US" dirty="0"/>
              <a:t>Not yet faced test of time</a:t>
            </a:r>
          </a:p>
          <a:p>
            <a:r>
              <a:rPr lang="en-US" dirty="0"/>
              <a:t>Some CC requirements derived from requirements of previous methodologies</a:t>
            </a:r>
          </a:p>
          <a:p>
            <a:pPr lvl="1"/>
            <a:r>
              <a:rPr lang="en-US" dirty="0"/>
              <a:t>These may have more credibility than other requirements</a:t>
            </a:r>
          </a:p>
          <a:p>
            <a:r>
              <a:rPr lang="en-US" dirty="0"/>
              <a:t>Ultimately correctness of ST is up to vendor, evaluation team</a:t>
            </a:r>
          </a:p>
        </p:txBody>
      </p:sp>
      <p:sp>
        <p:nvSpPr>
          <p:cNvPr id="4" name="Date Placeholder 3">
            <a:extLst>
              <a:ext uri="{FF2B5EF4-FFF2-40B4-BE49-F238E27FC236}">
                <a16:creationId xmlns:a16="http://schemas.microsoft.com/office/drawing/2014/main" id="{4EE89265-2867-FC40-96FC-AE50C9EB3CAE}"/>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1865BD45-7932-6F4D-9100-ED489C5AF2CE}"/>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E3D24ECA-1051-584B-9FB0-E9395E84BAE4}"/>
              </a:ext>
            </a:extLst>
          </p:cNvPr>
          <p:cNvSpPr>
            <a:spLocks noGrp="1"/>
          </p:cNvSpPr>
          <p:nvPr>
            <p:ph type="sldNum" sz="quarter" idx="12"/>
          </p:nvPr>
        </p:nvSpPr>
        <p:spPr/>
        <p:txBody>
          <a:bodyPr/>
          <a:lstStyle/>
          <a:p>
            <a:r>
              <a:rPr lang="en-US"/>
              <a:t>Slide 22-</a:t>
            </a:r>
            <a:fld id="{52DFCED4-3DB5-5A4D-92BF-293F61671FD6}" type="slidenum">
              <a:rPr lang="en-US" smtClean="0"/>
              <a:pPr/>
              <a:t>90</a:t>
            </a:fld>
            <a:endParaRPr lang="en-US" dirty="0"/>
          </a:p>
        </p:txBody>
      </p:sp>
    </p:spTree>
    <p:extLst>
      <p:ext uri="{BB962C8B-B14F-4D97-AF65-F5344CB8AC3E}">
        <p14:creationId xmlns:p14="http://schemas.microsoft.com/office/powerpoint/2010/main" val="388585682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CFA48-7EC1-1448-A93D-51120B6F74D7}"/>
              </a:ext>
            </a:extLst>
          </p:cNvPr>
          <p:cNvSpPr>
            <a:spLocks noGrp="1"/>
          </p:cNvSpPr>
          <p:nvPr>
            <p:ph type="title"/>
          </p:nvPr>
        </p:nvSpPr>
        <p:spPr/>
        <p:txBody>
          <a:bodyPr/>
          <a:lstStyle/>
          <a:p>
            <a:r>
              <a:rPr lang="en-US" dirty="0"/>
              <a:t>CC Discussion</a:t>
            </a:r>
          </a:p>
        </p:txBody>
      </p:sp>
      <p:sp>
        <p:nvSpPr>
          <p:cNvPr id="3" name="Content Placeholder 2">
            <a:extLst>
              <a:ext uri="{FF2B5EF4-FFF2-40B4-BE49-F238E27FC236}">
                <a16:creationId xmlns:a16="http://schemas.microsoft.com/office/drawing/2014/main" id="{B949CB7F-7C9A-7A45-AB8E-7A20834EE1EA}"/>
              </a:ext>
            </a:extLst>
          </p:cNvPr>
          <p:cNvSpPr>
            <a:spLocks noGrp="1"/>
          </p:cNvSpPr>
          <p:nvPr>
            <p:ph idx="1"/>
          </p:nvPr>
        </p:nvSpPr>
        <p:spPr/>
        <p:txBody>
          <a:bodyPr/>
          <a:lstStyle/>
          <a:p>
            <a:r>
              <a:rPr lang="en-US" dirty="0"/>
              <a:t>CC project board manages interpretations</a:t>
            </a:r>
          </a:p>
          <a:p>
            <a:pPr lvl="1"/>
            <a:r>
              <a:rPr lang="en-US" dirty="0"/>
              <a:t>Any national scheme can submit their interpretations</a:t>
            </a:r>
          </a:p>
          <a:p>
            <a:pPr lvl="1"/>
            <a:r>
              <a:rPr lang="en-US" dirty="0"/>
              <a:t>Final interpretations become required on all subsequent evaluations</a:t>
            </a:r>
          </a:p>
          <a:p>
            <a:pPr lvl="1"/>
            <a:r>
              <a:rPr lang="en-US" dirty="0"/>
              <a:t>“Criteria creep”: newer evaluations may have to meet more stringent requirements than older evaluations</a:t>
            </a:r>
          </a:p>
          <a:p>
            <a:r>
              <a:rPr lang="en-US" dirty="0"/>
              <a:t>Evaluation process monitored by validating body</a:t>
            </a:r>
          </a:p>
        </p:txBody>
      </p:sp>
      <p:sp>
        <p:nvSpPr>
          <p:cNvPr id="4" name="Date Placeholder 3">
            <a:extLst>
              <a:ext uri="{FF2B5EF4-FFF2-40B4-BE49-F238E27FC236}">
                <a16:creationId xmlns:a16="http://schemas.microsoft.com/office/drawing/2014/main" id="{4EE89265-2867-FC40-96FC-AE50C9EB3CAE}"/>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1865BD45-7932-6F4D-9100-ED489C5AF2CE}"/>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E3D24ECA-1051-584B-9FB0-E9395E84BAE4}"/>
              </a:ext>
            </a:extLst>
          </p:cNvPr>
          <p:cNvSpPr>
            <a:spLocks noGrp="1"/>
          </p:cNvSpPr>
          <p:nvPr>
            <p:ph type="sldNum" sz="quarter" idx="12"/>
          </p:nvPr>
        </p:nvSpPr>
        <p:spPr/>
        <p:txBody>
          <a:bodyPr/>
          <a:lstStyle/>
          <a:p>
            <a:r>
              <a:rPr lang="en-US"/>
              <a:t>Slide 22-</a:t>
            </a:r>
            <a:fld id="{52DFCED4-3DB5-5A4D-92BF-293F61671FD6}" type="slidenum">
              <a:rPr lang="en-US" smtClean="0"/>
              <a:pPr/>
              <a:t>91</a:t>
            </a:fld>
            <a:endParaRPr lang="en-US" dirty="0"/>
          </a:p>
        </p:txBody>
      </p:sp>
    </p:spTree>
    <p:extLst>
      <p:ext uri="{BB962C8B-B14F-4D97-AF65-F5344CB8AC3E}">
        <p14:creationId xmlns:p14="http://schemas.microsoft.com/office/powerpoint/2010/main" val="36456815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D8C19-00F2-AB4B-AE4E-B33C8D31AF4A}"/>
              </a:ext>
            </a:extLst>
          </p:cNvPr>
          <p:cNvSpPr>
            <a:spLocks noGrp="1"/>
          </p:cNvSpPr>
          <p:nvPr>
            <p:ph type="title"/>
          </p:nvPr>
        </p:nvSpPr>
        <p:spPr/>
        <p:txBody>
          <a:bodyPr/>
          <a:lstStyle/>
          <a:p>
            <a:r>
              <a:rPr lang="en-US" dirty="0"/>
              <a:t>CC Discussion</a:t>
            </a:r>
          </a:p>
        </p:txBody>
      </p:sp>
      <p:sp>
        <p:nvSpPr>
          <p:cNvPr id="3" name="Content Placeholder 2">
            <a:extLst>
              <a:ext uri="{FF2B5EF4-FFF2-40B4-BE49-F238E27FC236}">
                <a16:creationId xmlns:a16="http://schemas.microsoft.com/office/drawing/2014/main" id="{89DCAA40-4D19-FB48-8EAB-2F7328538DBF}"/>
              </a:ext>
            </a:extLst>
          </p:cNvPr>
          <p:cNvSpPr>
            <a:spLocks noGrp="1"/>
          </p:cNvSpPr>
          <p:nvPr>
            <p:ph idx="1"/>
          </p:nvPr>
        </p:nvSpPr>
        <p:spPr/>
        <p:txBody>
          <a:bodyPr/>
          <a:lstStyle/>
          <a:p>
            <a:r>
              <a:rPr lang="en-US" dirty="0"/>
              <a:t>CC documentation, methodology are evolving</a:t>
            </a:r>
          </a:p>
          <a:p>
            <a:pPr lvl="1"/>
            <a:r>
              <a:rPr lang="en-US" dirty="0"/>
              <a:t>8 official versions of CC/CEM so far</a:t>
            </a:r>
          </a:p>
          <a:p>
            <a:pPr lvl="1"/>
            <a:r>
              <a:rPr lang="en-US" dirty="0"/>
              <a:t>New technical committees form, continue to develop </a:t>
            </a:r>
            <a:r>
              <a:rPr lang="en-US" dirty="0" err="1"/>
              <a:t>cPPs</a:t>
            </a:r>
            <a:endParaRPr lang="en-US" dirty="0"/>
          </a:p>
          <a:p>
            <a:r>
              <a:rPr lang="en-US" dirty="0"/>
              <a:t>Common Criteria Management Board (CCMB): international body that maintains CC, ensures CCRA is operated as defined by its rules</a:t>
            </a:r>
          </a:p>
          <a:p>
            <a:pPr lvl="1"/>
            <a:r>
              <a:rPr lang="en-US" dirty="0"/>
              <a:t>Each signatory of CCRA has representative on CCMB</a:t>
            </a:r>
          </a:p>
          <a:p>
            <a:pPr lvl="1"/>
            <a:r>
              <a:rPr lang="en-US" dirty="0"/>
              <a:t>CCMB discusses change proposals from CCRA participants; determination I Agreed (worthy of being adopted internationally by CC), Concurred (proposal acceptable, does not violate mutual recognition, but not worthy of international adoption), Disagreed (proposal violates mutual recognition rules or too incomplete to be accepted)</a:t>
            </a:r>
          </a:p>
        </p:txBody>
      </p:sp>
      <p:sp>
        <p:nvSpPr>
          <p:cNvPr id="4" name="Date Placeholder 3">
            <a:extLst>
              <a:ext uri="{FF2B5EF4-FFF2-40B4-BE49-F238E27FC236}">
                <a16:creationId xmlns:a16="http://schemas.microsoft.com/office/drawing/2014/main" id="{2D20C9D7-FA3E-AC41-98E5-225506F45D5E}"/>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746B1A59-5481-464D-9EF0-9E07CFCC1E9E}"/>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A56F6F0A-4055-FB41-A295-E652D739DACD}"/>
              </a:ext>
            </a:extLst>
          </p:cNvPr>
          <p:cNvSpPr>
            <a:spLocks noGrp="1"/>
          </p:cNvSpPr>
          <p:nvPr>
            <p:ph type="sldNum" sz="quarter" idx="12"/>
          </p:nvPr>
        </p:nvSpPr>
        <p:spPr/>
        <p:txBody>
          <a:bodyPr/>
          <a:lstStyle/>
          <a:p>
            <a:r>
              <a:rPr lang="en-US"/>
              <a:t>Slide 22-</a:t>
            </a:r>
            <a:fld id="{52DFCED4-3DB5-5A4D-92BF-293F61671FD6}" type="slidenum">
              <a:rPr lang="en-US" smtClean="0"/>
              <a:pPr/>
              <a:t>92</a:t>
            </a:fld>
            <a:endParaRPr lang="en-US" dirty="0"/>
          </a:p>
        </p:txBody>
      </p:sp>
    </p:spTree>
    <p:extLst>
      <p:ext uri="{BB962C8B-B14F-4D97-AF65-F5344CB8AC3E}">
        <p14:creationId xmlns:p14="http://schemas.microsoft.com/office/powerpoint/2010/main" val="80915143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4B53A-9151-4149-AC71-6274CACC2624}"/>
              </a:ext>
            </a:extLst>
          </p:cNvPr>
          <p:cNvSpPr>
            <a:spLocks noGrp="1"/>
          </p:cNvSpPr>
          <p:nvPr>
            <p:ph type="title"/>
          </p:nvPr>
        </p:nvSpPr>
        <p:spPr/>
        <p:txBody>
          <a:bodyPr/>
          <a:lstStyle/>
          <a:p>
            <a:r>
              <a:rPr lang="en-US" dirty="0"/>
              <a:t>System Security Engineering Capability Maturity Model (SSE-CMM)</a:t>
            </a:r>
          </a:p>
        </p:txBody>
      </p:sp>
      <p:sp>
        <p:nvSpPr>
          <p:cNvPr id="3" name="Content Placeholder 2">
            <a:extLst>
              <a:ext uri="{FF2B5EF4-FFF2-40B4-BE49-F238E27FC236}">
                <a16:creationId xmlns:a16="http://schemas.microsoft.com/office/drawing/2014/main" id="{0D53FBB6-61F6-AD42-8844-4905C69A79C9}"/>
              </a:ext>
            </a:extLst>
          </p:cNvPr>
          <p:cNvSpPr>
            <a:spLocks noGrp="1"/>
          </p:cNvSpPr>
          <p:nvPr>
            <p:ph idx="1"/>
          </p:nvPr>
        </p:nvSpPr>
        <p:spPr/>
        <p:txBody>
          <a:bodyPr/>
          <a:lstStyle/>
          <a:p>
            <a:r>
              <a:rPr lang="en-US" dirty="0"/>
              <a:t>Methodology for developing secure systems</a:t>
            </a:r>
          </a:p>
          <a:p>
            <a:pPr lvl="1"/>
            <a:r>
              <a:rPr lang="en-US" dirty="0"/>
              <a:t>Based on Software Engineering Capability Maturity Model (SE-CMM)</a:t>
            </a:r>
          </a:p>
          <a:p>
            <a:pPr lvl="1"/>
            <a:r>
              <a:rPr lang="en-US" dirty="0"/>
              <a:t>It focuses on processes used to develop system</a:t>
            </a:r>
          </a:p>
          <a:p>
            <a:r>
              <a:rPr lang="en-US" dirty="0"/>
              <a:t>Provides maturity levels</a:t>
            </a:r>
          </a:p>
          <a:p>
            <a:pPr lvl="1"/>
            <a:r>
              <a:rPr lang="en-US" dirty="0"/>
              <a:t>Contrast with previous ones, which provide trust levels</a:t>
            </a:r>
          </a:p>
          <a:p>
            <a:r>
              <a:rPr lang="en-US" dirty="0"/>
              <a:t>Can provide assurance evidence, thereby increasing confidence in trustworthiness of product</a:t>
            </a:r>
          </a:p>
          <a:p>
            <a:r>
              <a:rPr lang="en-US" dirty="0"/>
              <a:t>Organized into processes, maturity levels</a:t>
            </a:r>
          </a:p>
          <a:p>
            <a:endParaRPr lang="en-US" dirty="0"/>
          </a:p>
        </p:txBody>
      </p:sp>
      <p:sp>
        <p:nvSpPr>
          <p:cNvPr id="4" name="Date Placeholder 3">
            <a:extLst>
              <a:ext uri="{FF2B5EF4-FFF2-40B4-BE49-F238E27FC236}">
                <a16:creationId xmlns:a16="http://schemas.microsoft.com/office/drawing/2014/main" id="{96F4F19B-C6EC-EC49-B831-CB1D62900C2A}"/>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612798C5-205A-4646-8D65-FB2D3AAD8895}"/>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D71A7DBB-DCE3-9449-821E-CD2B571B2291}"/>
              </a:ext>
            </a:extLst>
          </p:cNvPr>
          <p:cNvSpPr>
            <a:spLocks noGrp="1"/>
          </p:cNvSpPr>
          <p:nvPr>
            <p:ph type="sldNum" sz="quarter" idx="12"/>
          </p:nvPr>
        </p:nvSpPr>
        <p:spPr/>
        <p:txBody>
          <a:bodyPr/>
          <a:lstStyle/>
          <a:p>
            <a:r>
              <a:rPr lang="en-US"/>
              <a:t>Slide 22-</a:t>
            </a:r>
            <a:fld id="{52DFCED4-3DB5-5A4D-92BF-293F61671FD6}" type="slidenum">
              <a:rPr lang="en-US" smtClean="0"/>
              <a:pPr/>
              <a:t>93</a:t>
            </a:fld>
            <a:endParaRPr lang="en-US" dirty="0"/>
          </a:p>
        </p:txBody>
      </p:sp>
    </p:spTree>
    <p:extLst>
      <p:ext uri="{BB962C8B-B14F-4D97-AF65-F5344CB8AC3E}">
        <p14:creationId xmlns:p14="http://schemas.microsoft.com/office/powerpoint/2010/main" val="414885601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5DF7D-F6C2-5943-BDB6-FC2A452FB51E}"/>
              </a:ext>
            </a:extLst>
          </p:cNvPr>
          <p:cNvSpPr>
            <a:spLocks noGrp="1"/>
          </p:cNvSpPr>
          <p:nvPr>
            <p:ph type="title"/>
          </p:nvPr>
        </p:nvSpPr>
        <p:spPr/>
        <p:txBody>
          <a:bodyPr/>
          <a:lstStyle/>
          <a:p>
            <a:r>
              <a:rPr lang="en-US" dirty="0"/>
              <a:t>SSE-CMM Model: Processes</a:t>
            </a:r>
          </a:p>
        </p:txBody>
      </p:sp>
      <p:sp>
        <p:nvSpPr>
          <p:cNvPr id="3" name="Content Placeholder 2">
            <a:extLst>
              <a:ext uri="{FF2B5EF4-FFF2-40B4-BE49-F238E27FC236}">
                <a16:creationId xmlns:a16="http://schemas.microsoft.com/office/drawing/2014/main" id="{58B37E0A-F27D-104A-9DC9-26A07247A812}"/>
              </a:ext>
            </a:extLst>
          </p:cNvPr>
          <p:cNvSpPr>
            <a:spLocks noGrp="1"/>
          </p:cNvSpPr>
          <p:nvPr>
            <p:ph idx="1"/>
          </p:nvPr>
        </p:nvSpPr>
        <p:spPr/>
        <p:txBody>
          <a:bodyPr/>
          <a:lstStyle/>
          <a:p>
            <a:r>
              <a:rPr lang="en-US" i="1" dirty="0"/>
              <a:t>Process capability</a:t>
            </a:r>
            <a:r>
              <a:rPr lang="en-US" dirty="0"/>
              <a:t>: range of expected results that can be achieved by following process</a:t>
            </a:r>
          </a:p>
          <a:p>
            <a:pPr lvl="1"/>
            <a:r>
              <a:rPr lang="en-US" dirty="0"/>
              <a:t>Indicates potential; a predictor of future project outcomes</a:t>
            </a:r>
          </a:p>
          <a:p>
            <a:r>
              <a:rPr lang="en-US" i="1" dirty="0"/>
              <a:t>Process performance</a:t>
            </a:r>
            <a:r>
              <a:rPr lang="en-US" dirty="0"/>
              <a:t>: measure of actual results achieved</a:t>
            </a:r>
          </a:p>
          <a:p>
            <a:r>
              <a:rPr lang="en-US" i="1" dirty="0"/>
              <a:t>Process maturity</a:t>
            </a:r>
            <a:r>
              <a:rPr lang="en-US" dirty="0"/>
              <a:t>: extent to which process is explicitly defined, managed, measured, controlled, effective</a:t>
            </a:r>
            <a:endParaRPr lang="en-US" i="1" dirty="0"/>
          </a:p>
        </p:txBody>
      </p:sp>
      <p:sp>
        <p:nvSpPr>
          <p:cNvPr id="4" name="Date Placeholder 3">
            <a:extLst>
              <a:ext uri="{FF2B5EF4-FFF2-40B4-BE49-F238E27FC236}">
                <a16:creationId xmlns:a16="http://schemas.microsoft.com/office/drawing/2014/main" id="{77F0CDC1-4525-CE4D-913B-60C18141A9D2}"/>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D86F3AE5-D6C4-974B-A49A-6DD7F1E9F94B}"/>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A843EAAB-20C7-AE47-A6D3-C55A61010189}"/>
              </a:ext>
            </a:extLst>
          </p:cNvPr>
          <p:cNvSpPr>
            <a:spLocks noGrp="1"/>
          </p:cNvSpPr>
          <p:nvPr>
            <p:ph type="sldNum" sz="quarter" idx="12"/>
          </p:nvPr>
        </p:nvSpPr>
        <p:spPr/>
        <p:txBody>
          <a:bodyPr/>
          <a:lstStyle/>
          <a:p>
            <a:r>
              <a:rPr lang="en-US"/>
              <a:t>Slide 22-</a:t>
            </a:r>
            <a:fld id="{52DFCED4-3DB5-5A4D-92BF-293F61671FD6}" type="slidenum">
              <a:rPr lang="en-US" smtClean="0"/>
              <a:pPr/>
              <a:t>94</a:t>
            </a:fld>
            <a:endParaRPr lang="en-US" dirty="0"/>
          </a:p>
        </p:txBody>
      </p:sp>
    </p:spTree>
    <p:extLst>
      <p:ext uri="{BB962C8B-B14F-4D97-AF65-F5344CB8AC3E}">
        <p14:creationId xmlns:p14="http://schemas.microsoft.com/office/powerpoint/2010/main" val="54956711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E87BF-130C-8C42-B1F4-1890167B91B5}"/>
              </a:ext>
            </a:extLst>
          </p:cNvPr>
          <p:cNvSpPr>
            <a:spLocks noGrp="1"/>
          </p:cNvSpPr>
          <p:nvPr>
            <p:ph type="title"/>
          </p:nvPr>
        </p:nvSpPr>
        <p:spPr/>
        <p:txBody>
          <a:bodyPr/>
          <a:lstStyle/>
          <a:p>
            <a:r>
              <a:rPr lang="en-US" dirty="0"/>
              <a:t>SSE-CMM Model: Processes</a:t>
            </a:r>
          </a:p>
        </p:txBody>
      </p:sp>
      <p:sp>
        <p:nvSpPr>
          <p:cNvPr id="3" name="Content Placeholder 2">
            <a:extLst>
              <a:ext uri="{FF2B5EF4-FFF2-40B4-BE49-F238E27FC236}">
                <a16:creationId xmlns:a16="http://schemas.microsoft.com/office/drawing/2014/main" id="{C63EB6A2-D0FE-214B-B2DC-9027965575E0}"/>
              </a:ext>
            </a:extLst>
          </p:cNvPr>
          <p:cNvSpPr>
            <a:spLocks noGrp="1"/>
          </p:cNvSpPr>
          <p:nvPr>
            <p:ph sz="half" idx="1"/>
          </p:nvPr>
        </p:nvSpPr>
        <p:spPr>
          <a:xfrm>
            <a:off x="838200" y="2446638"/>
            <a:ext cx="5181600" cy="3101546"/>
          </a:xfrm>
        </p:spPr>
        <p:txBody>
          <a:bodyPr>
            <a:normAutofit/>
          </a:bodyPr>
          <a:lstStyle/>
          <a:p>
            <a:r>
              <a:rPr lang="en-US" dirty="0"/>
              <a:t>Administrator security controls</a:t>
            </a:r>
          </a:p>
          <a:p>
            <a:r>
              <a:rPr lang="en-US" dirty="0"/>
              <a:t>Assess impact</a:t>
            </a:r>
          </a:p>
          <a:p>
            <a:r>
              <a:rPr lang="en-US" dirty="0"/>
              <a:t>Assess security risk</a:t>
            </a:r>
          </a:p>
          <a:p>
            <a:r>
              <a:rPr lang="en-US" dirty="0"/>
              <a:t>Assess threat</a:t>
            </a:r>
          </a:p>
          <a:p>
            <a:r>
              <a:rPr lang="en-US" dirty="0"/>
              <a:t>Assess vulnerability</a:t>
            </a:r>
          </a:p>
          <a:p>
            <a:r>
              <a:rPr lang="en-US" dirty="0"/>
              <a:t>Build assurance argument</a:t>
            </a:r>
          </a:p>
          <a:p>
            <a:endParaRPr lang="en-US" dirty="0"/>
          </a:p>
        </p:txBody>
      </p:sp>
      <p:sp>
        <p:nvSpPr>
          <p:cNvPr id="7" name="Content Placeholder 6">
            <a:extLst>
              <a:ext uri="{FF2B5EF4-FFF2-40B4-BE49-F238E27FC236}">
                <a16:creationId xmlns:a16="http://schemas.microsoft.com/office/drawing/2014/main" id="{E49C439F-9FA1-C64E-BC06-6FA434A54674}"/>
              </a:ext>
            </a:extLst>
          </p:cNvPr>
          <p:cNvSpPr>
            <a:spLocks noGrp="1"/>
          </p:cNvSpPr>
          <p:nvPr>
            <p:ph sz="half" idx="2"/>
          </p:nvPr>
        </p:nvSpPr>
        <p:spPr>
          <a:xfrm>
            <a:off x="6172200" y="2446637"/>
            <a:ext cx="5181600" cy="2953266"/>
          </a:xfrm>
        </p:spPr>
        <p:txBody>
          <a:bodyPr>
            <a:normAutofit/>
          </a:bodyPr>
          <a:lstStyle/>
          <a:p>
            <a:r>
              <a:rPr lang="en-US" dirty="0"/>
              <a:t>Coordinate security</a:t>
            </a:r>
          </a:p>
          <a:p>
            <a:r>
              <a:rPr lang="en-US" dirty="0"/>
              <a:t>Monitor system security posture</a:t>
            </a:r>
          </a:p>
          <a:p>
            <a:r>
              <a:rPr lang="en-US" dirty="0"/>
              <a:t>Provide security input</a:t>
            </a:r>
          </a:p>
          <a:p>
            <a:r>
              <a:rPr lang="en-US" dirty="0"/>
              <a:t>Specify security needs</a:t>
            </a:r>
          </a:p>
          <a:p>
            <a:r>
              <a:rPr lang="en-US" dirty="0"/>
              <a:t>Verify and validate security</a:t>
            </a:r>
          </a:p>
        </p:txBody>
      </p:sp>
      <p:sp>
        <p:nvSpPr>
          <p:cNvPr id="4" name="Date Placeholder 3">
            <a:extLst>
              <a:ext uri="{FF2B5EF4-FFF2-40B4-BE49-F238E27FC236}">
                <a16:creationId xmlns:a16="http://schemas.microsoft.com/office/drawing/2014/main" id="{95F84A63-241E-6940-A7FF-10E5EBBFAD33}"/>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66AAAF03-C7D3-C144-A904-F17CC39E605D}"/>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3AEC4E82-7345-0D4D-8CC9-B1E595DB81B9}"/>
              </a:ext>
            </a:extLst>
          </p:cNvPr>
          <p:cNvSpPr>
            <a:spLocks noGrp="1"/>
          </p:cNvSpPr>
          <p:nvPr>
            <p:ph type="sldNum" sz="quarter" idx="12"/>
          </p:nvPr>
        </p:nvSpPr>
        <p:spPr/>
        <p:txBody>
          <a:bodyPr/>
          <a:lstStyle/>
          <a:p>
            <a:r>
              <a:rPr lang="en-US"/>
              <a:t>Slide 22-</a:t>
            </a:r>
            <a:fld id="{52DFCED4-3DB5-5A4D-92BF-293F61671FD6}" type="slidenum">
              <a:rPr lang="en-US" smtClean="0"/>
              <a:pPr/>
              <a:t>95</a:t>
            </a:fld>
            <a:endParaRPr lang="en-US" dirty="0"/>
          </a:p>
        </p:txBody>
      </p:sp>
      <p:sp>
        <p:nvSpPr>
          <p:cNvPr id="8" name="TextBox 7">
            <a:extLst>
              <a:ext uri="{FF2B5EF4-FFF2-40B4-BE49-F238E27FC236}">
                <a16:creationId xmlns:a16="http://schemas.microsoft.com/office/drawing/2014/main" id="{8EB3E5B9-34B0-5F4C-A8BE-4A5AAE004BD9}"/>
              </a:ext>
            </a:extLst>
          </p:cNvPr>
          <p:cNvSpPr txBox="1"/>
          <p:nvPr/>
        </p:nvSpPr>
        <p:spPr>
          <a:xfrm>
            <a:off x="2608186" y="1582282"/>
            <a:ext cx="6975628" cy="523220"/>
          </a:xfrm>
          <a:prstGeom prst="rect">
            <a:avLst/>
          </a:prstGeom>
          <a:noFill/>
        </p:spPr>
        <p:txBody>
          <a:bodyPr wrap="none" rtlCol="0">
            <a:spAutoFit/>
          </a:bodyPr>
          <a:lstStyle/>
          <a:p>
            <a:r>
              <a:rPr lang="en-US" sz="2800" dirty="0"/>
              <a:t>11 systems security engineering process areas:</a:t>
            </a:r>
          </a:p>
        </p:txBody>
      </p:sp>
      <p:sp>
        <p:nvSpPr>
          <p:cNvPr id="9" name="TextBox 8">
            <a:extLst>
              <a:ext uri="{FF2B5EF4-FFF2-40B4-BE49-F238E27FC236}">
                <a16:creationId xmlns:a16="http://schemas.microsoft.com/office/drawing/2014/main" id="{0483A20F-8452-744E-A038-238D5AAE3CB9}"/>
              </a:ext>
            </a:extLst>
          </p:cNvPr>
          <p:cNvSpPr txBox="1"/>
          <p:nvPr/>
        </p:nvSpPr>
        <p:spPr>
          <a:xfrm>
            <a:off x="838200" y="5399903"/>
            <a:ext cx="10099431" cy="954107"/>
          </a:xfrm>
          <a:prstGeom prst="rect">
            <a:avLst/>
          </a:prstGeom>
          <a:noFill/>
        </p:spPr>
        <p:txBody>
          <a:bodyPr wrap="none" rtlCol="0">
            <a:spAutoFit/>
          </a:bodyPr>
          <a:lstStyle/>
          <a:p>
            <a:r>
              <a:rPr lang="en-US" sz="2800" dirty="0"/>
              <a:t>Definition of each process area contains goal, set of supporting base</a:t>
            </a:r>
          </a:p>
          <a:p>
            <a:r>
              <a:rPr lang="en-US" sz="2800" dirty="0"/>
              <a:t>practices (total of 61 base practices within all areas)</a:t>
            </a:r>
          </a:p>
        </p:txBody>
      </p:sp>
    </p:spTree>
    <p:extLst>
      <p:ext uri="{BB962C8B-B14F-4D97-AF65-F5344CB8AC3E}">
        <p14:creationId xmlns:p14="http://schemas.microsoft.com/office/powerpoint/2010/main" val="18430074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B810C4D0-ABE7-1E48-ACB9-1508A0DFA711}"/>
              </a:ext>
            </a:extLst>
          </p:cNvPr>
          <p:cNvSpPr>
            <a:spLocks noGrp="1"/>
          </p:cNvSpPr>
          <p:nvPr>
            <p:ph type="title"/>
          </p:nvPr>
        </p:nvSpPr>
        <p:spPr/>
        <p:txBody>
          <a:bodyPr/>
          <a:lstStyle/>
          <a:p>
            <a:r>
              <a:rPr lang="en-US" dirty="0"/>
              <a:t>Example: Assess Threat Process Area</a:t>
            </a:r>
          </a:p>
        </p:txBody>
      </p:sp>
      <p:sp>
        <p:nvSpPr>
          <p:cNvPr id="9" name="Content Placeholder 8">
            <a:extLst>
              <a:ext uri="{FF2B5EF4-FFF2-40B4-BE49-F238E27FC236}">
                <a16:creationId xmlns:a16="http://schemas.microsoft.com/office/drawing/2014/main" id="{CC70C01F-9092-E84B-82BA-9524D2A3DE17}"/>
              </a:ext>
            </a:extLst>
          </p:cNvPr>
          <p:cNvSpPr>
            <a:spLocks noGrp="1"/>
          </p:cNvSpPr>
          <p:nvPr>
            <p:ph idx="1"/>
          </p:nvPr>
        </p:nvSpPr>
        <p:spPr/>
        <p:txBody>
          <a:bodyPr/>
          <a:lstStyle/>
          <a:p>
            <a:r>
              <a:rPr lang="en-US" dirty="0"/>
              <a:t>Goal: threats to security of system be identified, characterized</a:t>
            </a:r>
          </a:p>
          <a:p>
            <a:r>
              <a:rPr lang="en-US" dirty="0"/>
              <a:t>Base processes:</a:t>
            </a:r>
          </a:p>
          <a:p>
            <a:pPr lvl="1"/>
            <a:r>
              <a:rPr lang="en-US" dirty="0"/>
              <a:t>Identify Natural Threats</a:t>
            </a:r>
          </a:p>
          <a:p>
            <a:pPr lvl="1"/>
            <a:r>
              <a:rPr lang="en-US" dirty="0"/>
              <a:t>Identify Human-Made Threats</a:t>
            </a:r>
          </a:p>
          <a:p>
            <a:pPr lvl="1"/>
            <a:r>
              <a:rPr lang="en-US" dirty="0"/>
              <a:t>Identify Threat Units of Measure</a:t>
            </a:r>
          </a:p>
          <a:p>
            <a:pPr lvl="1"/>
            <a:r>
              <a:rPr lang="en-US" dirty="0"/>
              <a:t>Assess Threat Agent Capability</a:t>
            </a:r>
          </a:p>
          <a:p>
            <a:pPr lvl="1"/>
            <a:r>
              <a:rPr lang="en-US" dirty="0"/>
              <a:t>Assess Threat Likelihood</a:t>
            </a:r>
          </a:p>
          <a:p>
            <a:pPr lvl="1"/>
            <a:r>
              <a:rPr lang="en-US" dirty="0"/>
              <a:t>Monitor Threats and Their Characteristics</a:t>
            </a:r>
          </a:p>
          <a:p>
            <a:pPr lvl="1"/>
            <a:endParaRPr lang="en-US" dirty="0"/>
          </a:p>
        </p:txBody>
      </p:sp>
      <p:sp>
        <p:nvSpPr>
          <p:cNvPr id="5" name="Date Placeholder 4">
            <a:extLst>
              <a:ext uri="{FF2B5EF4-FFF2-40B4-BE49-F238E27FC236}">
                <a16:creationId xmlns:a16="http://schemas.microsoft.com/office/drawing/2014/main" id="{4504FBBE-DFCD-5E46-9778-6B3105964082}"/>
              </a:ext>
            </a:extLst>
          </p:cNvPr>
          <p:cNvSpPr>
            <a:spLocks noGrp="1"/>
          </p:cNvSpPr>
          <p:nvPr>
            <p:ph type="dt" sz="half" idx="10"/>
          </p:nvPr>
        </p:nvSpPr>
        <p:spPr/>
        <p:txBody>
          <a:bodyPr/>
          <a:lstStyle/>
          <a:p>
            <a:r>
              <a:rPr lang="en-US"/>
              <a:t>Version 1.0</a:t>
            </a:r>
          </a:p>
        </p:txBody>
      </p:sp>
      <p:sp>
        <p:nvSpPr>
          <p:cNvPr id="6" name="Footer Placeholder 5">
            <a:extLst>
              <a:ext uri="{FF2B5EF4-FFF2-40B4-BE49-F238E27FC236}">
                <a16:creationId xmlns:a16="http://schemas.microsoft.com/office/drawing/2014/main" id="{CD2E0FDD-2C1E-0E4E-A5FA-D70475C3DB72}"/>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7" name="Slide Number Placeholder 6">
            <a:extLst>
              <a:ext uri="{FF2B5EF4-FFF2-40B4-BE49-F238E27FC236}">
                <a16:creationId xmlns:a16="http://schemas.microsoft.com/office/drawing/2014/main" id="{A934A7A7-D5CC-0544-9BEE-45A85AC055FE}"/>
              </a:ext>
            </a:extLst>
          </p:cNvPr>
          <p:cNvSpPr>
            <a:spLocks noGrp="1"/>
          </p:cNvSpPr>
          <p:nvPr>
            <p:ph type="sldNum" sz="quarter" idx="12"/>
          </p:nvPr>
        </p:nvSpPr>
        <p:spPr/>
        <p:txBody>
          <a:bodyPr/>
          <a:lstStyle/>
          <a:p>
            <a:r>
              <a:rPr lang="en-US"/>
              <a:t>Slide 22-</a:t>
            </a:r>
            <a:fld id="{52DFCED4-3DB5-5A4D-92BF-293F61671FD6}" type="slidenum">
              <a:rPr lang="en-US" smtClean="0"/>
              <a:pPr/>
              <a:t>96</a:t>
            </a:fld>
            <a:endParaRPr lang="en-US" dirty="0"/>
          </a:p>
        </p:txBody>
      </p:sp>
    </p:spTree>
    <p:extLst>
      <p:ext uri="{BB962C8B-B14F-4D97-AF65-F5344CB8AC3E}">
        <p14:creationId xmlns:p14="http://schemas.microsoft.com/office/powerpoint/2010/main" val="326212980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E87BF-130C-8C42-B1F4-1890167B91B5}"/>
              </a:ext>
            </a:extLst>
          </p:cNvPr>
          <p:cNvSpPr>
            <a:spLocks noGrp="1"/>
          </p:cNvSpPr>
          <p:nvPr>
            <p:ph type="title"/>
          </p:nvPr>
        </p:nvSpPr>
        <p:spPr/>
        <p:txBody>
          <a:bodyPr/>
          <a:lstStyle/>
          <a:p>
            <a:r>
              <a:rPr lang="en-US" dirty="0"/>
              <a:t>SSE-CMM Model: Project Practices</a:t>
            </a:r>
          </a:p>
        </p:txBody>
      </p:sp>
      <p:sp>
        <p:nvSpPr>
          <p:cNvPr id="3" name="Content Placeholder 2">
            <a:extLst>
              <a:ext uri="{FF2B5EF4-FFF2-40B4-BE49-F238E27FC236}">
                <a16:creationId xmlns:a16="http://schemas.microsoft.com/office/drawing/2014/main" id="{C63EB6A2-D0FE-214B-B2DC-9027965575E0}"/>
              </a:ext>
            </a:extLst>
          </p:cNvPr>
          <p:cNvSpPr>
            <a:spLocks noGrp="1"/>
          </p:cNvSpPr>
          <p:nvPr>
            <p:ph sz="half" idx="1"/>
          </p:nvPr>
        </p:nvSpPr>
        <p:spPr>
          <a:xfrm>
            <a:off x="838200" y="2446638"/>
            <a:ext cx="5181600" cy="3909712"/>
          </a:xfrm>
        </p:spPr>
        <p:txBody>
          <a:bodyPr>
            <a:normAutofit/>
          </a:bodyPr>
          <a:lstStyle/>
          <a:p>
            <a:r>
              <a:rPr lang="en-US" dirty="0"/>
              <a:t>Ensure quality</a:t>
            </a:r>
          </a:p>
          <a:p>
            <a:r>
              <a:rPr lang="en-US" dirty="0"/>
              <a:t>Manage configuration</a:t>
            </a:r>
          </a:p>
          <a:p>
            <a:r>
              <a:rPr lang="en-US" dirty="0"/>
              <a:t>Manage project risk</a:t>
            </a:r>
          </a:p>
          <a:p>
            <a:r>
              <a:rPr lang="en-US" dirty="0"/>
              <a:t>Monitor and control technical effort</a:t>
            </a:r>
          </a:p>
          <a:p>
            <a:r>
              <a:rPr lang="en-US" dirty="0"/>
              <a:t>Plan technical effort</a:t>
            </a:r>
          </a:p>
          <a:p>
            <a:r>
              <a:rPr lang="en-US" dirty="0"/>
              <a:t>Define organization’s system engineering process</a:t>
            </a:r>
          </a:p>
          <a:p>
            <a:endParaRPr lang="en-US" dirty="0"/>
          </a:p>
        </p:txBody>
      </p:sp>
      <p:sp>
        <p:nvSpPr>
          <p:cNvPr id="7" name="Content Placeholder 6">
            <a:extLst>
              <a:ext uri="{FF2B5EF4-FFF2-40B4-BE49-F238E27FC236}">
                <a16:creationId xmlns:a16="http://schemas.microsoft.com/office/drawing/2014/main" id="{E49C439F-9FA1-C64E-BC06-6FA434A54674}"/>
              </a:ext>
            </a:extLst>
          </p:cNvPr>
          <p:cNvSpPr>
            <a:spLocks noGrp="1"/>
          </p:cNvSpPr>
          <p:nvPr>
            <p:ph sz="half" idx="2"/>
          </p:nvPr>
        </p:nvSpPr>
        <p:spPr>
          <a:xfrm>
            <a:off x="6172200" y="2446637"/>
            <a:ext cx="5181600" cy="3909712"/>
          </a:xfrm>
        </p:spPr>
        <p:txBody>
          <a:bodyPr>
            <a:normAutofit/>
          </a:bodyPr>
          <a:lstStyle/>
          <a:p>
            <a:r>
              <a:rPr lang="en-US" dirty="0"/>
              <a:t>Improve organization’s system engineering process</a:t>
            </a:r>
          </a:p>
          <a:p>
            <a:r>
              <a:rPr lang="en-US" dirty="0"/>
              <a:t>Manage product line evolution</a:t>
            </a:r>
          </a:p>
          <a:p>
            <a:r>
              <a:rPr lang="en-US" dirty="0"/>
              <a:t>Manage systems </a:t>
            </a:r>
            <a:r>
              <a:rPr lang="en-US" dirty="0" err="1"/>
              <a:t>enfineering</a:t>
            </a:r>
            <a:r>
              <a:rPr lang="en-US" dirty="0"/>
              <a:t> support environment</a:t>
            </a:r>
          </a:p>
          <a:p>
            <a:r>
              <a:rPr lang="en-US" dirty="0"/>
              <a:t>Provide ongoing skills and Knowledge</a:t>
            </a:r>
          </a:p>
          <a:p>
            <a:r>
              <a:rPr lang="en-US" dirty="0"/>
              <a:t>Coordinate with suppliers</a:t>
            </a:r>
          </a:p>
        </p:txBody>
      </p:sp>
      <p:sp>
        <p:nvSpPr>
          <p:cNvPr id="4" name="Date Placeholder 3">
            <a:extLst>
              <a:ext uri="{FF2B5EF4-FFF2-40B4-BE49-F238E27FC236}">
                <a16:creationId xmlns:a16="http://schemas.microsoft.com/office/drawing/2014/main" id="{95F84A63-241E-6940-A7FF-10E5EBBFAD33}"/>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66AAAF03-C7D3-C144-A904-F17CC39E605D}"/>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6" name="Slide Number Placeholder 5">
            <a:extLst>
              <a:ext uri="{FF2B5EF4-FFF2-40B4-BE49-F238E27FC236}">
                <a16:creationId xmlns:a16="http://schemas.microsoft.com/office/drawing/2014/main" id="{3AEC4E82-7345-0D4D-8CC9-B1E595DB81B9}"/>
              </a:ext>
            </a:extLst>
          </p:cNvPr>
          <p:cNvSpPr>
            <a:spLocks noGrp="1"/>
          </p:cNvSpPr>
          <p:nvPr>
            <p:ph type="sldNum" sz="quarter" idx="12"/>
          </p:nvPr>
        </p:nvSpPr>
        <p:spPr/>
        <p:txBody>
          <a:bodyPr/>
          <a:lstStyle/>
          <a:p>
            <a:r>
              <a:rPr lang="en-US"/>
              <a:t>Slide 22-</a:t>
            </a:r>
            <a:fld id="{52DFCED4-3DB5-5A4D-92BF-293F61671FD6}" type="slidenum">
              <a:rPr lang="en-US" smtClean="0"/>
              <a:pPr/>
              <a:t>97</a:t>
            </a:fld>
            <a:endParaRPr lang="en-US" dirty="0"/>
          </a:p>
        </p:txBody>
      </p:sp>
      <p:sp>
        <p:nvSpPr>
          <p:cNvPr id="8" name="TextBox 7">
            <a:extLst>
              <a:ext uri="{FF2B5EF4-FFF2-40B4-BE49-F238E27FC236}">
                <a16:creationId xmlns:a16="http://schemas.microsoft.com/office/drawing/2014/main" id="{8EB3E5B9-34B0-5F4C-A8BE-4A5AAE004BD9}"/>
              </a:ext>
            </a:extLst>
          </p:cNvPr>
          <p:cNvSpPr txBox="1"/>
          <p:nvPr/>
        </p:nvSpPr>
        <p:spPr>
          <a:xfrm>
            <a:off x="453711" y="1661807"/>
            <a:ext cx="11436977" cy="523220"/>
          </a:xfrm>
          <a:prstGeom prst="rect">
            <a:avLst/>
          </a:prstGeom>
          <a:noFill/>
        </p:spPr>
        <p:txBody>
          <a:bodyPr wrap="none" rtlCol="0">
            <a:spAutoFit/>
          </a:bodyPr>
          <a:lstStyle/>
          <a:p>
            <a:r>
              <a:rPr lang="en-US" sz="2800" dirty="0"/>
              <a:t>11 process areas for project, organizational practices (adapted from SE-CMM):</a:t>
            </a:r>
          </a:p>
        </p:txBody>
      </p:sp>
    </p:spTree>
    <p:extLst>
      <p:ext uri="{BB962C8B-B14F-4D97-AF65-F5344CB8AC3E}">
        <p14:creationId xmlns:p14="http://schemas.microsoft.com/office/powerpoint/2010/main" val="300348849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0E03A04-6B2C-BC43-88C9-761FEAD79DEB}"/>
              </a:ext>
            </a:extLst>
          </p:cNvPr>
          <p:cNvSpPr>
            <a:spLocks noGrp="1"/>
          </p:cNvSpPr>
          <p:nvPr>
            <p:ph type="title"/>
          </p:nvPr>
        </p:nvSpPr>
        <p:spPr/>
        <p:txBody>
          <a:bodyPr/>
          <a:lstStyle/>
          <a:p>
            <a:r>
              <a:rPr lang="en-US" dirty="0"/>
              <a:t>SSE-CMM: Capability Maturity Levels</a:t>
            </a:r>
          </a:p>
        </p:txBody>
      </p:sp>
      <p:sp>
        <p:nvSpPr>
          <p:cNvPr id="9" name="Content Placeholder 8">
            <a:extLst>
              <a:ext uri="{FF2B5EF4-FFF2-40B4-BE49-F238E27FC236}">
                <a16:creationId xmlns:a16="http://schemas.microsoft.com/office/drawing/2014/main" id="{0EF56FB4-4369-104F-9BDE-42F68D6C03C4}"/>
              </a:ext>
            </a:extLst>
          </p:cNvPr>
          <p:cNvSpPr>
            <a:spLocks noGrp="1"/>
          </p:cNvSpPr>
          <p:nvPr>
            <p:ph idx="1"/>
          </p:nvPr>
        </p:nvSpPr>
        <p:spPr/>
        <p:txBody>
          <a:bodyPr/>
          <a:lstStyle/>
          <a:p>
            <a:r>
              <a:rPr lang="en-US" i="1" dirty="0"/>
              <a:t>Performed informally</a:t>
            </a:r>
            <a:r>
              <a:rPr lang="en-US" dirty="0"/>
              <a:t>: base processes are performed</a:t>
            </a:r>
          </a:p>
          <a:p>
            <a:r>
              <a:rPr lang="en-US" i="1" dirty="0"/>
              <a:t>Planned and tracked</a:t>
            </a:r>
            <a:r>
              <a:rPr lang="en-US" dirty="0"/>
              <a:t>: project-level definition, planning, performance verification issues addressed</a:t>
            </a:r>
          </a:p>
          <a:p>
            <a:r>
              <a:rPr lang="en-US" i="1" dirty="0"/>
              <a:t>Well-defined</a:t>
            </a:r>
            <a:r>
              <a:rPr lang="en-US" dirty="0"/>
              <a:t>: defining, refining standard practice, coordinating it across organization</a:t>
            </a:r>
          </a:p>
          <a:p>
            <a:r>
              <a:rPr lang="en-US" i="1" dirty="0"/>
              <a:t>Quantitatively controlled</a:t>
            </a:r>
            <a:r>
              <a:rPr lang="en-US" dirty="0"/>
              <a:t>: establishing measurable quality goals, objectively managing their performance</a:t>
            </a:r>
          </a:p>
          <a:p>
            <a:r>
              <a:rPr lang="en-US" i="1" dirty="0"/>
              <a:t>Continuously improving</a:t>
            </a:r>
            <a:r>
              <a:rPr lang="en-US" dirty="0"/>
              <a:t>: improve organizational capability and process effectiveness</a:t>
            </a:r>
            <a:endParaRPr lang="en-US" i="1" dirty="0"/>
          </a:p>
        </p:txBody>
      </p:sp>
      <p:sp>
        <p:nvSpPr>
          <p:cNvPr id="5" name="Date Placeholder 4">
            <a:extLst>
              <a:ext uri="{FF2B5EF4-FFF2-40B4-BE49-F238E27FC236}">
                <a16:creationId xmlns:a16="http://schemas.microsoft.com/office/drawing/2014/main" id="{202CC824-C743-7D41-B481-795DAB51BD0D}"/>
              </a:ext>
            </a:extLst>
          </p:cNvPr>
          <p:cNvSpPr>
            <a:spLocks noGrp="1"/>
          </p:cNvSpPr>
          <p:nvPr>
            <p:ph type="dt" sz="half" idx="10"/>
          </p:nvPr>
        </p:nvSpPr>
        <p:spPr/>
        <p:txBody>
          <a:bodyPr/>
          <a:lstStyle/>
          <a:p>
            <a:r>
              <a:rPr lang="en-US"/>
              <a:t>Version 1.0</a:t>
            </a:r>
          </a:p>
        </p:txBody>
      </p:sp>
      <p:sp>
        <p:nvSpPr>
          <p:cNvPr id="6" name="Footer Placeholder 5">
            <a:extLst>
              <a:ext uri="{FF2B5EF4-FFF2-40B4-BE49-F238E27FC236}">
                <a16:creationId xmlns:a16="http://schemas.microsoft.com/office/drawing/2014/main" id="{D51B1D4E-D1E3-1841-838F-AD20F0AA9503}"/>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7" name="Slide Number Placeholder 6">
            <a:extLst>
              <a:ext uri="{FF2B5EF4-FFF2-40B4-BE49-F238E27FC236}">
                <a16:creationId xmlns:a16="http://schemas.microsoft.com/office/drawing/2014/main" id="{1B9AB6A3-3ADD-EC4A-A641-A2227807F932}"/>
              </a:ext>
            </a:extLst>
          </p:cNvPr>
          <p:cNvSpPr>
            <a:spLocks noGrp="1"/>
          </p:cNvSpPr>
          <p:nvPr>
            <p:ph type="sldNum" sz="quarter" idx="12"/>
          </p:nvPr>
        </p:nvSpPr>
        <p:spPr/>
        <p:txBody>
          <a:bodyPr/>
          <a:lstStyle/>
          <a:p>
            <a:r>
              <a:rPr lang="en-US"/>
              <a:t>Slide 22-</a:t>
            </a:r>
            <a:fld id="{52DFCED4-3DB5-5A4D-92BF-293F61671FD6}" type="slidenum">
              <a:rPr lang="en-US" smtClean="0"/>
              <a:pPr/>
              <a:t>98</a:t>
            </a:fld>
            <a:endParaRPr lang="en-US" dirty="0"/>
          </a:p>
        </p:txBody>
      </p:sp>
    </p:spTree>
    <p:extLst>
      <p:ext uri="{BB962C8B-B14F-4D97-AF65-F5344CB8AC3E}">
        <p14:creationId xmlns:p14="http://schemas.microsoft.com/office/powerpoint/2010/main" val="142641125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58D86C8-972B-114F-8632-22F048DF68F7}"/>
              </a:ext>
            </a:extLst>
          </p:cNvPr>
          <p:cNvSpPr>
            <a:spLocks noGrp="1"/>
          </p:cNvSpPr>
          <p:nvPr>
            <p:ph type="title"/>
          </p:nvPr>
        </p:nvSpPr>
        <p:spPr/>
        <p:txBody>
          <a:bodyPr/>
          <a:lstStyle/>
          <a:p>
            <a:r>
              <a:rPr lang="en-US" dirty="0"/>
              <a:t>Using SSE-CMM</a:t>
            </a:r>
          </a:p>
        </p:txBody>
      </p:sp>
      <p:sp>
        <p:nvSpPr>
          <p:cNvPr id="9" name="Content Placeholder 8">
            <a:extLst>
              <a:ext uri="{FF2B5EF4-FFF2-40B4-BE49-F238E27FC236}">
                <a16:creationId xmlns:a16="http://schemas.microsoft.com/office/drawing/2014/main" id="{DDB2967C-0B3B-5046-A651-D1758DC42B2D}"/>
              </a:ext>
            </a:extLst>
          </p:cNvPr>
          <p:cNvSpPr>
            <a:spLocks noGrp="1"/>
          </p:cNvSpPr>
          <p:nvPr>
            <p:ph idx="1"/>
          </p:nvPr>
        </p:nvSpPr>
        <p:spPr/>
        <p:txBody>
          <a:bodyPr>
            <a:normAutofit lnSpcReduction="10000"/>
          </a:bodyPr>
          <a:lstStyle/>
          <a:p>
            <a:r>
              <a:rPr lang="en-US" dirty="0"/>
              <a:t>Straightforward analysis of existing processes</a:t>
            </a:r>
          </a:p>
          <a:p>
            <a:pPr lvl="1"/>
            <a:r>
              <a:rPr lang="en-US" dirty="0"/>
              <a:t>See which base processes have been met</a:t>
            </a:r>
          </a:p>
          <a:p>
            <a:pPr lvl="1"/>
            <a:r>
              <a:rPr lang="en-US" dirty="0"/>
              <a:t>See which maturity levels achieved</a:t>
            </a:r>
          </a:p>
          <a:p>
            <a:r>
              <a:rPr lang="en-US" dirty="0"/>
              <a:t>Pick project area</a:t>
            </a:r>
          </a:p>
          <a:p>
            <a:r>
              <a:rPr lang="en-US" dirty="0"/>
              <a:t>Identify area goals, base processes defined for that process area</a:t>
            </a:r>
          </a:p>
          <a:p>
            <a:pPr lvl="1"/>
            <a:r>
              <a:rPr lang="en-US" dirty="0"/>
              <a:t>If all present, assess processes against capability maturity levels</a:t>
            </a:r>
          </a:p>
          <a:p>
            <a:r>
              <a:rPr lang="en-US" dirty="0"/>
              <a:t>Result is identification of current level of maturity for each base process in process area</a:t>
            </a:r>
          </a:p>
          <a:p>
            <a:r>
              <a:rPr lang="en-US" dirty="0"/>
              <a:t>Repeat for each process area; level of maturity is lowest level represented by set of levels of base process</a:t>
            </a:r>
          </a:p>
        </p:txBody>
      </p:sp>
      <p:sp>
        <p:nvSpPr>
          <p:cNvPr id="5" name="Date Placeholder 4">
            <a:extLst>
              <a:ext uri="{FF2B5EF4-FFF2-40B4-BE49-F238E27FC236}">
                <a16:creationId xmlns:a16="http://schemas.microsoft.com/office/drawing/2014/main" id="{129ED260-CBD2-A340-AFD4-0D2C16813710}"/>
              </a:ext>
            </a:extLst>
          </p:cNvPr>
          <p:cNvSpPr>
            <a:spLocks noGrp="1"/>
          </p:cNvSpPr>
          <p:nvPr>
            <p:ph type="dt" sz="half" idx="10"/>
          </p:nvPr>
        </p:nvSpPr>
        <p:spPr/>
        <p:txBody>
          <a:bodyPr/>
          <a:lstStyle/>
          <a:p>
            <a:r>
              <a:rPr lang="en-US"/>
              <a:t>Version 1.0</a:t>
            </a:r>
          </a:p>
        </p:txBody>
      </p:sp>
      <p:sp>
        <p:nvSpPr>
          <p:cNvPr id="6" name="Footer Placeholder 5">
            <a:extLst>
              <a:ext uri="{FF2B5EF4-FFF2-40B4-BE49-F238E27FC236}">
                <a16:creationId xmlns:a16="http://schemas.microsoft.com/office/drawing/2014/main" id="{0D4E9599-A705-8A44-8C0B-C931CECEC002}"/>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a:p>
        </p:txBody>
      </p:sp>
      <p:sp>
        <p:nvSpPr>
          <p:cNvPr id="7" name="Slide Number Placeholder 6">
            <a:extLst>
              <a:ext uri="{FF2B5EF4-FFF2-40B4-BE49-F238E27FC236}">
                <a16:creationId xmlns:a16="http://schemas.microsoft.com/office/drawing/2014/main" id="{27D4EA87-6940-1749-A3F1-0A722011B7E9}"/>
              </a:ext>
            </a:extLst>
          </p:cNvPr>
          <p:cNvSpPr>
            <a:spLocks noGrp="1"/>
          </p:cNvSpPr>
          <p:nvPr>
            <p:ph type="sldNum" sz="quarter" idx="12"/>
          </p:nvPr>
        </p:nvSpPr>
        <p:spPr/>
        <p:txBody>
          <a:bodyPr/>
          <a:lstStyle/>
          <a:p>
            <a:r>
              <a:rPr lang="en-US"/>
              <a:t>Slide 22-</a:t>
            </a:r>
            <a:fld id="{52DFCED4-3DB5-5A4D-92BF-293F61671FD6}" type="slidenum">
              <a:rPr lang="en-US" smtClean="0"/>
              <a:pPr/>
              <a:t>99</a:t>
            </a:fld>
            <a:endParaRPr lang="en-US" dirty="0"/>
          </a:p>
        </p:txBody>
      </p:sp>
    </p:spTree>
    <p:extLst>
      <p:ext uri="{BB962C8B-B14F-4D97-AF65-F5344CB8AC3E}">
        <p14:creationId xmlns:p14="http://schemas.microsoft.com/office/powerpoint/2010/main" val="42535269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F79726CD-144E-474C-9C09-886DB093785B}" vid="{1D8E7A62-152F-064E-9B3B-99EB7B1A98E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2315</TotalTime>
  <Words>8056</Words>
  <Application>Microsoft Macintosh PowerPoint</Application>
  <PresentationFormat>Widescreen</PresentationFormat>
  <Paragraphs>1043</Paragraphs>
  <Slides>101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101</vt:i4>
      </vt:variant>
    </vt:vector>
  </HeadingPairs>
  <TitlesOfParts>
    <vt:vector size="105" baseType="lpstr">
      <vt:lpstr>Arial</vt:lpstr>
      <vt:lpstr>Calibri</vt:lpstr>
      <vt:lpstr>Calibri Light</vt:lpstr>
      <vt:lpstr>Office Theme</vt:lpstr>
      <vt:lpstr>Evaluating Systems</vt:lpstr>
      <vt:lpstr>Outline</vt:lpstr>
      <vt:lpstr>Goals of Formal Evaluation</vt:lpstr>
      <vt:lpstr>Deciding to Evaluate</vt:lpstr>
      <vt:lpstr>Historical Note</vt:lpstr>
      <vt:lpstr>Trusted Computer System Evaluation Criteria (TCSEC)</vt:lpstr>
      <vt:lpstr>TCSEC Evaluation</vt:lpstr>
      <vt:lpstr>TCSEC Functional Requirements</vt:lpstr>
      <vt:lpstr>TCSEC Functional Requirements</vt:lpstr>
      <vt:lpstr>TCSEC Functional Requirements</vt:lpstr>
      <vt:lpstr>TCSEC Assurance Requirements</vt:lpstr>
      <vt:lpstr>TCSEC Assurance Requirements</vt:lpstr>
      <vt:lpstr>TCSEC Assurance Requirements</vt:lpstr>
      <vt:lpstr>The Evaluation Classes</vt:lpstr>
      <vt:lpstr>The Evaluation Classes</vt:lpstr>
      <vt:lpstr>The Evaluation Classes</vt:lpstr>
      <vt:lpstr>The Evaluation Process</vt:lpstr>
      <vt:lpstr>The Evaluation Process</vt:lpstr>
      <vt:lpstr>The Evaluation Process</vt:lpstr>
      <vt:lpstr>Ratings Maintenance Program (RAMP)</vt:lpstr>
      <vt:lpstr>Impacts</vt:lpstr>
      <vt:lpstr>Limitations of Scope</vt:lpstr>
      <vt:lpstr>Limitations of Process</vt:lpstr>
      <vt:lpstr>Limitations of Process</vt:lpstr>
      <vt:lpstr>Contributions</vt:lpstr>
      <vt:lpstr>Information Technology Security Evaluation Criteria (ITSEC)</vt:lpstr>
      <vt:lpstr>Evaluation Basics</vt:lpstr>
      <vt:lpstr>Assurance Requirements</vt:lpstr>
      <vt:lpstr>Assurance Requirements</vt:lpstr>
      <vt:lpstr>Evaluation Levels</vt:lpstr>
      <vt:lpstr>Evaluation Levels</vt:lpstr>
      <vt:lpstr>Evaluation Process</vt:lpstr>
      <vt:lpstr>Process Limitations</vt:lpstr>
      <vt:lpstr>Vendor-Provided Security Targets</vt:lpstr>
      <vt:lpstr>Impacts</vt:lpstr>
      <vt:lpstr>Commercial International Security Requirements (CISR)</vt:lpstr>
      <vt:lpstr>Impacts</vt:lpstr>
      <vt:lpstr>Other Commercial Efforts</vt:lpstr>
      <vt:lpstr>Federal Criteria</vt:lpstr>
      <vt:lpstr>FC Requirements</vt:lpstr>
      <vt:lpstr>Impacts</vt:lpstr>
      <vt:lpstr>FIPS 140: Cryptographic Modules</vt:lpstr>
      <vt:lpstr>FIPS 140 Security Levels</vt:lpstr>
      <vt:lpstr>FIPS 140 Security Levels</vt:lpstr>
      <vt:lpstr>FIPS 140-2 Documentation</vt:lpstr>
      <vt:lpstr>Impact</vt:lpstr>
      <vt:lpstr>Common Criteria (CC)</vt:lpstr>
      <vt:lpstr>Common Criteria (CC)</vt:lpstr>
      <vt:lpstr>CC Methodology</vt:lpstr>
      <vt:lpstr>Evaluation (National) Schemes</vt:lpstr>
      <vt:lpstr>Terms</vt:lpstr>
      <vt:lpstr>Evaluation of Protection Profiles (PP)</vt:lpstr>
      <vt:lpstr>Structure of Protection Profiles (PP)</vt:lpstr>
      <vt:lpstr>Structure of Protection Profiles (PP)</vt:lpstr>
      <vt:lpstr>Structure of Protection Profiles (PP)</vt:lpstr>
      <vt:lpstr>Structure of Protection Profiles (PP)</vt:lpstr>
      <vt:lpstr>PP-Module</vt:lpstr>
      <vt:lpstr>PP-Configuration</vt:lpstr>
      <vt:lpstr>Evaluation of System against Security Target</vt:lpstr>
      <vt:lpstr>Structure of the Security Target</vt:lpstr>
      <vt:lpstr>Structure of the Security Target</vt:lpstr>
      <vt:lpstr>Structure of the Security Target</vt:lpstr>
      <vt:lpstr>Structure of the Security Target</vt:lpstr>
      <vt:lpstr>Structure of the Security Target</vt:lpstr>
      <vt:lpstr>Structure of the Security Target</vt:lpstr>
      <vt:lpstr>Structure of the Security Target</vt:lpstr>
      <vt:lpstr>Structure of the Security Target</vt:lpstr>
      <vt:lpstr>Structure of the Security Target</vt:lpstr>
      <vt:lpstr>Structure of the Security Target</vt:lpstr>
      <vt:lpstr>CC Requirements</vt:lpstr>
      <vt:lpstr>CC Security Functional Requirements</vt:lpstr>
      <vt:lpstr>CC Security Functional Requirements Classes</vt:lpstr>
      <vt:lpstr>CC Security Functional Requirements Classes</vt:lpstr>
      <vt:lpstr>CC Security Functional Requirements Classes</vt:lpstr>
      <vt:lpstr>Example</vt:lpstr>
      <vt:lpstr>Example</vt:lpstr>
      <vt:lpstr>CC Security Assurance Requirements Classes</vt:lpstr>
      <vt:lpstr>CC Security Assurance Requirements Classes</vt:lpstr>
      <vt:lpstr>Evaluation Assurance Levels (EALs)</vt:lpstr>
      <vt:lpstr>Evaluation Assurance Levels (EALs)</vt:lpstr>
      <vt:lpstr>Evaluation Assurance Levels (EALs)</vt:lpstr>
      <vt:lpstr>Evaluation Assurance Levels (EALs)</vt:lpstr>
      <vt:lpstr>Comparison of Levels of Trust</vt:lpstr>
      <vt:lpstr>Evaluation Process (in the U.S.)</vt:lpstr>
      <vt:lpstr>Evaluation Process (in the U.S.)</vt:lpstr>
      <vt:lpstr>SOG-IS International Cooperation Agreement</vt:lpstr>
      <vt:lpstr>SOG-IS International Cooperation Agreement</vt:lpstr>
      <vt:lpstr>SOG-IS International Cooperation Agreement</vt:lpstr>
      <vt:lpstr>Common Criteria Users Forum</vt:lpstr>
      <vt:lpstr>CC Discussion</vt:lpstr>
      <vt:lpstr>CC Discussion</vt:lpstr>
      <vt:lpstr>CC Discussion</vt:lpstr>
      <vt:lpstr>System Security Engineering Capability Maturity Model (SSE-CMM)</vt:lpstr>
      <vt:lpstr>SSE-CMM Model: Processes</vt:lpstr>
      <vt:lpstr>SSE-CMM Model: Processes</vt:lpstr>
      <vt:lpstr>Example: Assess Threat Process Area</vt:lpstr>
      <vt:lpstr>SSE-CMM Model: Project Practices</vt:lpstr>
      <vt:lpstr>SSE-CMM: Capability Maturity Levels</vt:lpstr>
      <vt:lpstr>Using SSE-CMM</vt:lpstr>
      <vt:lpstr>Rating Profile</vt:lpstr>
      <vt:lpstr>Key Points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Matt Bishop</dc:creator>
  <cp:lastModifiedBy>Matt Bishop</cp:lastModifiedBy>
  <cp:revision>143</cp:revision>
  <dcterms:created xsi:type="dcterms:W3CDTF">2018-10-24T07:20:13Z</dcterms:created>
  <dcterms:modified xsi:type="dcterms:W3CDTF">2019-03-18T23:37:51Z</dcterms:modified>
</cp:coreProperties>
</file>