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0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340" r:id="rId32"/>
    <p:sldId id="341" r:id="rId33"/>
    <p:sldId id="342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21" r:id="rId69"/>
    <p:sldId id="322" r:id="rId70"/>
    <p:sldId id="320" r:id="rId71"/>
    <p:sldId id="323" r:id="rId72"/>
    <p:sldId id="324" r:id="rId73"/>
    <p:sldId id="343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98"/>
    <p:restoredTop sz="94687"/>
  </p:normalViewPr>
  <p:slideViewPr>
    <p:cSldViewPr snapToGrid="0" snapToObjects="1">
      <p:cViewPr varScale="1">
        <p:scale>
          <a:sx n="89" d="100"/>
          <a:sy n="89" d="100"/>
        </p:scale>
        <p:origin x="184" y="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notesMaster" Target="notesMasters/notes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8915F-20C8-3949-9710-9B6FEBE9DB58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A01FE-2DFF-CD4F-ADAE-175B9BFCD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9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0CC937-9D39-7845-9893-3093A1BEAE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22B954-5F24-484E-9D84-F83FE19DAED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9ACA3D6-CFFF-4145-9B60-F0F3D1E37DB3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E6A0B45-9991-B046-A97B-A0A9558908F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2081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4CE262-6FF1-704B-AF9C-AD45E74979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237756-BE02-7A49-9D2B-D1963AEC344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E7D272C4-BC22-E64C-87F1-6DE1A4497638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3BC6990-25A3-004E-917C-4D4394DE18A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99442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774CB33-24F6-8648-8DE0-BCDC303A74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3B751E-09BC-7E49-A0F4-AFF80F353BA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E0E31B0C-FA11-1F4B-9096-4BB184F782F8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360FD27F-812E-304D-84BA-EB2AF76E3C0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3574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C13E97-841C-0541-8D73-25555745A1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409A29-C516-AA49-9423-5D066192331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A1C990AE-7F1D-3845-B63D-A9E9BAC82DC1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C569D9C-ADA1-0E47-B1F6-34083A076FE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485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9883F2-D77E-9F4B-A649-45CD9CE8E9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A2ABEC-627C-0B4D-BDE6-009E08E9ABD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7F01B872-9638-8946-B170-EF67CE94B309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818D2C7-4A25-2D4B-AA4E-AE74CD21002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3775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2FE332-3D61-C046-B2AA-A46CE2A3C3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DB2E9B-15A8-6647-A71D-53E1F36025C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98CE934D-6D1E-624D-9232-B8606900B74E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39BF47B-2262-4A49-8BA1-67C126B9F32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4150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B6122B2-D4C0-6040-A4E4-16569219A6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E6C06C-D70D-7D4E-BD97-AAEBEBBA952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21A72DE0-40B9-E743-8D83-50B1042535E2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97F7881-8C22-CE43-84F8-ACE7E8738B3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006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002DDB-C236-3D4E-898D-8B2F238B6D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B1E518-1853-A849-BE74-8CD2DE1EB9A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D664BDF8-851F-D24B-93F7-F65EE8139137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D5035FB-0AD6-A541-BAC2-135EDAB29F5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0762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5AE3FFC-41A9-FD47-A727-36044AA880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7C5E71-C534-4D4C-BCF7-EE766083EB2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4BEDE71C-C768-1847-ACD9-CA9B5FFC0B3D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D56932C-FD07-9246-A46B-225F624FA13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144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FF268E-F528-504F-AED7-660DFAA6F8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E20C2-7FD8-F049-A053-5E960004989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D4427E7B-CD3A-E84F-87C3-AC1A3AEEA54D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5B6B134-5F37-0341-9FB3-CA9302A7902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1714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70CCB6-257B-E74C-B828-5FD9F98D23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337786-AD0F-764F-B555-A0F229A1A48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37ADD3C7-50EA-D54A-9A8F-318F5DFA2AE2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5572857-0D19-5F4B-86C1-D0747311F4B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194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2361-F37E-7047-BF27-3C86CDD29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48DF5-BD06-5643-B0FD-2D7C05691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71F4-DFC6-9C40-97F3-8C5764AD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29913-E570-4744-BB1F-7F92D2A3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D451-5074-1647-B654-BAC0186C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25-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7F02-4744-9C49-95C9-18AB65EC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4D0AA-D741-0B4A-9AEB-76B5D45A8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D0C66-CBE6-9449-973A-25E43C1F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F6594-8A9F-AD45-AD7A-665AEC1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C6E97-7125-E64D-AAF2-2E07ECB4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A2523-CBAD-B64E-A276-FE5A14194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F4027-69AA-1843-825F-CAA2E45CA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F5480-28C1-5B44-BDC9-E4D85E3C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6B62B-5FD5-AA48-9505-C5B5D5AA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25300-E0B1-894E-A3E1-30B64D25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39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76606-7722-9143-814D-64C73BB1A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E3535-31AF-EF47-B149-453EC11C40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103632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FA4FEB-817D-134E-8E08-783AE97C8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114800"/>
            <a:ext cx="103632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691EB4-B142-4147-A076-5B8F8D4C5F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77498-E15B-394F-B336-1AF5ABA2B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i="0"/>
            </a:lvl1pPr>
          </a:lstStyle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8A2D0-CC39-854C-9230-2DA715493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25-</a:t>
            </a:r>
            <a:fld id="{476DB54B-9C3F-C046-B8D7-CE8A6852E0A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4032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6B333-B081-C541-B41A-F321DD472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7E06ABAD-5D85-CB4E-B732-ED6572A8E66F}"/>
              </a:ext>
            </a:extLst>
          </p:cNvPr>
          <p:cNvSpPr>
            <a:spLocks noGrp="1"/>
          </p:cNvSpPr>
          <p:nvPr>
            <p:ph type="ch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9F512-C1A3-3048-83DC-FB816D76F2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92D30-2FC4-D74C-902F-BD2482F26F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E9B12-D60E-744C-8A64-AB5B82F4C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i="0"/>
            </a:lvl1pPr>
          </a:lstStyle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78059C-3D57-F349-ACEA-2B0E977BA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25-</a:t>
            </a:r>
            <a:fld id="{B0FB189A-CFB0-8F4E-B468-4F3EE7B26DF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783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7069-256A-394F-B5A0-407EF8F1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FC159-EF16-8D46-84AD-A2B2268B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22B1-2B5F-0B43-B8E7-A24D4842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6D967-1881-304C-8308-D9F3F0F2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EF92C-B590-6142-B76B-1FFCB03E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4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2E9B-251C-ED4F-8951-6B709B02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F0FFE-02AF-6145-843F-BAD0AA8E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E6DE1-CB1A-F547-A1E1-ABF9AB1F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EAAC3-DBEE-1B4C-8E6D-84FAEC8F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EDD12-2A8A-5D4E-A441-8D282A62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EBFDD-02E0-5643-9332-D294FE96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E2A6-5C0A-BB49-AEA0-17B617377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DD13C-3499-9A4E-9DBA-94783EBE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2A509-D652-4744-A076-DF4958DC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9CA7A-90C2-B242-A9E6-C21D5531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93A2D-BCA2-384F-A33A-F885B88B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D002-73F4-354E-9783-1560EDFA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FB4E3-A308-F943-B7FC-C9CA052BC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7B7E0-0FE7-044F-AD4C-0FE9F798E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66746-FF03-034B-8206-74F84586D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FBE4D-F3DD-EC49-9FAD-467506D7F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4EA6C-6B11-994D-82C0-199BA6A7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621404-38C8-974D-9416-5EF68EDE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90CE56-D3BF-CE47-91EA-DDC6EA2C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6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AFBB-8057-4A42-9E6A-61ADE9F6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F14D0-DB97-864C-8683-A3554918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436F2-B8B2-A848-9632-D164CFDE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5A25A-4417-6D49-93B4-D032341B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3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3CFB6-67DA-D143-AE33-93BA5F27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520C0-984A-A446-AAB8-F0CFAC2D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E591D-50B4-2E41-95AB-67206F13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4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93FD-304A-0E40-B373-8BD89B7C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AA35-CC07-0243-92DF-08A8D414B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C6280-F07E-9940-809B-0500E26AF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273D-5729-224C-AE6F-434FE7E7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C288E-F109-1042-8F25-F4E38E85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CD07E-5473-784E-9CBE-572647F8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5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CD73-4ABB-974C-803B-7A51C47D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3A90D-8ECE-CD46-915D-F0478DBBB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8C723-A8ED-404E-93DD-E12B5B013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3D5C8-9412-5841-9192-5CE9525B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4CA07-5409-BF40-A255-86A538D1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16C60-A5EB-244A-85C8-490E4799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25-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4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9F061-953F-FE4E-B123-EF2AAD321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9FF8-EA2D-F848-A878-2F47BA5D1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CE376-8D6F-0546-95B0-57175EA1D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503CA-7075-BF45-A33E-7F679677C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F712E-317B-634F-806D-6D9337157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25-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2850A0-6036-014A-92D4-5DA2911E4584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389611" y="0"/>
            <a:ext cx="802389" cy="1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4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Auditing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Chapter 25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7EB42-2F09-EB41-8E15-B8E62B1A0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09E8-32AF-0F40-B59F-5732AE08C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47928D-6915-0442-8662-63D216198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16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A56FB46-6DE8-2D4F-BA12-7BF92E4C6E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Windows 10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DBFCC12-DA9E-AB4D-AE7F-CBBAD698CE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Different logs for different types of events</a:t>
            </a:r>
          </a:p>
          <a:p>
            <a:pPr lvl="1">
              <a:lnSpc>
                <a:spcPct val="90000"/>
              </a:lnSpc>
            </a:pPr>
            <a:r>
              <a:rPr lang="en-US" altLang="en-US" sz="2000" i="1" dirty="0"/>
              <a:t>System event</a:t>
            </a:r>
            <a:r>
              <a:rPr lang="en-US" altLang="en-US" sz="2000" dirty="0"/>
              <a:t> logs record system crashes, component failures, and other system events</a:t>
            </a:r>
          </a:p>
          <a:p>
            <a:pPr lvl="1">
              <a:lnSpc>
                <a:spcPct val="90000"/>
              </a:lnSpc>
            </a:pPr>
            <a:r>
              <a:rPr lang="en-US" altLang="en-US" sz="2000" i="1" dirty="0"/>
              <a:t>Application event</a:t>
            </a:r>
            <a:r>
              <a:rPr lang="en-US" altLang="en-US" sz="2000" dirty="0"/>
              <a:t> logs record events that applications request be recorded</a:t>
            </a:r>
          </a:p>
          <a:p>
            <a:pPr lvl="1"/>
            <a:r>
              <a:rPr lang="en-US" altLang="en-US" sz="2000" i="1" dirty="0"/>
              <a:t>Security event</a:t>
            </a:r>
            <a:r>
              <a:rPr lang="en-US" altLang="en-US" sz="2000" dirty="0"/>
              <a:t> log records security-critical events such as logging in and out, system file accesses, and other events</a:t>
            </a:r>
          </a:p>
          <a:p>
            <a:pPr lvl="1"/>
            <a:r>
              <a:rPr lang="en-US" altLang="en-US" sz="2000" i="1" dirty="0"/>
              <a:t>Setup event</a:t>
            </a:r>
            <a:r>
              <a:rPr lang="en-US" altLang="en-US" sz="2000" dirty="0"/>
              <a:t> log records events occurring during application installation</a:t>
            </a:r>
          </a:p>
          <a:p>
            <a:pPr lvl="1"/>
            <a:r>
              <a:rPr lang="en-US" altLang="en-US" sz="2000" i="1" dirty="0"/>
              <a:t>Forwarded event log </a:t>
            </a:r>
            <a:r>
              <a:rPr lang="en-US" altLang="en-US" sz="2000" dirty="0"/>
              <a:t>records entries forwarded from other systems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Logs are binary; use </a:t>
            </a:r>
            <a:r>
              <a:rPr lang="en-US" altLang="en-US" sz="2400" i="1" dirty="0"/>
              <a:t>event viewer</a:t>
            </a:r>
            <a:r>
              <a:rPr lang="en-US" altLang="en-US" sz="2400" dirty="0"/>
              <a:t> to see them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If log full, can have system shut down, logging disabled, or logs overwritten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BFE05D-6AEE-3847-86DD-BC9C40101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C4E6E0-6F38-C74F-8D72-1B5BE520D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92190-3CF0-E549-9BE7-42F6E4B9A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10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C6D582D-DD37-0D41-9B6B-E2F4D011E9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Windows 10 Sample Entry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D5CA9E89-7DE5-1443-924E-C58597562B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Log Name: 	Security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Source:	Microsoft 	Logged: 	03/20/2017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		Windows security 	12:02:59 PM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Event ID: 	4634 	Task Category:	Logoff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Level: 	Information 	Keywords: 	Audit Success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User: 	N/A 	Computer: 	McLaren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 err="1">
                <a:latin typeface="Courier" pitchFamily="2" charset="0"/>
              </a:rPr>
              <a:t>OpCode</a:t>
            </a:r>
            <a:r>
              <a:rPr lang="en-US" dirty="0">
                <a:latin typeface="Courier" pitchFamily="2" charset="0"/>
              </a:rPr>
              <a:t>:	Info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endParaRPr lang="en-US" dirty="0">
              <a:latin typeface="Courier" pitchFamily="2" charset="0"/>
            </a:endParaRP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General: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An account was logged off.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Subject: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		Security ID:	MCLAREN\matt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		Account Name: 	matt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		Account Domain:	MCLAREN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		Logon ID: 	0xACBA30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endParaRPr lang="en-US" dirty="0">
              <a:latin typeface="Courier" pitchFamily="2" charset="0"/>
            </a:endParaRP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Details: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+ System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- </a:t>
            </a:r>
            <a:r>
              <a:rPr lang="en-US" dirty="0" err="1">
                <a:latin typeface="Courier" pitchFamily="2" charset="0"/>
              </a:rPr>
              <a:t>EventData</a:t>
            </a:r>
            <a:endParaRPr lang="en-US" dirty="0">
              <a:latin typeface="Courier" pitchFamily="2" charset="0"/>
            </a:endParaRP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		</a:t>
            </a:r>
            <a:r>
              <a:rPr lang="en-US" dirty="0" err="1">
                <a:latin typeface="Courier" pitchFamily="2" charset="0"/>
              </a:rPr>
              <a:t>TargetUserSID</a:t>
            </a:r>
            <a:r>
              <a:rPr lang="en-US" dirty="0">
                <a:latin typeface="Courier" pitchFamily="2" charset="0"/>
              </a:rPr>
              <a:t> 	S-1-5-22-2039872233-608055118-4446661516-2001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		</a:t>
            </a:r>
            <a:r>
              <a:rPr lang="en-US" dirty="0" err="1">
                <a:latin typeface="Courier" pitchFamily="2" charset="0"/>
              </a:rPr>
              <a:t>TargetUserName</a:t>
            </a:r>
            <a:r>
              <a:rPr lang="en-US" dirty="0">
                <a:latin typeface="Courier" pitchFamily="2" charset="0"/>
              </a:rPr>
              <a:t> 	matt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		</a:t>
            </a:r>
            <a:r>
              <a:rPr lang="en-US" dirty="0" err="1">
                <a:latin typeface="Courier" pitchFamily="2" charset="0"/>
              </a:rPr>
              <a:t>TargetDomainName</a:t>
            </a:r>
            <a:r>
              <a:rPr lang="en-US" dirty="0">
                <a:latin typeface="Courier" pitchFamily="2" charset="0"/>
              </a:rPr>
              <a:t>	MCLAREN</a:t>
            </a:r>
          </a:p>
          <a:p>
            <a:pPr marL="9525" indent="-9525">
              <a:lnSpc>
                <a:spcPct val="120000"/>
              </a:lnSpc>
              <a:spcBef>
                <a:spcPts val="0"/>
              </a:spcBef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dirty="0">
                <a:latin typeface="Courier" pitchFamily="2" charset="0"/>
              </a:rPr>
              <a:t>		</a:t>
            </a:r>
            <a:r>
              <a:rPr lang="en-US" dirty="0" err="1">
                <a:latin typeface="Courier" pitchFamily="2" charset="0"/>
              </a:rPr>
              <a:t>TargetLogonId</a:t>
            </a:r>
            <a:r>
              <a:rPr lang="en-US" dirty="0">
                <a:latin typeface="Courier" pitchFamily="2" charset="0"/>
              </a:rPr>
              <a:t>	Oxacba30</a:t>
            </a:r>
          </a:p>
          <a:p>
            <a:pPr marL="9525" indent="-9525">
              <a:lnSpc>
                <a:spcPct val="90000"/>
              </a:lnSpc>
              <a:buFontTx/>
              <a:buNone/>
              <a:tabLst>
                <a:tab pos="857250" algn="l"/>
                <a:tab pos="2286000" algn="l"/>
                <a:tab pos="3533775" algn="l"/>
              </a:tabLst>
            </a:pPr>
            <a:r>
              <a:rPr lang="en-US" altLang="en-US" sz="4500" dirty="0"/>
              <a:t>[would be in graphical format]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24C8AE-24AC-9548-847C-883CD3447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8591A8-4CE2-CE42-A403-CF60200D0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355C2-BB09-CF4F-876A-EC03492D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588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FA8EC80-DEF6-864A-A092-692A9DF6DC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Analyzer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BB268F2-0C08-4244-A613-862D385C67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Analyzes one or more logs</a:t>
            </a:r>
          </a:p>
          <a:p>
            <a:pPr lvl="1"/>
            <a:r>
              <a:rPr lang="en-US" altLang="en-US"/>
              <a:t>Logs may come from multiple systems, or a single system</a:t>
            </a:r>
          </a:p>
          <a:p>
            <a:pPr lvl="1"/>
            <a:r>
              <a:rPr lang="en-US" altLang="en-US"/>
              <a:t>May lead to changes in logging</a:t>
            </a:r>
          </a:p>
          <a:p>
            <a:pPr lvl="1"/>
            <a:r>
              <a:rPr lang="en-US" altLang="en-US"/>
              <a:t>May lead to a report of an event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CFD5B3-142A-8045-9014-AE7BC0C5F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2889D2-6E2E-AA48-9807-DA1980F03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F10DB-0EE5-1F4B-83C7-42CD9F5A3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945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EE95104-829C-4942-9B25-758860EAF1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1BA764C-BCBA-7F49-A837-C93D287828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Using </a:t>
            </a:r>
            <a:r>
              <a:rPr lang="en-US" altLang="en-US" i="1" dirty="0"/>
              <a:t>swatch</a:t>
            </a:r>
            <a:r>
              <a:rPr lang="en-US" altLang="en-US" dirty="0"/>
              <a:t> to find instances of </a:t>
            </a:r>
            <a:r>
              <a:rPr lang="en-US" altLang="en-US" i="1" dirty="0"/>
              <a:t>telnet</a:t>
            </a:r>
            <a:r>
              <a:rPr lang="en-US" altLang="en-US" dirty="0"/>
              <a:t> from </a:t>
            </a:r>
            <a:r>
              <a:rPr lang="en-US" altLang="en-US" i="1" dirty="0" err="1"/>
              <a:t>tcpd</a:t>
            </a:r>
            <a:r>
              <a:rPr lang="en-US" altLang="en-US" dirty="0"/>
              <a:t> logs:</a:t>
            </a:r>
          </a:p>
          <a:p>
            <a:pPr lvl="1" algn="ctr">
              <a:buFontTx/>
              <a:buNone/>
            </a:pPr>
            <a:r>
              <a:rPr lang="en-US" altLang="en-US" dirty="0">
                <a:latin typeface="Courier" pitchFamily="2" charset="0"/>
              </a:rPr>
              <a:t>/telnet/&amp;!/localhost/&amp;!/*.</a:t>
            </a:r>
            <a:r>
              <a:rPr lang="en-US" altLang="en-US" dirty="0" err="1">
                <a:latin typeface="Courier" pitchFamily="2" charset="0"/>
              </a:rPr>
              <a:t>site.com</a:t>
            </a:r>
            <a:r>
              <a:rPr lang="en-US" altLang="en-US" dirty="0">
                <a:latin typeface="Courier" pitchFamily="2" charset="0"/>
              </a:rPr>
              <a:t>/</a:t>
            </a:r>
          </a:p>
          <a:p>
            <a:r>
              <a:rPr lang="en-US" altLang="en-US" dirty="0"/>
              <a:t>Query set overlap control in databases</a:t>
            </a:r>
          </a:p>
          <a:p>
            <a:pPr lvl="1"/>
            <a:r>
              <a:rPr lang="en-US" altLang="en-US" dirty="0"/>
              <a:t>If too much overlap between current query and past queries, do not answer</a:t>
            </a:r>
          </a:p>
          <a:p>
            <a:r>
              <a:rPr lang="en-US" altLang="en-US" dirty="0"/>
              <a:t>Intrusion detection analysis engine (director)</a:t>
            </a:r>
          </a:p>
          <a:p>
            <a:pPr lvl="1"/>
            <a:r>
              <a:rPr lang="en-US" altLang="en-US" dirty="0"/>
              <a:t>Takes data from sensors and determines if an intrusion is occurring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598273-6866-0043-8213-8EFC66E03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0915E8-4F08-0E42-87F1-A2CEDDDD9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E9B79-9EEB-C042-B64C-190DD58E9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248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528536F-9A39-294C-ACDB-2D1EC3C67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Notifier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813B5291-7102-B446-A683-DB9CBFA795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Informs analyst, other entities of results of analysis</a:t>
            </a:r>
          </a:p>
          <a:p>
            <a:r>
              <a:rPr lang="en-US" altLang="en-US"/>
              <a:t>May reconfigure logging and/or analysis on basis of results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763F94-926E-7345-9C84-1A44CA937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9B03EF-23CB-A040-B97E-52BA7FF03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0FD5F8-9FD6-824E-9116-D1CC0DD59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40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E7C3594-AFD8-5B4E-B3ED-D3D40C8B0B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4EF8110-13C5-914B-A4DE-2DAA8ADD96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Using </a:t>
            </a:r>
            <a:r>
              <a:rPr lang="en-US" altLang="en-US" i="1" dirty="0"/>
              <a:t>swatch</a:t>
            </a:r>
            <a:r>
              <a:rPr lang="en-US" altLang="en-US" dirty="0"/>
              <a:t> to notify of </a:t>
            </a:r>
            <a:r>
              <a:rPr lang="en-US" altLang="en-US" i="1" dirty="0"/>
              <a:t>telnet</a:t>
            </a:r>
            <a:r>
              <a:rPr lang="en-US" altLang="en-US" dirty="0"/>
              <a:t>s</a:t>
            </a:r>
          </a:p>
          <a:p>
            <a:pPr lvl="1">
              <a:buFontTx/>
              <a:buNone/>
            </a:pPr>
            <a:r>
              <a:rPr lang="en-US" altLang="en-US" dirty="0">
                <a:latin typeface="Courier" pitchFamily="2" charset="0"/>
              </a:rPr>
              <a:t>/telnet/&amp;!/localhost/&amp;!/*.</a:t>
            </a:r>
            <a:r>
              <a:rPr lang="en-US" altLang="en-US" dirty="0" err="1">
                <a:latin typeface="Courier" pitchFamily="2" charset="0"/>
              </a:rPr>
              <a:t>site.com</a:t>
            </a:r>
            <a:r>
              <a:rPr lang="en-US" altLang="en-US" dirty="0">
                <a:latin typeface="Courier" pitchFamily="2" charset="0"/>
              </a:rPr>
              <a:t>/      mail staff</a:t>
            </a:r>
          </a:p>
          <a:p>
            <a:r>
              <a:rPr lang="en-US" altLang="en-US" dirty="0"/>
              <a:t>Query set overlap control in databases</a:t>
            </a:r>
          </a:p>
          <a:p>
            <a:pPr lvl="1"/>
            <a:r>
              <a:rPr lang="en-US" altLang="en-US" dirty="0"/>
              <a:t>Prevents response from being given if too much overlap occurs</a:t>
            </a:r>
          </a:p>
          <a:p>
            <a:r>
              <a:rPr lang="en-US" altLang="en-US" dirty="0"/>
              <a:t>Three failed logins in a row disable user account</a:t>
            </a:r>
          </a:p>
          <a:p>
            <a:pPr lvl="1"/>
            <a:r>
              <a:rPr lang="en-US" altLang="en-US" dirty="0"/>
              <a:t>Notifier disables account, notifies sysadmin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80D929-118A-5D49-8DE4-0901D80CC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1F2A11-EFA5-B547-AF49-97302BA60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63F0A-EAD5-8147-9F79-D42EFBABE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351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931BB8C-7821-3A43-9914-6D3E20AB87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Designing an Audit System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CFDE7E9-4771-1240-AF9E-21A7D6FDD5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Essential component of security mechanisms</a:t>
            </a:r>
          </a:p>
          <a:p>
            <a:r>
              <a:rPr lang="en-US" altLang="en-US" dirty="0"/>
              <a:t>Goals determine what is logged</a:t>
            </a:r>
          </a:p>
          <a:p>
            <a:pPr lvl="1"/>
            <a:r>
              <a:rPr lang="en-US" altLang="en-US" dirty="0"/>
              <a:t>Idea: auditors want to detect violations of policy, which provides a set of constraints that the set of possible actions must satisfy</a:t>
            </a:r>
          </a:p>
          <a:p>
            <a:pPr lvl="1"/>
            <a:r>
              <a:rPr lang="en-US" altLang="en-US" dirty="0"/>
              <a:t>So, audit functions that may violate the constraints</a:t>
            </a:r>
          </a:p>
          <a:p>
            <a:r>
              <a:rPr lang="en-US" altLang="en-US" dirty="0"/>
              <a:t>Constraint </a:t>
            </a:r>
            <a:r>
              <a:rPr lang="en-US" altLang="en-US" i="1" dirty="0"/>
              <a:t>p</a:t>
            </a:r>
            <a:r>
              <a:rPr lang="en-US" altLang="en-US" i="1" baseline="-25000" dirty="0"/>
              <a:t>i</a:t>
            </a:r>
            <a:r>
              <a:rPr lang="en-US" altLang="en-US" dirty="0"/>
              <a:t> : </a:t>
            </a:r>
            <a:r>
              <a:rPr lang="en-US" altLang="en-US" i="1" dirty="0"/>
              <a:t>action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</a:t>
            </a:r>
            <a:r>
              <a:rPr lang="en-US" altLang="en-US" dirty="0"/>
              <a:t> </a:t>
            </a:r>
            <a:r>
              <a:rPr lang="en-US" altLang="en-US" i="1" dirty="0"/>
              <a:t>condition</a:t>
            </a:r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5FEA0B-FF5E-F448-9B36-45CBC08A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0B96D0-5A99-0948-8041-C8B5C770F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15B1D-742A-0841-961A-08DBA1FD4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59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5BC673B-1FCD-1743-A06A-246946EFB8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Bell-LaPadula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23853B5-EB46-8646-BB71-46B68C30BD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/>
              <a:t>Simple security condition and *-property</a:t>
            </a:r>
          </a:p>
          <a:p>
            <a:r>
              <a:rPr lang="en-US" altLang="en-US" i="1" dirty="0"/>
              <a:t>S</a:t>
            </a:r>
            <a:r>
              <a:rPr lang="en-US" altLang="en-US" dirty="0"/>
              <a:t> reads </a:t>
            </a:r>
            <a:r>
              <a:rPr lang="en-US" altLang="en-US" i="1" dirty="0"/>
              <a:t>O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</a:t>
            </a:r>
            <a:r>
              <a:rPr lang="en-US" altLang="en-US" dirty="0"/>
              <a:t>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≥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</a:t>
            </a:r>
          </a:p>
          <a:p>
            <a:r>
              <a:rPr lang="en-US" altLang="en-US" i="1" dirty="0"/>
              <a:t>S</a:t>
            </a:r>
            <a:r>
              <a:rPr lang="en-US" altLang="en-US" dirty="0"/>
              <a:t> writes </a:t>
            </a:r>
            <a:r>
              <a:rPr lang="en-US" altLang="en-US" i="1" dirty="0"/>
              <a:t>O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</a:t>
            </a:r>
            <a:r>
              <a:rPr lang="en-US" altLang="en-US" dirty="0"/>
              <a:t>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≤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To check for violations, on each read and write, must log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),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), action (read, write), and result (success, failure)</a:t>
            </a:r>
          </a:p>
          <a:p>
            <a:r>
              <a:rPr lang="en-US" altLang="en-US" dirty="0"/>
              <a:t>Note: need </a:t>
            </a:r>
            <a:r>
              <a:rPr lang="en-US" altLang="en-US" i="1" dirty="0"/>
              <a:t>not</a:t>
            </a:r>
            <a:r>
              <a:rPr lang="en-US" altLang="en-US" dirty="0"/>
              <a:t> record 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!</a:t>
            </a:r>
          </a:p>
          <a:p>
            <a:pPr lvl="1"/>
            <a:r>
              <a:rPr lang="en-US" altLang="en-US" dirty="0"/>
              <a:t>In practice, done to identify the object of the (attempted) violation and the user attempting the violation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128AE2-821F-464D-84EC-5D134631E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EC4422-88B3-0B46-AF7B-BA6EF174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4BA0C0-C0D3-0941-89FA-72F72F38F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822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716C956-F9A7-E949-B431-48167B1D9F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Remove Tranquility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1C436D6-6126-154E-96B1-577068C3EB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New commands to manipulate security level must also record information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S</a:t>
            </a:r>
            <a:r>
              <a:rPr lang="en-US" altLang="en-US" dirty="0"/>
              <a:t> reclassify </a:t>
            </a:r>
            <a:r>
              <a:rPr lang="en-US" altLang="en-US" i="1" dirty="0"/>
              <a:t>O</a:t>
            </a:r>
            <a:r>
              <a:rPr lang="en-US" altLang="en-US" dirty="0"/>
              <a:t> to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´) </a:t>
            </a:r>
            <a:r>
              <a:rPr lang="en-US" altLang="en-US" dirty="0">
                <a:sym typeface="Symbol" pitchFamily="2" charset="2"/>
              </a:rPr>
              <a:t></a:t>
            </a:r>
            <a:r>
              <a:rPr lang="en-US" altLang="en-US" dirty="0"/>
              <a:t>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≤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and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´) ≤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Log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),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´),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), action (reclassify), and result (success, failure)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Again, need not record </a:t>
            </a:r>
            <a:r>
              <a:rPr lang="en-US" altLang="en-US" i="1" dirty="0"/>
              <a:t>O</a:t>
            </a:r>
            <a:r>
              <a:rPr lang="en-US" altLang="en-US" dirty="0"/>
              <a:t> or </a:t>
            </a:r>
            <a:r>
              <a:rPr lang="en-US" altLang="en-US" i="1" dirty="0"/>
              <a:t>S</a:t>
            </a:r>
            <a:r>
              <a:rPr lang="en-US" altLang="en-US" dirty="0"/>
              <a:t> to detect violation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But needed to follow up …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B24ABD-4A6C-D94C-ABAF-A735BAA81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219484-AB4A-3843-AB8C-41AED46C6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B08078-8C30-0A47-8820-8CA439C89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654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897626F-6400-DD4D-A059-838FAC177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Chinese Wall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A6A99BC-BB97-E548-ACB4-37C6B84BC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Subject </a:t>
            </a:r>
            <a:r>
              <a:rPr lang="en-US" altLang="en-US" i="1" dirty="0"/>
              <a:t>S</a:t>
            </a:r>
            <a:r>
              <a:rPr lang="en-US" altLang="en-US" dirty="0"/>
              <a:t> has </a:t>
            </a:r>
            <a:r>
              <a:rPr lang="en-US" altLang="en-US" i="1" dirty="0"/>
              <a:t>COI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and </a:t>
            </a:r>
            <a:r>
              <a:rPr lang="en-US" altLang="en-US" i="1" dirty="0"/>
              <a:t>CD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i="1" dirty="0"/>
              <a:t>CD</a:t>
            </a:r>
            <a:r>
              <a:rPr lang="en-US" altLang="en-US" i="1" baseline="-25000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is set of company datasets that </a:t>
            </a:r>
            <a:r>
              <a:rPr lang="en-US" altLang="en-US" i="1" dirty="0"/>
              <a:t>S</a:t>
            </a:r>
            <a:r>
              <a:rPr lang="en-US" altLang="en-US" dirty="0"/>
              <a:t> has accessed</a:t>
            </a:r>
          </a:p>
          <a:p>
            <a:r>
              <a:rPr lang="en-US" altLang="en-US" dirty="0"/>
              <a:t>Object </a:t>
            </a:r>
            <a:r>
              <a:rPr lang="en-US" altLang="en-US" i="1" dirty="0"/>
              <a:t>O</a:t>
            </a:r>
            <a:r>
              <a:rPr lang="en-US" altLang="en-US" dirty="0"/>
              <a:t> has </a:t>
            </a:r>
            <a:r>
              <a:rPr lang="en-US" altLang="en-US" i="1" dirty="0"/>
              <a:t>COI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and </a:t>
            </a:r>
            <a:r>
              <a:rPr lang="en-US" altLang="en-US" i="1" dirty="0"/>
              <a:t>CD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i="1" dirty="0"/>
              <a:t>san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</a:t>
            </a:r>
            <a:r>
              <a:rPr lang="en-US" altLang="en-US" dirty="0" err="1"/>
              <a:t>iff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r>
              <a:rPr lang="en-US" altLang="en-US" dirty="0"/>
              <a:t> contains only sanitized information</a:t>
            </a:r>
          </a:p>
          <a:p>
            <a:r>
              <a:rPr lang="en-US" altLang="en-US" dirty="0"/>
              <a:t>Constraints</a:t>
            </a:r>
          </a:p>
          <a:p>
            <a:pPr lvl="1"/>
            <a:r>
              <a:rPr lang="en-US" altLang="en-US" i="1" dirty="0"/>
              <a:t>S</a:t>
            </a:r>
            <a:r>
              <a:rPr lang="en-US" altLang="en-US" dirty="0"/>
              <a:t> reads </a:t>
            </a:r>
            <a:r>
              <a:rPr lang="en-US" altLang="en-US" i="1" dirty="0"/>
              <a:t>O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</a:t>
            </a:r>
            <a:r>
              <a:rPr lang="en-US" altLang="en-US" dirty="0"/>
              <a:t> </a:t>
            </a:r>
            <a:r>
              <a:rPr lang="en-US" altLang="en-US" i="1" dirty="0"/>
              <a:t>COI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≠ </a:t>
            </a:r>
            <a:r>
              <a:rPr lang="en-US" altLang="en-US" i="1" dirty="0"/>
              <a:t>COI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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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(</a:t>
            </a:r>
            <a:r>
              <a:rPr lang="en-US" altLang="en-US" i="1" dirty="0"/>
              <a:t>CD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CD</a:t>
            </a:r>
            <a:r>
              <a:rPr lang="en-US" altLang="en-US" i="1" baseline="-25000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))</a:t>
            </a:r>
          </a:p>
          <a:p>
            <a:pPr lvl="1"/>
            <a:r>
              <a:rPr lang="en-US" altLang="en-US" i="1" dirty="0"/>
              <a:t>S</a:t>
            </a:r>
            <a:r>
              <a:rPr lang="en-US" altLang="en-US" dirty="0"/>
              <a:t> writes </a:t>
            </a:r>
            <a:r>
              <a:rPr lang="en-US" altLang="en-US" i="1" dirty="0"/>
              <a:t>O </a:t>
            </a:r>
            <a:r>
              <a:rPr lang="en-US" altLang="en-US" dirty="0">
                <a:sym typeface="Symbol" pitchFamily="2" charset="2"/>
              </a:rPr>
              <a:t></a:t>
            </a:r>
            <a:r>
              <a:rPr lang="en-US" altLang="en-US" dirty="0"/>
              <a:t> (</a:t>
            </a:r>
            <a:r>
              <a:rPr lang="en-US" altLang="en-US" i="1" dirty="0"/>
              <a:t>S</a:t>
            </a:r>
            <a:r>
              <a:rPr lang="en-US" altLang="en-US" dirty="0"/>
              <a:t> </a:t>
            </a:r>
            <a:r>
              <a:rPr lang="en-US" altLang="en-US" i="1" dirty="0" err="1"/>
              <a:t>canread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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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(</a:t>
            </a:r>
            <a:r>
              <a:rPr lang="en-US" altLang="en-US" i="1" dirty="0"/>
              <a:t>COI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= </a:t>
            </a:r>
            <a:r>
              <a:rPr lang="en-US" altLang="en-US" i="1" dirty="0"/>
              <a:t>COI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 </a:t>
            </a:r>
            <a:r>
              <a:rPr lang="en-US" altLang="en-US" i="1" dirty="0"/>
              <a:t>S</a:t>
            </a:r>
            <a:r>
              <a:rPr lang="en-US" altLang="en-US" dirty="0"/>
              <a:t> </a:t>
            </a:r>
            <a:r>
              <a:rPr lang="en-US" altLang="en-US" dirty="0" err="1"/>
              <a:t>canread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 										</a:t>
            </a:r>
            <a:r>
              <a:rPr lang="en-US" altLang="en-US" i="1" dirty="0"/>
              <a:t>san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´))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CF8D81-406A-EE40-83FF-6B79AC990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4EC892-EAF7-4E4E-801F-77A076BFA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54676B-FEFC-074C-9461-69B5561DB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885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425BA96-DE2A-2C4C-8567-12DD9F9577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Outline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0FC3385-C9C2-7042-B395-B88F604E27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Overview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What is auditing?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What does an audit system look like?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How do you design an auditing system?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Auditing mechanisms</a:t>
            </a:r>
          </a:p>
          <a:p>
            <a:pPr>
              <a:tabLst>
                <a:tab pos="4337050" algn="l"/>
                <a:tab pos="4630738" algn="l"/>
              </a:tabLst>
            </a:pPr>
            <a:r>
              <a:rPr lang="en-US" altLang="en-US"/>
              <a:t>Examples: NFSv2, LAFS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05100E-FBBF-6640-89BA-86409D178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D86564-B122-1A4E-8EB9-B4217C5C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84B2F6-FAB0-194B-955C-C441E6F25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405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CD49393-3E8F-EA48-8DC3-0AB6C65221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Recording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AF9AB21B-3ACB-DE4F-B41B-0FF9648C84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i="1" dirty="0"/>
              <a:t>S</a:t>
            </a:r>
            <a:r>
              <a:rPr lang="en-US" altLang="en-US" dirty="0"/>
              <a:t> reads </a:t>
            </a:r>
            <a:r>
              <a:rPr lang="en-US" altLang="en-US" i="1" dirty="0"/>
              <a:t>O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</a:t>
            </a:r>
            <a:r>
              <a:rPr lang="en-US" altLang="en-US" dirty="0"/>
              <a:t> </a:t>
            </a:r>
            <a:r>
              <a:rPr lang="en-US" altLang="en-US" i="1" dirty="0"/>
              <a:t>COI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≠ </a:t>
            </a:r>
            <a:r>
              <a:rPr lang="en-US" altLang="en-US" i="1" dirty="0"/>
              <a:t>COI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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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(</a:t>
            </a:r>
            <a:r>
              <a:rPr lang="en-US" altLang="en-US" i="1" dirty="0"/>
              <a:t>CD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CD</a:t>
            </a:r>
            <a:r>
              <a:rPr lang="en-US" altLang="en-US" i="1" baseline="-25000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))</a:t>
            </a:r>
          </a:p>
          <a:p>
            <a:pPr lvl="1"/>
            <a:r>
              <a:rPr lang="en-US" altLang="en-US" dirty="0"/>
              <a:t>Record </a:t>
            </a:r>
            <a:r>
              <a:rPr lang="en-US" altLang="en-US" i="1" dirty="0"/>
              <a:t>COI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), </a:t>
            </a:r>
            <a:r>
              <a:rPr lang="en-US" altLang="en-US" i="1" dirty="0"/>
              <a:t>COI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), </a:t>
            </a:r>
            <a:r>
              <a:rPr lang="en-US" altLang="en-US" i="1" dirty="0"/>
              <a:t>CD</a:t>
            </a:r>
            <a:r>
              <a:rPr lang="en-US" altLang="en-US" i="1" baseline="-25000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), CD(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if such an 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exists, action (read), and result (success, failure) </a:t>
            </a:r>
          </a:p>
          <a:p>
            <a:r>
              <a:rPr lang="en-US" altLang="en-US" i="1" dirty="0"/>
              <a:t>S</a:t>
            </a:r>
            <a:r>
              <a:rPr lang="en-US" altLang="en-US" dirty="0"/>
              <a:t> writes </a:t>
            </a:r>
            <a:r>
              <a:rPr lang="en-US" altLang="en-US" i="1" dirty="0"/>
              <a:t>O </a:t>
            </a:r>
            <a:r>
              <a:rPr lang="en-US" altLang="en-US" dirty="0">
                <a:sym typeface="Symbol" pitchFamily="2" charset="2"/>
              </a:rPr>
              <a:t></a:t>
            </a:r>
            <a:r>
              <a:rPr lang="en-US" altLang="en-US" dirty="0"/>
              <a:t> (</a:t>
            </a:r>
            <a:r>
              <a:rPr lang="en-US" altLang="en-US" i="1" dirty="0"/>
              <a:t>S</a:t>
            </a:r>
            <a:r>
              <a:rPr lang="en-US" altLang="en-US" dirty="0"/>
              <a:t> </a:t>
            </a:r>
            <a:r>
              <a:rPr lang="en-US" altLang="en-US" dirty="0" err="1"/>
              <a:t>canread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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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(</a:t>
            </a:r>
            <a:r>
              <a:rPr lang="en-US" altLang="en-US" i="1" dirty="0"/>
              <a:t>COI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= </a:t>
            </a:r>
            <a:r>
              <a:rPr lang="en-US" altLang="en-US" i="1" dirty="0"/>
              <a:t>COI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 </a:t>
            </a:r>
            <a:r>
              <a:rPr lang="en-US" altLang="en-US" i="1" dirty="0"/>
              <a:t>S</a:t>
            </a:r>
            <a:r>
              <a:rPr lang="en-US" altLang="en-US" dirty="0"/>
              <a:t> </a:t>
            </a:r>
            <a:r>
              <a:rPr lang="en-US" altLang="en-US" dirty="0" err="1"/>
              <a:t>canread</a:t>
            </a:r>
            <a:r>
              <a:rPr lang="en-US" altLang="en-US" dirty="0"/>
              <a:t>  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i="1" dirty="0">
                <a:sym typeface="Symbol" pitchFamily="2" charset="2"/>
              </a:rPr>
              <a:t> </a:t>
            </a:r>
            <a:r>
              <a:rPr lang="en-US" altLang="en-US" dirty="0">
                <a:sym typeface="Symbol" pitchFamily="2" charset="2"/>
              </a:rPr>
              <a:t> </a:t>
            </a:r>
            <a:r>
              <a:rPr lang="en-US" altLang="en-US" i="1" dirty="0"/>
              <a:t>san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))</a:t>
            </a:r>
          </a:p>
          <a:p>
            <a:pPr lvl="1"/>
            <a:r>
              <a:rPr lang="en-US" altLang="en-US" dirty="0"/>
              <a:t>Record </a:t>
            </a:r>
            <a:r>
              <a:rPr lang="en-US" altLang="en-US" i="1" dirty="0"/>
              <a:t>COI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), </a:t>
            </a:r>
            <a:r>
              <a:rPr lang="en-US" altLang="en-US" i="1" dirty="0"/>
              <a:t>COI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), </a:t>
            </a:r>
            <a:r>
              <a:rPr lang="en-US" altLang="en-US" i="1" dirty="0"/>
              <a:t>CD</a:t>
            </a:r>
            <a:r>
              <a:rPr lang="en-US" altLang="en-US" i="1" baseline="-25000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), plus </a:t>
            </a:r>
            <a:r>
              <a:rPr lang="en-US" altLang="en-US" i="1" dirty="0"/>
              <a:t>COI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and </a:t>
            </a:r>
            <a:r>
              <a:rPr lang="en-US" altLang="en-US" i="1" dirty="0"/>
              <a:t>CD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if such an 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exists, action (write), and result (success, failure)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A8C43B-A33D-5E43-A3A2-9FA7FAC0B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DEC8D0-70AE-6044-BB24-5471C4B7E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2DEFCA-4E46-2947-AA12-F611C3800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850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CBC919F-4BCF-C84D-9D4E-3A5E9EBD3D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Implementation Issues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74782626-3466-8946-8BB8-F1D4F66AD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Show non-security or find violations?</a:t>
            </a:r>
          </a:p>
          <a:p>
            <a:pPr lvl="1"/>
            <a:r>
              <a:rPr lang="en-US" altLang="en-US" dirty="0"/>
              <a:t>Former requires logging initial state as well as changes</a:t>
            </a:r>
          </a:p>
          <a:p>
            <a:r>
              <a:rPr lang="en-US" altLang="en-US" dirty="0"/>
              <a:t>Defining violations</a:t>
            </a:r>
          </a:p>
          <a:p>
            <a:pPr lvl="1"/>
            <a:r>
              <a:rPr lang="en-US" altLang="en-US" dirty="0"/>
              <a:t>Does “write” include “append” and “create directory”?</a:t>
            </a:r>
          </a:p>
          <a:p>
            <a:r>
              <a:rPr lang="en-US" altLang="en-US" dirty="0"/>
              <a:t>Multiple names for one object</a:t>
            </a:r>
          </a:p>
          <a:p>
            <a:pPr lvl="1"/>
            <a:r>
              <a:rPr lang="en-US" altLang="en-US" dirty="0"/>
              <a:t>Logging goes by </a:t>
            </a:r>
            <a:r>
              <a:rPr lang="en-US" altLang="en-US" i="1" dirty="0"/>
              <a:t>object</a:t>
            </a:r>
            <a:r>
              <a:rPr lang="en-US" altLang="en-US" dirty="0"/>
              <a:t> and not name</a:t>
            </a:r>
          </a:p>
          <a:p>
            <a:pPr lvl="1"/>
            <a:r>
              <a:rPr lang="en-US" altLang="en-US" dirty="0"/>
              <a:t>Representations can affect this (if you read raw disks, you’re reading files; can your auditing system determine which file?)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AE7970-7F59-D946-9F1B-7CB7A6E92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F98F7-FF04-3345-B4A9-7A8B69A6A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7AA663-7D93-F340-A1B9-090F0CBA9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25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6B546BD-0033-3E43-8BB1-F2C94F6ED4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Syntactic Issues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313E4DC-B27B-BC4A-B690-1F0C768C1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Data that is logged may be ambiguous</a:t>
            </a:r>
          </a:p>
          <a:p>
            <a:pPr lvl="1"/>
            <a:r>
              <a:rPr lang="en-US" altLang="en-US" dirty="0"/>
              <a:t>BSM: two optional text fields followed by two mandatory text fields</a:t>
            </a:r>
          </a:p>
          <a:p>
            <a:pPr lvl="1"/>
            <a:r>
              <a:rPr lang="en-US" altLang="en-US" dirty="0"/>
              <a:t>If three fields, which of the optional fields is omitted?</a:t>
            </a:r>
          </a:p>
          <a:p>
            <a:r>
              <a:rPr lang="en-US" altLang="en-US" dirty="0"/>
              <a:t>Solution: use grammar to ensure well-defined syntax of log files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ADC6C5-8415-7A4B-9EAB-2671D9252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3C871-B3E1-D144-A46A-6A3F6F076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F49A00-F619-D142-8A1A-15BBEC3AC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1319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B87C866E-045F-264F-867C-8D09F00FF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EC397171-EFF6-BB41-B4B2-2AFC3C51B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>
                <a:latin typeface="Courier" pitchFamily="2" charset="0"/>
              </a:rPr>
              <a:t>entry	: date host prog [ bad ] user [ “from” host ] “to” user “on” </a:t>
            </a:r>
            <a:r>
              <a:rPr lang="en-US" altLang="en-US" sz="1800" dirty="0" err="1">
                <a:latin typeface="Courier" pitchFamily="2" charset="0"/>
              </a:rPr>
              <a:t>tty</a:t>
            </a:r>
            <a:endParaRPr lang="en-US" altLang="en-US" sz="1800" dirty="0">
              <a:latin typeface="Courier" pitchFamily="2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urier" pitchFamily="2" charset="0"/>
              </a:rPr>
              <a:t>date	: daytime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" pitchFamily="2" charset="0"/>
              </a:rPr>
              <a:t>host	: string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" pitchFamily="2" charset="0"/>
              </a:rPr>
              <a:t>prog	: string “:”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" pitchFamily="2" charset="0"/>
              </a:rPr>
              <a:t>bad	: “FAILED”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" pitchFamily="2" charset="0"/>
              </a:rPr>
              <a:t>user	: string</a:t>
            </a:r>
          </a:p>
          <a:p>
            <a:pPr>
              <a:buFontTx/>
              <a:buNone/>
            </a:pPr>
            <a:r>
              <a:rPr lang="en-US" altLang="en-US" sz="1800" dirty="0" err="1">
                <a:latin typeface="Courier" pitchFamily="2" charset="0"/>
              </a:rPr>
              <a:t>tty</a:t>
            </a:r>
            <a:r>
              <a:rPr lang="en-US" altLang="en-US" sz="1800" dirty="0">
                <a:latin typeface="Courier" pitchFamily="2" charset="0"/>
              </a:rPr>
              <a:t>	: “/dev/” string</a:t>
            </a:r>
          </a:p>
          <a:p>
            <a:r>
              <a:rPr lang="en-US" altLang="en-US" sz="2400" dirty="0"/>
              <a:t>Log file entry format defined unambiguously</a:t>
            </a:r>
          </a:p>
          <a:p>
            <a:r>
              <a:rPr lang="en-US" altLang="en-US" sz="2400" dirty="0"/>
              <a:t>Audit mechanism could scan, interpret entries without confusion</a:t>
            </a:r>
            <a:endParaRPr lang="en-US" altLang="en-US" sz="2400" dirty="0">
              <a:latin typeface="Courier" pitchFamily="2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2A747A-A1B8-7E44-920D-C8C366189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C9F376-359C-F049-AC24-01D8E1A6D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88258-6721-8045-82DC-0D3355D46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4854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69EBBDBB-2514-F543-8B6C-4509A3751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Syntactic Issues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26D86A9F-9137-D34E-AA75-7C2249A880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Context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Unknown user uses anonymous </a:t>
            </a:r>
            <a:r>
              <a:rPr lang="en-US" altLang="en-US" i="1" dirty="0"/>
              <a:t>ftp</a:t>
            </a:r>
            <a:r>
              <a:rPr lang="en-US" altLang="en-US" dirty="0"/>
              <a:t> to retrieve file “/</a:t>
            </a:r>
            <a:r>
              <a:rPr lang="en-US" altLang="en-US" dirty="0" err="1"/>
              <a:t>etc</a:t>
            </a:r>
            <a:r>
              <a:rPr lang="en-US" altLang="en-US" dirty="0"/>
              <a:t>/</a:t>
            </a:r>
            <a:r>
              <a:rPr lang="en-US" altLang="en-US" dirty="0" err="1"/>
              <a:t>passwd</a:t>
            </a:r>
            <a:r>
              <a:rPr lang="en-US" altLang="en-US" dirty="0"/>
              <a:t>”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Logged as such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Problem: </a:t>
            </a:r>
            <a:r>
              <a:rPr lang="en-US" altLang="en-US" i="1" dirty="0"/>
              <a:t>which</a:t>
            </a:r>
            <a:r>
              <a:rPr lang="en-US" altLang="en-US" dirty="0"/>
              <a:t> /</a:t>
            </a:r>
            <a:r>
              <a:rPr lang="en-US" altLang="en-US" dirty="0" err="1"/>
              <a:t>etc</a:t>
            </a:r>
            <a:r>
              <a:rPr lang="en-US" altLang="en-US" dirty="0"/>
              <a:t>/</a:t>
            </a:r>
            <a:r>
              <a:rPr lang="en-US" altLang="en-US" dirty="0" err="1"/>
              <a:t>passwd</a:t>
            </a:r>
            <a:r>
              <a:rPr lang="en-US" altLang="en-US" dirty="0"/>
              <a:t> file?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One in system /</a:t>
            </a:r>
            <a:r>
              <a:rPr lang="en-US" altLang="en-US" dirty="0" err="1"/>
              <a:t>etc</a:t>
            </a:r>
            <a:r>
              <a:rPr lang="en-US" altLang="en-US" dirty="0"/>
              <a:t> directory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One in anonymous </a:t>
            </a:r>
            <a:r>
              <a:rPr lang="en-US" altLang="en-US" i="1" dirty="0"/>
              <a:t>ftp</a:t>
            </a:r>
            <a:r>
              <a:rPr lang="en-US" altLang="en-US" dirty="0"/>
              <a:t> directory /</a:t>
            </a:r>
            <a:r>
              <a:rPr lang="en-US" altLang="en-US" dirty="0" err="1"/>
              <a:t>var</a:t>
            </a:r>
            <a:r>
              <a:rPr lang="en-US" altLang="en-US" dirty="0"/>
              <a:t>/ftp/</a:t>
            </a:r>
            <a:r>
              <a:rPr lang="en-US" altLang="en-US" dirty="0" err="1"/>
              <a:t>etc</a:t>
            </a:r>
            <a:r>
              <a:rPr lang="en-US" altLang="en-US" dirty="0"/>
              <a:t>, and as </a:t>
            </a:r>
            <a:r>
              <a:rPr lang="en-US" altLang="en-US" i="1" dirty="0"/>
              <a:t>ftp</a:t>
            </a:r>
            <a:r>
              <a:rPr lang="en-US" altLang="en-US" dirty="0"/>
              <a:t> thinks /</a:t>
            </a:r>
            <a:r>
              <a:rPr lang="en-US" altLang="en-US" dirty="0" err="1"/>
              <a:t>var</a:t>
            </a:r>
            <a:r>
              <a:rPr lang="en-US" altLang="en-US" dirty="0"/>
              <a:t>/ftp is the root directory, /</a:t>
            </a:r>
            <a:r>
              <a:rPr lang="en-US" altLang="en-US" dirty="0" err="1"/>
              <a:t>etc</a:t>
            </a:r>
            <a:r>
              <a:rPr lang="en-US" altLang="en-US" dirty="0"/>
              <a:t>/</a:t>
            </a:r>
            <a:r>
              <a:rPr lang="en-US" altLang="en-US" dirty="0" err="1"/>
              <a:t>passwd</a:t>
            </a:r>
            <a:r>
              <a:rPr lang="en-US" altLang="en-US" dirty="0"/>
              <a:t> refers to /</a:t>
            </a:r>
            <a:r>
              <a:rPr lang="en-US" altLang="en-US" dirty="0" err="1"/>
              <a:t>var</a:t>
            </a:r>
            <a:r>
              <a:rPr lang="en-US" altLang="en-US" dirty="0"/>
              <a:t>/ftp/</a:t>
            </a:r>
            <a:r>
              <a:rPr lang="en-US" altLang="en-US" dirty="0" err="1"/>
              <a:t>etc</a:t>
            </a:r>
            <a:r>
              <a:rPr lang="en-US" altLang="en-US" dirty="0"/>
              <a:t>/</a:t>
            </a:r>
            <a:r>
              <a:rPr lang="en-US" altLang="en-US" dirty="0" err="1"/>
              <a:t>passwd</a:t>
            </a:r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17C8B3-EA0C-5041-8BAA-13C117306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C91F40-B96F-1040-9577-F23B210B5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5EEDE-C245-0048-A885-ACAA0D6DC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532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1188214-0A0F-0649-9C81-4EF8361B03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 Sanitization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3933B12A-2B08-B246-9046-C3A86D35D0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 dirty="0"/>
              <a:t>U</a:t>
            </a:r>
            <a:r>
              <a:rPr lang="en-US" altLang="en-US" dirty="0"/>
              <a:t> set of users, </a:t>
            </a:r>
            <a:r>
              <a:rPr lang="en-US" altLang="en-US" i="1" dirty="0"/>
              <a:t>P</a:t>
            </a:r>
            <a:r>
              <a:rPr lang="en-US" altLang="en-US" dirty="0"/>
              <a:t> policy defining set of information </a:t>
            </a:r>
            <a:r>
              <a:rPr lang="en-US" altLang="en-US" i="1" dirty="0"/>
              <a:t>C</a:t>
            </a:r>
            <a:r>
              <a:rPr lang="en-US" altLang="en-US" dirty="0"/>
              <a:t>(</a:t>
            </a:r>
            <a:r>
              <a:rPr lang="en-US" altLang="en-US" i="1" dirty="0"/>
              <a:t>U</a:t>
            </a:r>
            <a:r>
              <a:rPr lang="en-US" altLang="en-US" dirty="0"/>
              <a:t>) that </a:t>
            </a:r>
            <a:r>
              <a:rPr lang="en-US" altLang="en-US" i="1" dirty="0"/>
              <a:t>U</a:t>
            </a:r>
            <a:r>
              <a:rPr lang="en-US" altLang="en-US" dirty="0"/>
              <a:t> cannot see; log sanitized when all information in </a:t>
            </a:r>
            <a:r>
              <a:rPr lang="en-US" altLang="en-US" i="1" dirty="0"/>
              <a:t>C</a:t>
            </a:r>
            <a:r>
              <a:rPr lang="en-US" altLang="en-US" dirty="0"/>
              <a:t>(</a:t>
            </a:r>
            <a:r>
              <a:rPr lang="en-US" altLang="en-US" i="1" dirty="0"/>
              <a:t>U</a:t>
            </a:r>
            <a:r>
              <a:rPr lang="en-US" altLang="en-US" dirty="0"/>
              <a:t>) deleted from log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Two types of </a:t>
            </a:r>
            <a:r>
              <a:rPr lang="en-US" altLang="en-US" i="1" dirty="0"/>
              <a:t>P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i="1" dirty="0"/>
              <a:t>C</a:t>
            </a:r>
            <a:r>
              <a:rPr lang="en-US" altLang="en-US" dirty="0"/>
              <a:t>(</a:t>
            </a:r>
            <a:r>
              <a:rPr lang="en-US" altLang="en-US" i="1" dirty="0"/>
              <a:t>U</a:t>
            </a:r>
            <a:r>
              <a:rPr lang="en-US" altLang="en-US" dirty="0"/>
              <a:t>) can’t leave site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People inside site are trusted and information not sensitive to them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C</a:t>
            </a:r>
            <a:r>
              <a:rPr lang="en-US" altLang="en-US" dirty="0"/>
              <a:t>(</a:t>
            </a:r>
            <a:r>
              <a:rPr lang="en-US" altLang="en-US" i="1" dirty="0"/>
              <a:t>U</a:t>
            </a:r>
            <a:r>
              <a:rPr lang="en-US" altLang="en-US" dirty="0"/>
              <a:t>) can’t leave system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People inside site not trusted or (more commonly) information sensitive to them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Don’t log this sensitive information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93D2C4-1637-9F4A-BFD4-348EB7F8C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D25A80-8C28-7C4C-A1FD-06E9488E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1F056-9274-4B44-ADB7-04E821D52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3846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55B3005-5B54-5046-845F-D8C8D7541B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Logging Organization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54B3384-0229-764A-8B6E-582C50CF867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Top prevents information from leaving site</a:t>
            </a:r>
          </a:p>
          <a:p>
            <a:pPr lvl="1"/>
            <a:r>
              <a:rPr lang="en-US" altLang="en-US" dirty="0"/>
              <a:t>Users’ privacy not protected from system administrators, other administrative personnel</a:t>
            </a:r>
          </a:p>
          <a:p>
            <a:r>
              <a:rPr lang="en-US" altLang="en-US" dirty="0"/>
              <a:t>Bottom prevents information from leaving system</a:t>
            </a:r>
          </a:p>
          <a:p>
            <a:pPr lvl="1"/>
            <a:r>
              <a:rPr lang="en-US" altLang="en-US" dirty="0"/>
              <a:t>Data simply not recorded, or data scrambled before recording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78EDEC-0C31-8549-AB75-A649FC7D8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6ED469-05DE-5242-82AB-386627E3B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A03A6C-4551-2442-A592-025021FCE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25-</a:t>
            </a:r>
            <a:fld id="{476DB54B-9C3F-C046-B8D7-CE8A6852E0A6}" type="slidenum">
              <a:rPr lang="en-US" altLang="en-US" smtClean="0"/>
              <a:pPr/>
              <a:t>26</a:t>
            </a:fld>
            <a:endParaRPr lang="en-US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5419A1-E904-4042-A52D-1911CBF36C12}"/>
              </a:ext>
            </a:extLst>
          </p:cNvPr>
          <p:cNvSpPr/>
          <p:nvPr/>
        </p:nvSpPr>
        <p:spPr>
          <a:xfrm>
            <a:off x="1351901" y="1726036"/>
            <a:ext cx="2102499" cy="5652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0F5803-864D-ED48-A474-35B4D9D02A92}"/>
              </a:ext>
            </a:extLst>
          </p:cNvPr>
          <p:cNvSpPr txBox="1"/>
          <p:nvPr/>
        </p:nvSpPr>
        <p:spPr>
          <a:xfrm>
            <a:off x="1332614" y="1777852"/>
            <a:ext cx="2102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Logging System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375A22-C1DB-B048-A258-635FDA8CB0C6}"/>
              </a:ext>
            </a:extLst>
          </p:cNvPr>
          <p:cNvSpPr/>
          <p:nvPr/>
        </p:nvSpPr>
        <p:spPr>
          <a:xfrm>
            <a:off x="1351901" y="2933700"/>
            <a:ext cx="2102499" cy="5652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A427DD-F501-F940-B1C3-7451CF124E25}"/>
              </a:ext>
            </a:extLst>
          </p:cNvPr>
          <p:cNvSpPr txBox="1"/>
          <p:nvPr/>
        </p:nvSpPr>
        <p:spPr>
          <a:xfrm>
            <a:off x="1332614" y="2985516"/>
            <a:ext cx="2102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Logging System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74C82B1-AEE1-8E4F-BEC3-70CD4901C8A0}"/>
              </a:ext>
            </a:extLst>
          </p:cNvPr>
          <p:cNvSpPr/>
          <p:nvPr/>
        </p:nvSpPr>
        <p:spPr>
          <a:xfrm>
            <a:off x="3914775" y="2960042"/>
            <a:ext cx="2181225" cy="5134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3340FC-2F1B-9B4A-A22D-8586B1077BB7}"/>
              </a:ext>
            </a:extLst>
          </p:cNvPr>
          <p:cNvSpPr txBox="1"/>
          <p:nvPr/>
        </p:nvSpPr>
        <p:spPr>
          <a:xfrm>
            <a:off x="4377907" y="2964804"/>
            <a:ext cx="1254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Sanitizer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D5F3052-8079-4341-9365-2284C3CB5F40}"/>
              </a:ext>
            </a:extLst>
          </p:cNvPr>
          <p:cNvCxnSpPr>
            <a:cxnSpLocks/>
            <a:endCxn id="10" idx="2"/>
          </p:cNvCxnSpPr>
          <p:nvPr/>
        </p:nvCxnSpPr>
        <p:spPr>
          <a:xfrm>
            <a:off x="3473687" y="3216348"/>
            <a:ext cx="441088" cy="43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EF9C631-4F33-A648-9D9D-0F7912A2E463}"/>
              </a:ext>
            </a:extLst>
          </p:cNvPr>
          <p:cNvCxnSpPr>
            <a:cxnSpLocks/>
          </p:cNvCxnSpPr>
          <p:nvPr/>
        </p:nvCxnSpPr>
        <p:spPr>
          <a:xfrm>
            <a:off x="6115287" y="3216348"/>
            <a:ext cx="441088" cy="43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A2545414-F7BA-9745-BEBF-8AC780CA488C}"/>
              </a:ext>
            </a:extLst>
          </p:cNvPr>
          <p:cNvSpPr/>
          <p:nvPr/>
        </p:nvSpPr>
        <p:spPr>
          <a:xfrm>
            <a:off x="6575662" y="2933700"/>
            <a:ext cx="801688" cy="564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6FBCAA-48D1-0749-B6EA-5438FDA3BA7B}"/>
              </a:ext>
            </a:extLst>
          </p:cNvPr>
          <p:cNvSpPr txBox="1"/>
          <p:nvPr/>
        </p:nvSpPr>
        <p:spPr>
          <a:xfrm>
            <a:off x="6666164" y="2964804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Log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24C83EB-DEBA-FD40-AE97-EC86139AA5FF}"/>
              </a:ext>
            </a:extLst>
          </p:cNvPr>
          <p:cNvCxnSpPr>
            <a:cxnSpLocks/>
          </p:cNvCxnSpPr>
          <p:nvPr/>
        </p:nvCxnSpPr>
        <p:spPr>
          <a:xfrm flipV="1">
            <a:off x="7377349" y="3157672"/>
            <a:ext cx="2988760" cy="5824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D006054-A38C-4A46-8344-51253A9B7C4D}"/>
              </a:ext>
            </a:extLst>
          </p:cNvPr>
          <p:cNvCxnSpPr>
            <a:cxnSpLocks/>
            <a:stCxn id="8" idx="3"/>
            <a:endCxn id="27" idx="1"/>
          </p:cNvCxnSpPr>
          <p:nvPr/>
        </p:nvCxnSpPr>
        <p:spPr>
          <a:xfrm>
            <a:off x="3454400" y="2008685"/>
            <a:ext cx="3030760" cy="3399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2BA25A9F-D7FF-374D-A58E-E97027807EE7}"/>
              </a:ext>
            </a:extLst>
          </p:cNvPr>
          <p:cNvSpPr/>
          <p:nvPr/>
        </p:nvSpPr>
        <p:spPr>
          <a:xfrm>
            <a:off x="6485160" y="1760464"/>
            <a:ext cx="801688" cy="564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7464ABE-BB2A-5045-961F-C8AB00F96374}"/>
              </a:ext>
            </a:extLst>
          </p:cNvPr>
          <p:cNvSpPr txBox="1"/>
          <p:nvPr/>
        </p:nvSpPr>
        <p:spPr>
          <a:xfrm>
            <a:off x="6575662" y="1791568"/>
            <a:ext cx="620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Log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863EB36-16FE-B34F-B49D-03B74976CFCB}"/>
              </a:ext>
            </a:extLst>
          </p:cNvPr>
          <p:cNvSpPr/>
          <p:nvPr/>
        </p:nvSpPr>
        <p:spPr>
          <a:xfrm>
            <a:off x="7724509" y="1768506"/>
            <a:ext cx="2181225" cy="5134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937A0B0-207B-C64A-885D-304C2BB7DED2}"/>
              </a:ext>
            </a:extLst>
          </p:cNvPr>
          <p:cNvSpPr txBox="1"/>
          <p:nvPr/>
        </p:nvSpPr>
        <p:spPr>
          <a:xfrm>
            <a:off x="8187641" y="1773268"/>
            <a:ext cx="1254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Sanitizer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62A3FBC-0476-5944-B3FB-7A2EF82D9CA6}"/>
              </a:ext>
            </a:extLst>
          </p:cNvPr>
          <p:cNvCxnSpPr>
            <a:cxnSpLocks/>
            <a:endCxn id="31" idx="2"/>
          </p:cNvCxnSpPr>
          <p:nvPr/>
        </p:nvCxnSpPr>
        <p:spPr>
          <a:xfrm>
            <a:off x="7283421" y="2024812"/>
            <a:ext cx="441088" cy="43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57FF550-0F61-9E4D-B228-E853AEF28C69}"/>
              </a:ext>
            </a:extLst>
          </p:cNvPr>
          <p:cNvCxnSpPr>
            <a:cxnSpLocks/>
          </p:cNvCxnSpPr>
          <p:nvPr/>
        </p:nvCxnSpPr>
        <p:spPr>
          <a:xfrm>
            <a:off x="9925021" y="2024812"/>
            <a:ext cx="441088" cy="43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7F597E7-A4AC-7343-AC54-68B3620CB035}"/>
              </a:ext>
            </a:extLst>
          </p:cNvPr>
          <p:cNvSpPr txBox="1"/>
          <p:nvPr/>
        </p:nvSpPr>
        <p:spPr>
          <a:xfrm>
            <a:off x="10498612" y="1606469"/>
            <a:ext cx="1143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Users</a:t>
            </a:r>
          </a:p>
          <a:p>
            <a:r>
              <a:rPr lang="en-US" sz="2400" dirty="0"/>
              <a:t>viewing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D287701-E2D7-1348-B794-23E7C6B1C22E}"/>
              </a:ext>
            </a:extLst>
          </p:cNvPr>
          <p:cNvSpPr txBox="1"/>
          <p:nvPr/>
        </p:nvSpPr>
        <p:spPr>
          <a:xfrm>
            <a:off x="10498612" y="2747391"/>
            <a:ext cx="1143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Users</a:t>
            </a:r>
          </a:p>
          <a:p>
            <a:r>
              <a:rPr lang="en-US" sz="2400" dirty="0"/>
              <a:t>viewing</a:t>
            </a:r>
          </a:p>
        </p:txBody>
      </p:sp>
    </p:spTree>
    <p:extLst>
      <p:ext uri="{BB962C8B-B14F-4D97-AF65-F5344CB8AC3E}">
        <p14:creationId xmlns:p14="http://schemas.microsoft.com/office/powerpoint/2010/main" val="30552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0AB1E93-248A-7249-8FBC-18FC859352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Reconstruction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3D8B29F-46BD-D24D-A8B5-EB2F72EDE5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 dirty="0"/>
              <a:t>Anonymizing sanitizer</a:t>
            </a:r>
            <a:r>
              <a:rPr lang="en-US" altLang="en-US" dirty="0"/>
              <a:t> cannot be undone</a:t>
            </a:r>
          </a:p>
          <a:p>
            <a:pPr lvl="1"/>
            <a:r>
              <a:rPr lang="en-US" altLang="en-US" dirty="0"/>
              <a:t>No way to recover data from this</a:t>
            </a:r>
          </a:p>
          <a:p>
            <a:r>
              <a:rPr lang="en-US" altLang="en-US" i="1" dirty="0"/>
              <a:t>Pseudonymizing sanitizer</a:t>
            </a:r>
            <a:r>
              <a:rPr lang="en-US" altLang="en-US" dirty="0"/>
              <a:t> can be undone</a:t>
            </a:r>
          </a:p>
          <a:p>
            <a:pPr lvl="1"/>
            <a:r>
              <a:rPr lang="en-US" altLang="en-US" dirty="0"/>
              <a:t>Original log can be reconstructed</a:t>
            </a:r>
          </a:p>
          <a:p>
            <a:r>
              <a:rPr lang="en-US" altLang="en-US" dirty="0"/>
              <a:t>Importance</a:t>
            </a:r>
          </a:p>
          <a:p>
            <a:pPr lvl="1"/>
            <a:r>
              <a:rPr lang="en-US" altLang="en-US" dirty="0"/>
              <a:t>Suppose security analysis requires access to information that was sanitized?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B4600C-E271-2741-B278-FE9672816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D224D9-76AE-954C-A1D7-39E145A04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A7FAE-964B-1D4B-A93A-D0D3835F6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01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80D4F67B-B0E3-244F-88DB-4A271E0311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Issue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1F08AB17-6EFE-7044-940C-7DB2A08BF1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Key: sanitization must preserve properties needed for security analysis</a:t>
            </a:r>
          </a:p>
          <a:p>
            <a:r>
              <a:rPr lang="en-US" altLang="en-US" dirty="0"/>
              <a:t>If new properties added (because analysis changes), may have to </a:t>
            </a:r>
            <a:r>
              <a:rPr lang="en-US" altLang="en-US" dirty="0" err="1"/>
              <a:t>resanitize</a:t>
            </a:r>
            <a:r>
              <a:rPr lang="en-US" altLang="en-US" dirty="0"/>
              <a:t> information</a:t>
            </a:r>
          </a:p>
          <a:p>
            <a:pPr lvl="1"/>
            <a:r>
              <a:rPr lang="en-US" altLang="en-US" dirty="0"/>
              <a:t>This </a:t>
            </a:r>
            <a:r>
              <a:rPr lang="en-US" altLang="en-US" i="1" dirty="0"/>
              <a:t>requires</a:t>
            </a:r>
            <a:r>
              <a:rPr lang="en-US" altLang="en-US" dirty="0"/>
              <a:t> pseudonymous sanitization or the original log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C5C833-F10B-E94C-B4BE-1839D603B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7E754E-09F8-1B4D-86E0-FE6CE660A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46007A-F803-3645-8AED-9972684E4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6736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F76545D-F50D-CA4B-8A98-18609D219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329615DF-5257-2B4E-B0D9-E883B7911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Company wants to keep its IP addresses secret, but wants a consultant to analyze logs for an address scanning attack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Connections to port 25 on IP addresses 10.163.5.10, 10.163.5.11, 10.163.5.12, 10.163.5.13, 10.163.5.14, 10.163.5.15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Sanitize with random IP addresses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Cannot see sweep through consecutive IP addresses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Sanitize with sequential IP addresses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Can see sweep through consecutive IP addresses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F7B86C-55C6-0C45-8686-19AB0A2DE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8193CF-6E8F-5048-930F-2940702E3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C28B71-55FF-514C-AF17-60AD712CF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42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ED57F95-5CA2-6A49-BA8B-C50E2EF990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Auditing?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827D5AB-6649-884D-84CE-BB204AA165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 dirty="0"/>
              <a:t>Logging</a:t>
            </a:r>
            <a:r>
              <a:rPr lang="en-US" altLang="en-US" dirty="0"/>
              <a:t>: recording events or statistics to provide information about system use and performance</a:t>
            </a:r>
          </a:p>
          <a:p>
            <a:r>
              <a:rPr lang="en-US" altLang="en-US" i="1" dirty="0"/>
              <a:t>Auditing</a:t>
            </a:r>
            <a:r>
              <a:rPr lang="en-US" altLang="en-US" dirty="0"/>
              <a:t>: analysis of log records to present information about the system in a clear, understandable manner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DC5983-B8BE-4E4A-909C-B4DFBD6C1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B9A454-7690-7149-9FD8-8422AFE02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EFF8C0-2BCA-1D4B-904C-E8E3A36BF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2123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221944A2-9334-7D45-8757-990B42B62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Generation of Pseudonyms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6863909B-CA4A-EE49-A722-1865D6919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12750" indent="-412750">
              <a:buFontTx/>
              <a:buAutoNum type="arabicPeriod"/>
            </a:pPr>
            <a:r>
              <a:rPr lang="en-US" altLang="en-US" dirty="0"/>
              <a:t>Devise set of pseudonyms to replace sensitive information</a:t>
            </a:r>
          </a:p>
          <a:p>
            <a:pPr marL="812800" lvl="1" indent="-239713">
              <a:buFont typeface="Times" pitchFamily="2" charset="0"/>
              <a:buChar char="•"/>
            </a:pPr>
            <a:r>
              <a:rPr lang="en-US" altLang="en-US" dirty="0"/>
              <a:t>Replace data with pseudonyms</a:t>
            </a:r>
          </a:p>
          <a:p>
            <a:pPr marL="812800" lvl="1" indent="-239713">
              <a:buFont typeface="Times" pitchFamily="2" charset="0"/>
              <a:buChar char="•"/>
            </a:pPr>
            <a:r>
              <a:rPr lang="en-US" altLang="en-US" dirty="0"/>
              <a:t>Maintain table mapping pseudonyms to data</a:t>
            </a:r>
          </a:p>
          <a:p>
            <a:pPr marL="412750" indent="-412750">
              <a:buFontTx/>
              <a:buAutoNum type="arabicPeriod"/>
            </a:pPr>
            <a:r>
              <a:rPr lang="en-US" altLang="en-US" dirty="0"/>
              <a:t>Use random key to encipher sensitive data and use secret sharing scheme to share key</a:t>
            </a:r>
          </a:p>
          <a:p>
            <a:pPr marL="812800" lvl="1" indent="-239713">
              <a:buFont typeface="Times" pitchFamily="2" charset="0"/>
              <a:buChar char="•"/>
            </a:pPr>
            <a:r>
              <a:rPr lang="en-US" altLang="en-US" dirty="0"/>
              <a:t>Used when insiders cannot see </a:t>
            </a:r>
            <a:r>
              <a:rPr lang="en-US" altLang="en-US" dirty="0" err="1"/>
              <a:t>unsanitized</a:t>
            </a:r>
            <a:r>
              <a:rPr lang="en-US" altLang="en-US" dirty="0"/>
              <a:t> data, but outsiders (law enforcement) need to</a:t>
            </a:r>
          </a:p>
          <a:p>
            <a:pPr marL="812800" lvl="1" indent="-239713">
              <a:buFont typeface="Times" pitchFamily="2" charset="0"/>
              <a:buChar char="•"/>
            </a:pPr>
            <a:r>
              <a:rPr lang="en-US" altLang="en-US" dirty="0"/>
              <a:t>Requires </a:t>
            </a:r>
            <a:r>
              <a:rPr lang="en-US" altLang="en-US" i="1" dirty="0"/>
              <a:t>t</a:t>
            </a:r>
            <a:r>
              <a:rPr lang="en-US" altLang="en-US" dirty="0"/>
              <a:t> out of </a:t>
            </a:r>
            <a:r>
              <a:rPr lang="en-US" altLang="en-US" i="1" dirty="0"/>
              <a:t>n</a:t>
            </a:r>
            <a:r>
              <a:rPr lang="en-US" altLang="en-US" dirty="0"/>
              <a:t> people to read data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5743B3-66A9-F341-82E4-A2FEA0681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0ED77A-AC4E-C34F-BF43-797E53A9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52D628-FADA-2F4E-82BB-F8030613F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153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D3CC0-42D5-C94D-A787-1AA58D52B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Anonymization May Not Be Enough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D9BC1-F898-3145-B062-4D22019B2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Quasi-identifier</a:t>
            </a:r>
            <a:r>
              <a:rPr lang="en-US" dirty="0"/>
              <a:t>: set of elements in data of entities that, considered as a whole, are associated either with a specific entity or a very small set of entities</a:t>
            </a:r>
          </a:p>
          <a:p>
            <a:r>
              <a:rPr lang="en-US" dirty="0"/>
              <a:t>Example: Anonymized medical records released by </a:t>
            </a:r>
            <a:r>
              <a:rPr lang="en-US" dirty="0" err="1"/>
              <a:t>Massachsetts</a:t>
            </a:r>
            <a:r>
              <a:rPr lang="en-US" dirty="0"/>
              <a:t> for state employees</a:t>
            </a:r>
          </a:p>
          <a:p>
            <a:pPr lvl="1"/>
            <a:r>
              <a:rPr lang="en-US" dirty="0"/>
              <a:t>Included doctor visits, diagnoses, procedures, medications, and ZIP codes, gender, and date of birth of patient</a:t>
            </a:r>
          </a:p>
          <a:p>
            <a:r>
              <a:rPr lang="en-US" dirty="0"/>
              <a:t>Obtained with voter lists</a:t>
            </a:r>
          </a:p>
          <a:p>
            <a:pPr lvl="1"/>
            <a:r>
              <a:rPr lang="en-US" dirty="0"/>
              <a:t>These contain name, address, party affiliation, gender, birth date</a:t>
            </a:r>
          </a:p>
          <a:p>
            <a:pPr lvl="1"/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9AE8E-3FA8-3748-99E0-175B4C0D2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75D91-B121-BD43-B6B8-E3579D6D6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63E11-CE52-3C4A-897D-5916A6488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3647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D3CC0-42D5-C94D-A787-1AA58D52B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D9BC1-F898-3145-B062-4D22019B2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Adversary looked up governor’s voting registration</a:t>
            </a:r>
          </a:p>
          <a:p>
            <a:r>
              <a:rPr lang="en-US" dirty="0"/>
              <a:t>6 people had same birth date as governor and lived in same city</a:t>
            </a:r>
          </a:p>
          <a:p>
            <a:pPr lvl="1"/>
            <a:r>
              <a:rPr lang="en-US" dirty="0"/>
              <a:t>3 were same gender as governor</a:t>
            </a:r>
          </a:p>
          <a:p>
            <a:pPr lvl="1"/>
            <a:r>
              <a:rPr lang="en-US" dirty="0"/>
              <a:t>1 had governor’s ZIP code</a:t>
            </a:r>
          </a:p>
          <a:p>
            <a:r>
              <a:rPr lang="en-US" dirty="0"/>
              <a:t>So medical record could be associated with governor</a:t>
            </a:r>
          </a:p>
          <a:p>
            <a:pPr lvl="1"/>
            <a:r>
              <a:rPr lang="en-US" dirty="0"/>
              <a:t>Quasi-identifier was (ZIP code, gender, birth date)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9AE8E-3FA8-3748-99E0-175B4C0D2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75D91-B121-BD43-B6B8-E3579D6D6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63E11-CE52-3C4A-897D-5916A6488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9251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A4F00-D9AB-4647-B738-A04A50478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 and Sanitization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90C6-EB7D-D640-ADAD-CF843232B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Key is to hide relationships!</a:t>
            </a:r>
          </a:p>
          <a:p>
            <a:r>
              <a:rPr lang="en-US" dirty="0"/>
              <a:t>Example: Netflix contest to improve movie recommendations</a:t>
            </a:r>
          </a:p>
          <a:p>
            <a:pPr lvl="1"/>
            <a:r>
              <a:rPr lang="en-US" dirty="0"/>
              <a:t>Circulated list of pseudonymized identifiers, movie titles, ratings, and dates; last 3 subject to some perturbation</a:t>
            </a:r>
          </a:p>
          <a:p>
            <a:pPr lvl="1"/>
            <a:r>
              <a:rPr lang="en-US" dirty="0"/>
              <a:t>Training data had more than 100,000,000 records; test set (not released) had 3,000,000 ratings</a:t>
            </a:r>
          </a:p>
          <a:p>
            <a:pPr lvl="1"/>
            <a:r>
              <a:rPr lang="en-US" dirty="0"/>
              <a:t>Large cash prize to anyone who could improve Netflix’s movie recommendation system</a:t>
            </a:r>
          </a:p>
          <a:p>
            <a:r>
              <a:rPr lang="en-US" dirty="0"/>
              <a:t>Attack: use IMDB and compare those records to the Netflix training data set</a:t>
            </a:r>
          </a:p>
          <a:p>
            <a:pPr lvl="1"/>
            <a:r>
              <a:rPr lang="en-US" dirty="0"/>
              <a:t>Worked with 50 IMDB users</a:t>
            </a:r>
          </a:p>
          <a:p>
            <a:pPr lvl="1"/>
            <a:r>
              <a:rPr lang="en-US" dirty="0"/>
              <a:t>Concluded they could identify IMDB posting names for 2 pseudonymized customers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B56DF-017E-6545-8093-8674F651B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D3C68-C278-BD4D-92BF-5A45E987A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6042E-3E3B-0C45-A3D6-65B741DC2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627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3F3C14CD-38AB-7247-A95D-6F6AA67AFB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Application Logging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84FD130-8087-664E-BD2E-927A82876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Applications logs made by applications</a:t>
            </a:r>
          </a:p>
          <a:p>
            <a:pPr lvl="1"/>
            <a:r>
              <a:rPr lang="en-US" altLang="en-US" dirty="0"/>
              <a:t>Applications control what is logged</a:t>
            </a:r>
          </a:p>
          <a:p>
            <a:pPr lvl="1"/>
            <a:r>
              <a:rPr lang="en-US" altLang="en-US" dirty="0"/>
              <a:t>Typically use high-level abstractions such as:</a:t>
            </a:r>
          </a:p>
          <a:p>
            <a:pPr lvl="1" algn="ctr">
              <a:buFontTx/>
              <a:buNone/>
            </a:pPr>
            <a:r>
              <a:rPr lang="en-US" altLang="en-US" dirty="0" err="1">
                <a:latin typeface="Courier" pitchFamily="2" charset="0"/>
              </a:rPr>
              <a:t>su</a:t>
            </a:r>
            <a:r>
              <a:rPr lang="en-US" altLang="en-US" dirty="0">
                <a:latin typeface="Courier" pitchFamily="2" charset="0"/>
              </a:rPr>
              <a:t>: bishop to root on /dev/ttyp0</a:t>
            </a:r>
            <a:endParaRPr lang="en-US" altLang="en-US" dirty="0"/>
          </a:p>
          <a:p>
            <a:pPr lvl="1"/>
            <a:r>
              <a:rPr lang="en-US" altLang="en-US" dirty="0"/>
              <a:t>Does not include detailed, system call level information such as results, parameters, etc.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13F613-D5E4-0743-AB79-D5639EEAE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A61721-5CF7-C843-94BC-3CB47BAF9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C2BEA1-FD70-2141-9055-F8231DC8E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598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71D52B9B-8EA8-C94E-9544-C0295DF865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System Logging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522EA43-6080-E948-A8AA-2F37FB86FC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1825625"/>
            <a:ext cx="10977563" cy="4351338"/>
          </a:xfrm>
        </p:spPr>
        <p:txBody>
          <a:bodyPr>
            <a:noAutofit/>
          </a:bodyPr>
          <a:lstStyle/>
          <a:p>
            <a:pPr>
              <a:tabLst>
                <a:tab pos="1885950" algn="l"/>
                <a:tab pos="2514600" algn="l"/>
              </a:tabLst>
            </a:pPr>
            <a:r>
              <a:rPr lang="en-US" altLang="en-US" dirty="0"/>
              <a:t>Log system events such as kernel actions; typically, low-level events</a:t>
            </a:r>
          </a:p>
          <a:p>
            <a:pPr marL="584200" lvl="2">
              <a:buNone/>
              <a:tabLst>
                <a:tab pos="1885950" algn="l"/>
                <a:tab pos="2514600" algn="l"/>
              </a:tabLst>
            </a:pPr>
            <a:r>
              <a:rPr lang="en-US" altLang="en-US" sz="1800" dirty="0">
                <a:latin typeface="Courier" pitchFamily="2" charset="0"/>
              </a:rPr>
              <a:t>3876 </a:t>
            </a:r>
            <a:r>
              <a:rPr lang="en-US" altLang="en-US" sz="1800" dirty="0" err="1">
                <a:latin typeface="Courier" pitchFamily="2" charset="0"/>
              </a:rPr>
              <a:t>ktrace</a:t>
            </a:r>
            <a:r>
              <a:rPr lang="en-US" altLang="en-US" sz="1800" dirty="0">
                <a:latin typeface="Courier" pitchFamily="2" charset="0"/>
              </a:rPr>
              <a:t> 	CALL	</a:t>
            </a:r>
            <a:r>
              <a:rPr lang="en-US" altLang="en-US" sz="1800" dirty="0" err="1">
                <a:latin typeface="Courier" pitchFamily="2" charset="0"/>
              </a:rPr>
              <a:t>execve</a:t>
            </a:r>
            <a:r>
              <a:rPr lang="en-US" altLang="en-US" sz="1800" dirty="0">
                <a:latin typeface="Courier" pitchFamily="2" charset="0"/>
              </a:rPr>
              <a:t>(0xbfbff0c0,0xbfbff5cc,0xbfbff5d8)</a:t>
            </a:r>
          </a:p>
          <a:p>
            <a:pPr marL="584200" lvl="2">
              <a:buNone/>
              <a:tabLst>
                <a:tab pos="1885950" algn="l"/>
                <a:tab pos="2514600" algn="l"/>
              </a:tabLst>
            </a:pPr>
            <a:r>
              <a:rPr lang="en-US" altLang="en-US" sz="1800" dirty="0">
                <a:latin typeface="Courier" pitchFamily="2" charset="0"/>
              </a:rPr>
              <a:t>3876 </a:t>
            </a:r>
            <a:r>
              <a:rPr lang="en-US" altLang="en-US" sz="1800" dirty="0" err="1">
                <a:latin typeface="Courier" pitchFamily="2" charset="0"/>
              </a:rPr>
              <a:t>ktrace</a:t>
            </a:r>
            <a:r>
              <a:rPr lang="en-US" altLang="en-US" sz="1800" dirty="0">
                <a:latin typeface="Courier" pitchFamily="2" charset="0"/>
              </a:rPr>
              <a:t> 	NAMI	"/</a:t>
            </a:r>
            <a:r>
              <a:rPr lang="en-US" altLang="en-US" sz="1800" dirty="0" err="1">
                <a:latin typeface="Courier" pitchFamily="2" charset="0"/>
              </a:rPr>
              <a:t>usr</a:t>
            </a:r>
            <a:r>
              <a:rPr lang="en-US" altLang="en-US" sz="1800" dirty="0">
                <a:latin typeface="Courier" pitchFamily="2" charset="0"/>
              </a:rPr>
              <a:t>/bin/</a:t>
            </a:r>
            <a:r>
              <a:rPr lang="en-US" altLang="en-US" sz="1800" dirty="0" err="1">
                <a:latin typeface="Courier" pitchFamily="2" charset="0"/>
              </a:rPr>
              <a:t>su</a:t>
            </a:r>
            <a:r>
              <a:rPr lang="en-US" altLang="en-US" sz="1800" dirty="0">
                <a:latin typeface="Courier" pitchFamily="2" charset="0"/>
              </a:rPr>
              <a:t>"</a:t>
            </a:r>
          </a:p>
          <a:p>
            <a:pPr marL="584200" lvl="2">
              <a:buNone/>
              <a:tabLst>
                <a:tab pos="1885950" algn="l"/>
                <a:tab pos="2514600" algn="l"/>
              </a:tabLst>
            </a:pPr>
            <a:r>
              <a:rPr lang="en-US" altLang="en-US" sz="1800" dirty="0">
                <a:latin typeface="Courier" pitchFamily="2" charset="0"/>
              </a:rPr>
              <a:t>3876 </a:t>
            </a:r>
            <a:r>
              <a:rPr lang="en-US" altLang="en-US" sz="1800" dirty="0" err="1">
                <a:latin typeface="Courier" pitchFamily="2" charset="0"/>
              </a:rPr>
              <a:t>ktrace</a:t>
            </a:r>
            <a:r>
              <a:rPr lang="en-US" altLang="en-US" sz="1800" dirty="0">
                <a:latin typeface="Courier" pitchFamily="2" charset="0"/>
              </a:rPr>
              <a:t> 	NAMI	"/</a:t>
            </a:r>
            <a:r>
              <a:rPr lang="en-US" altLang="en-US" sz="1800" dirty="0" err="1">
                <a:latin typeface="Courier" pitchFamily="2" charset="0"/>
              </a:rPr>
              <a:t>usr</a:t>
            </a:r>
            <a:r>
              <a:rPr lang="en-US" altLang="en-US" sz="1800" dirty="0">
                <a:latin typeface="Courier" pitchFamily="2" charset="0"/>
              </a:rPr>
              <a:t>/</a:t>
            </a:r>
            <a:r>
              <a:rPr lang="en-US" altLang="en-US" sz="1800" dirty="0" err="1">
                <a:latin typeface="Courier" pitchFamily="2" charset="0"/>
              </a:rPr>
              <a:t>libexec</a:t>
            </a:r>
            <a:r>
              <a:rPr lang="en-US" altLang="en-US" sz="1800" dirty="0">
                <a:latin typeface="Courier" pitchFamily="2" charset="0"/>
              </a:rPr>
              <a:t>/ld-elf.so.1"  </a:t>
            </a:r>
          </a:p>
          <a:p>
            <a:pPr marL="584200" lvl="2">
              <a:buNone/>
              <a:tabLst>
                <a:tab pos="1885950" algn="l"/>
                <a:tab pos="2514600" algn="l"/>
              </a:tabLst>
            </a:pPr>
            <a:r>
              <a:rPr lang="en-US" altLang="en-US" sz="1800" dirty="0">
                <a:latin typeface="Courier" pitchFamily="2" charset="0"/>
              </a:rPr>
              <a:t>3876 </a:t>
            </a:r>
            <a:r>
              <a:rPr lang="en-US" altLang="en-US" sz="1800" dirty="0" err="1">
                <a:latin typeface="Courier" pitchFamily="2" charset="0"/>
              </a:rPr>
              <a:t>su</a:t>
            </a:r>
            <a:r>
              <a:rPr lang="en-US" altLang="en-US" sz="1800" dirty="0">
                <a:latin typeface="Courier" pitchFamily="2" charset="0"/>
              </a:rPr>
              <a:t> 		RET	</a:t>
            </a:r>
            <a:r>
              <a:rPr lang="en-US" altLang="en-US" sz="1800" dirty="0" err="1">
                <a:latin typeface="Courier" pitchFamily="2" charset="0"/>
              </a:rPr>
              <a:t>xecve</a:t>
            </a:r>
            <a:r>
              <a:rPr lang="en-US" altLang="en-US" sz="1800" dirty="0">
                <a:latin typeface="Courier" pitchFamily="2" charset="0"/>
              </a:rPr>
              <a:t> 0     </a:t>
            </a:r>
          </a:p>
          <a:p>
            <a:pPr marL="584200" lvl="2">
              <a:buNone/>
              <a:tabLst>
                <a:tab pos="1885950" algn="l"/>
                <a:tab pos="2514600" algn="l"/>
              </a:tabLst>
            </a:pPr>
            <a:r>
              <a:rPr lang="en-US" altLang="en-US" sz="1800" dirty="0">
                <a:latin typeface="Courier" pitchFamily="2" charset="0"/>
              </a:rPr>
              <a:t>3876 </a:t>
            </a:r>
            <a:r>
              <a:rPr lang="en-US" altLang="en-US" sz="1800" dirty="0" err="1">
                <a:latin typeface="Courier" pitchFamily="2" charset="0"/>
              </a:rPr>
              <a:t>su</a:t>
            </a:r>
            <a:r>
              <a:rPr lang="en-US" altLang="en-US" sz="1800" dirty="0">
                <a:latin typeface="Courier" pitchFamily="2" charset="0"/>
              </a:rPr>
              <a:t>  		CALL	__</a:t>
            </a:r>
            <a:r>
              <a:rPr lang="en-US" altLang="en-US" sz="1800" dirty="0" err="1">
                <a:latin typeface="Courier" pitchFamily="2" charset="0"/>
              </a:rPr>
              <a:t>sysctl</a:t>
            </a:r>
            <a:r>
              <a:rPr lang="en-US" altLang="en-US" sz="1800" dirty="0">
                <a:latin typeface="Courier" pitchFamily="2" charset="0"/>
              </a:rPr>
              <a:t>(0xbfbff47c,0x2,0x2805c928,0xbfbff478,0,0)</a:t>
            </a:r>
          </a:p>
          <a:p>
            <a:pPr marL="584200" lvl="2">
              <a:buNone/>
              <a:tabLst>
                <a:tab pos="1885950" algn="l"/>
                <a:tab pos="2514600" algn="l"/>
              </a:tabLst>
            </a:pPr>
            <a:r>
              <a:rPr lang="en-US" altLang="en-US" sz="1800" dirty="0">
                <a:latin typeface="Courier" pitchFamily="2" charset="0"/>
              </a:rPr>
              <a:t>3876 </a:t>
            </a:r>
            <a:r>
              <a:rPr lang="en-US" altLang="en-US" sz="1800" dirty="0" err="1">
                <a:latin typeface="Courier" pitchFamily="2" charset="0"/>
              </a:rPr>
              <a:t>su</a:t>
            </a:r>
            <a:r>
              <a:rPr lang="en-US" altLang="en-US" sz="1800" dirty="0">
                <a:latin typeface="Courier" pitchFamily="2" charset="0"/>
              </a:rPr>
              <a:t>		RET	__</a:t>
            </a:r>
            <a:r>
              <a:rPr lang="en-US" altLang="en-US" sz="1800" dirty="0" err="1">
                <a:latin typeface="Courier" pitchFamily="2" charset="0"/>
              </a:rPr>
              <a:t>sysctl</a:t>
            </a:r>
            <a:r>
              <a:rPr lang="en-US" altLang="en-US" sz="1800" dirty="0">
                <a:latin typeface="Courier" pitchFamily="2" charset="0"/>
              </a:rPr>
              <a:t> 0   </a:t>
            </a:r>
          </a:p>
          <a:p>
            <a:pPr marL="584200" lvl="2">
              <a:buNone/>
              <a:tabLst>
                <a:tab pos="1885950" algn="l"/>
                <a:tab pos="2514600" algn="l"/>
              </a:tabLst>
            </a:pPr>
            <a:r>
              <a:rPr lang="en-US" altLang="en-US" sz="1800" dirty="0">
                <a:latin typeface="Courier" pitchFamily="2" charset="0"/>
              </a:rPr>
              <a:t>3876 </a:t>
            </a:r>
            <a:r>
              <a:rPr lang="en-US" altLang="en-US" sz="1800" dirty="0" err="1">
                <a:latin typeface="Courier" pitchFamily="2" charset="0"/>
              </a:rPr>
              <a:t>su</a:t>
            </a:r>
            <a:r>
              <a:rPr lang="en-US" altLang="en-US" sz="1800" dirty="0">
                <a:latin typeface="Courier" pitchFamily="2" charset="0"/>
              </a:rPr>
              <a:t>		CALL	</a:t>
            </a:r>
            <a:r>
              <a:rPr lang="en-US" altLang="en-US" sz="1800" dirty="0" err="1">
                <a:latin typeface="Courier" pitchFamily="2" charset="0"/>
              </a:rPr>
              <a:t>mmap</a:t>
            </a:r>
            <a:r>
              <a:rPr lang="en-US" altLang="en-US" sz="1800" dirty="0">
                <a:latin typeface="Courier" pitchFamily="2" charset="0"/>
              </a:rPr>
              <a:t>(0,0x8000,0x3,0x1002,0xffffffff,0,0,0)</a:t>
            </a:r>
          </a:p>
          <a:p>
            <a:pPr marL="584200" lvl="2">
              <a:buNone/>
              <a:tabLst>
                <a:tab pos="1885950" algn="l"/>
                <a:tab pos="2514600" algn="l"/>
              </a:tabLst>
            </a:pPr>
            <a:r>
              <a:rPr lang="en-US" altLang="en-US" sz="1800" dirty="0">
                <a:latin typeface="Courier" pitchFamily="2" charset="0"/>
              </a:rPr>
              <a:t>3876 </a:t>
            </a:r>
            <a:r>
              <a:rPr lang="en-US" altLang="en-US" sz="1800" dirty="0" err="1">
                <a:latin typeface="Courier" pitchFamily="2" charset="0"/>
              </a:rPr>
              <a:t>su</a:t>
            </a:r>
            <a:r>
              <a:rPr lang="en-US" altLang="en-US" sz="1800" dirty="0">
                <a:latin typeface="Courier" pitchFamily="2" charset="0"/>
              </a:rPr>
              <a:t> 		RET	</a:t>
            </a:r>
            <a:r>
              <a:rPr lang="en-US" altLang="en-US" sz="1800" dirty="0" err="1">
                <a:latin typeface="Courier" pitchFamily="2" charset="0"/>
              </a:rPr>
              <a:t>mmap</a:t>
            </a:r>
            <a:r>
              <a:rPr lang="en-US" altLang="en-US" sz="1800" dirty="0">
                <a:latin typeface="Courier" pitchFamily="2" charset="0"/>
              </a:rPr>
              <a:t> 671473664/0x2805e000</a:t>
            </a:r>
          </a:p>
          <a:p>
            <a:pPr marL="584200" lvl="2">
              <a:buNone/>
              <a:tabLst>
                <a:tab pos="1885950" algn="l"/>
                <a:tab pos="2514600" algn="l"/>
              </a:tabLst>
            </a:pPr>
            <a:r>
              <a:rPr lang="en-US" altLang="en-US" sz="1800" dirty="0">
                <a:latin typeface="Courier" pitchFamily="2" charset="0"/>
              </a:rPr>
              <a:t>3876 </a:t>
            </a:r>
            <a:r>
              <a:rPr lang="en-US" altLang="en-US" sz="1800" dirty="0" err="1">
                <a:latin typeface="Courier" pitchFamily="2" charset="0"/>
              </a:rPr>
              <a:t>su</a:t>
            </a:r>
            <a:r>
              <a:rPr lang="en-US" altLang="en-US" sz="1800" dirty="0">
                <a:latin typeface="Courier" pitchFamily="2" charset="0"/>
              </a:rPr>
              <a:t>  		CALL	</a:t>
            </a:r>
            <a:r>
              <a:rPr lang="en-US" altLang="en-US" sz="1800" dirty="0" err="1">
                <a:latin typeface="Courier" pitchFamily="2" charset="0"/>
              </a:rPr>
              <a:t>geteuid</a:t>
            </a:r>
            <a:endParaRPr lang="en-US" altLang="en-US" sz="1800" dirty="0">
              <a:latin typeface="Courier" pitchFamily="2" charset="0"/>
            </a:endParaRPr>
          </a:p>
          <a:p>
            <a:pPr marL="584200" lvl="2">
              <a:buNone/>
              <a:tabLst>
                <a:tab pos="1885950" algn="l"/>
                <a:tab pos="2514600" algn="l"/>
              </a:tabLst>
            </a:pPr>
            <a:r>
              <a:rPr lang="en-US" altLang="en-US" sz="1800" dirty="0">
                <a:latin typeface="Courier" pitchFamily="2" charset="0"/>
              </a:rPr>
              <a:t>3876 </a:t>
            </a:r>
            <a:r>
              <a:rPr lang="en-US" altLang="en-US" sz="1800" dirty="0" err="1">
                <a:latin typeface="Courier" pitchFamily="2" charset="0"/>
              </a:rPr>
              <a:t>su</a:t>
            </a:r>
            <a:r>
              <a:rPr lang="en-US" altLang="en-US" sz="1800" dirty="0">
                <a:latin typeface="Courier" pitchFamily="2" charset="0"/>
              </a:rPr>
              <a:t>  		RET 	</a:t>
            </a:r>
            <a:r>
              <a:rPr lang="en-US" altLang="en-US" sz="1800" dirty="0" err="1">
                <a:latin typeface="Courier" pitchFamily="2" charset="0"/>
              </a:rPr>
              <a:t>geteuid</a:t>
            </a:r>
            <a:r>
              <a:rPr lang="en-US" altLang="en-US" sz="1800" dirty="0">
                <a:latin typeface="Courier" pitchFamily="2" charset="0"/>
              </a:rPr>
              <a:t> 0</a:t>
            </a:r>
          </a:p>
          <a:p>
            <a:pPr>
              <a:tabLst>
                <a:tab pos="1885950" algn="l"/>
                <a:tab pos="2514600" algn="l"/>
              </a:tabLst>
            </a:pPr>
            <a:r>
              <a:rPr lang="en-US" altLang="en-US" dirty="0"/>
              <a:t>Does not include high-level abstractions such as loading libraries (as above)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DEA5E5-CDDC-9F46-97AD-728CDF28F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119C83-1D4E-124A-BCA6-5E4E986A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F8470-D80B-044A-8E5B-F45FEFB74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4912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B2400E5-CB85-1F4B-B9D7-D1EFD7104C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Contrast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6F5E0FE4-956C-B945-A1B3-4684CC064D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Differ in focus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Application logging focuses on application events, like failure to supply proper password, and the broad operation (what was the reason for the access attempt?)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System logging focuses on system events, like memory mapping or file accesses, and the underlying causes (why did access fail?)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System logs usually much bigger than application logs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Can do both, try to correlate them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50C063-F52B-754D-A22F-5CD378EE4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1DF574-A2F8-D844-8BF7-2F39555B3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05868-4602-824B-A3B2-C2C203D4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4588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9A44FD38-77B4-314F-A1F2-FDD96332FC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Design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4D1B623C-9FFC-074E-A23E-DE9A15AE2C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i="1" dirty="0"/>
              <a:t>A posteriori</a:t>
            </a:r>
            <a:r>
              <a:rPr lang="en-US" altLang="en-US" dirty="0"/>
              <a:t> design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Need to design auditing mechanism for system not built with security in mind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Goal of auditing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Detect </a:t>
            </a:r>
            <a:r>
              <a:rPr lang="en-US" altLang="en-US" i="1" dirty="0"/>
              <a:t>any</a:t>
            </a:r>
            <a:r>
              <a:rPr lang="en-US" altLang="en-US" dirty="0"/>
              <a:t> violation of a stated policy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Focus is on policy and actions designed to violate policy; specific actions may not be known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Detect actions </a:t>
            </a:r>
            <a:r>
              <a:rPr lang="en-US" altLang="en-US" i="1" dirty="0"/>
              <a:t>known</a:t>
            </a:r>
            <a:r>
              <a:rPr lang="en-US" altLang="en-US" dirty="0"/>
              <a:t> to be part of an attempt to breach security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Focus on specific actions that have been determined to indicate attacks</a:t>
            </a:r>
            <a:endParaRPr lang="en-US" altLang="en-US" i="1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E07FC0-8A10-4B47-A8EC-318E2F80A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FD931B-E1F0-3D41-9E1B-42BB10CE2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39B01-7635-8249-A5B6-A8A795402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2258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>
            <a:extLst>
              <a:ext uri="{FF2B5EF4-FFF2-40B4-BE49-F238E27FC236}">
                <a16:creationId xmlns:a16="http://schemas.microsoft.com/office/drawing/2014/main" id="{BA013334-E9D9-1646-B0FE-BABE76F743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Detect Violations of Known Policy</a:t>
            </a:r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785FCE6A-CC38-2B4C-A91E-45DCC70501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Goal: does system enter a disallowed state?</a:t>
            </a:r>
          </a:p>
          <a:p>
            <a:r>
              <a:rPr lang="en-US" altLang="en-US" dirty="0"/>
              <a:t>Two forms</a:t>
            </a:r>
          </a:p>
          <a:p>
            <a:pPr lvl="1"/>
            <a:r>
              <a:rPr lang="en-US" altLang="en-US" dirty="0"/>
              <a:t>State-based auditing</a:t>
            </a:r>
          </a:p>
          <a:p>
            <a:pPr lvl="2"/>
            <a:r>
              <a:rPr lang="en-US" altLang="en-US" dirty="0"/>
              <a:t>Look at current state of system</a:t>
            </a:r>
          </a:p>
          <a:p>
            <a:pPr lvl="1"/>
            <a:r>
              <a:rPr lang="en-US" altLang="en-US" dirty="0"/>
              <a:t>Transition-based auditing</a:t>
            </a:r>
          </a:p>
          <a:p>
            <a:pPr lvl="2"/>
            <a:r>
              <a:rPr lang="en-US" altLang="en-US" dirty="0"/>
              <a:t>Look at actions that transition system from one state to another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62E7D9-BD91-FC4B-B939-4EA34C523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0B810F-58F1-C341-9F56-7B1614DF4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16DF85-F695-CE45-A0EF-4152ED25C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2366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31ABEF09-6E37-654A-94FB-04335C2676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State-Based Auditing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1FC1679E-366A-0944-BD86-0489F62F93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Log information about state and determine if state allowed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Assumption: you can get a snapshot of system state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Snapshot needs to be consistent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Non-distributed system needs to be quiescent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Distributed system can use </a:t>
            </a:r>
            <a:r>
              <a:rPr lang="en-US" altLang="en-US" dirty="0" err="1"/>
              <a:t>Chandy-Lamport</a:t>
            </a:r>
            <a:r>
              <a:rPr lang="en-US" altLang="en-US" dirty="0"/>
              <a:t> algorithm, or some other algorithm, to obtain this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DD2FC2-D84C-5342-9670-D9A81F224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73EF6D-8E39-9C40-AAE5-27E607CE4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CE55C1-1F48-4D4C-AE72-934103921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252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8FA6977-A3D2-D64D-817A-B01791417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F4E698F-3C19-D54E-A641-D874A0518C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Describe security state</a:t>
            </a:r>
          </a:p>
          <a:p>
            <a:pPr lvl="1"/>
            <a:r>
              <a:rPr lang="en-US" altLang="en-US"/>
              <a:t>Determine if system enters unauthorized state</a:t>
            </a:r>
          </a:p>
          <a:p>
            <a:r>
              <a:rPr lang="en-US" altLang="en-US"/>
              <a:t>Evaluate effectiveness of protection mechanisms</a:t>
            </a:r>
          </a:p>
          <a:p>
            <a:pPr lvl="1"/>
            <a:r>
              <a:rPr lang="en-US" altLang="en-US"/>
              <a:t>Determine which mechanisms are appropriate and working</a:t>
            </a:r>
          </a:p>
          <a:p>
            <a:pPr lvl="1"/>
            <a:r>
              <a:rPr lang="en-US" altLang="en-US"/>
              <a:t>Deter attacks because of presence of record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C4B89F-D4F5-2A44-B122-98201E56B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DDE5CA-123E-5F49-91F2-AE541578A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D87B4-F5C6-A940-B765-944960862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0612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89201A4D-B991-7248-8DCB-ADA4E2F1ED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2FDF9398-6286-8D4B-81BB-C4BB1E55A5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File system auditing tools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Thought of as analyzing single state (snapshot)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 reality, analyze many slices of different state unless file system quiescent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Potential problem: if test at end depends on result of test at beginning, relevant parts of system state may have changed between the first test and the last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Classic TOCTTOU flaw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5973E2-0C2E-7F4C-AB0F-C9798E9E1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50B027-51DF-BB4F-9803-A72CE55D4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70D066-E00D-DB46-8C86-2393BFFF0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3564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5108A08C-DA5C-9342-B272-3DFD728EFC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Transition-Based Auditing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8898372C-4CA8-4C43-97C5-6831A95683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Log information about action, and examine current state and proposed transition to determine if new state would be disallowed</a:t>
            </a:r>
          </a:p>
          <a:p>
            <a:pPr lvl="1"/>
            <a:r>
              <a:rPr lang="en-US" altLang="en-US"/>
              <a:t>Note: just analyzing the transition may not be enough; you may need the initial state</a:t>
            </a:r>
          </a:p>
          <a:p>
            <a:pPr lvl="1"/>
            <a:r>
              <a:rPr lang="en-US" altLang="en-US"/>
              <a:t>Tend to use this when specific transitions </a:t>
            </a:r>
            <a:r>
              <a:rPr lang="en-US" altLang="en-US" i="1"/>
              <a:t>always</a:t>
            </a:r>
            <a:r>
              <a:rPr lang="en-US" altLang="en-US"/>
              <a:t> require analysis (for example, change of privilege)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6BB32-18C8-EA4F-87C8-B36374D95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DA7D56-3D6F-E840-8378-DE036CDFE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912B9D-7D6C-D44E-805D-5B5901121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2581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1CBD4CAA-1528-3248-B669-44CBEC5368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C0988D14-8EC7-6E49-97A7-E3C3DCBFCB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TCP access control mechanism intercepts TCP connections and checks against a list of connections to be blocked</a:t>
            </a:r>
          </a:p>
          <a:p>
            <a:pPr lvl="1"/>
            <a:r>
              <a:rPr lang="en-US" altLang="en-US" dirty="0"/>
              <a:t>Obtains IP address of source of connection</a:t>
            </a:r>
          </a:p>
          <a:p>
            <a:pPr lvl="1"/>
            <a:r>
              <a:rPr lang="en-US" altLang="en-US" dirty="0"/>
              <a:t>Logs IP address, port, and result (allowed/blocked) in log file</a:t>
            </a:r>
          </a:p>
          <a:p>
            <a:pPr lvl="1"/>
            <a:r>
              <a:rPr lang="en-US" altLang="en-US" dirty="0"/>
              <a:t>Purely transition-based (current state not analyzed at all)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3B53F8-B6DA-BB4B-95A3-79257AB67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4F03A-86ED-724F-AE9A-EB0C61191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1BCEC2-364E-5047-9291-AFBFB811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846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9E2E208C-FA3B-F549-9535-5ED29EF173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Detect Known Violations of Policy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7CDAE932-2A8C-9047-BAE4-0E7B15806C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Goal: does a specific action and/or state that is known to violate security policy occur?</a:t>
            </a:r>
          </a:p>
          <a:p>
            <a:pPr lvl="1"/>
            <a:r>
              <a:rPr lang="en-US" altLang="en-US"/>
              <a:t>Assume that action </a:t>
            </a:r>
            <a:r>
              <a:rPr lang="en-US" altLang="en-US" i="1"/>
              <a:t>automatically</a:t>
            </a:r>
            <a:r>
              <a:rPr lang="en-US" altLang="en-US"/>
              <a:t> violates policy</a:t>
            </a:r>
          </a:p>
          <a:p>
            <a:pPr lvl="1"/>
            <a:r>
              <a:rPr lang="en-US" altLang="en-US"/>
              <a:t>Policy may be implicit, not explicit</a:t>
            </a:r>
          </a:p>
          <a:p>
            <a:pPr lvl="1"/>
            <a:r>
              <a:rPr lang="en-US" altLang="en-US"/>
              <a:t>Used to look for known attacks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7D965A-5329-6E45-91A0-241663FFA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6355A8-8AEC-614C-983D-3C96DC5E2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0A5E0-476C-4B42-BDE2-11254C1EB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4363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159CEBE6-35A3-BE43-8715-A236460B48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B80BE4C3-0647-2640-BFD6-E400962F83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Land attack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Consider 3-way handshake to initiate TCP connection (next slide)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What happens if source, destination ports and addresses the same? Host expects ACK(</a:t>
            </a:r>
            <a:r>
              <a:rPr lang="en-US" altLang="en-US" i="1" dirty="0"/>
              <a:t>t</a:t>
            </a:r>
            <a:r>
              <a:rPr lang="en-US" altLang="en-US" dirty="0"/>
              <a:t>+1), but gets ACK(</a:t>
            </a:r>
            <a:r>
              <a:rPr lang="en-US" altLang="en-US" i="1" dirty="0"/>
              <a:t>s</a:t>
            </a:r>
            <a:r>
              <a:rPr lang="en-US" altLang="en-US" dirty="0"/>
              <a:t>+1).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RFC ambiguous: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p. 36 of RFC: send RST to terminate connection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p. 69 of RFC: reply with empty packet having current sequence number </a:t>
            </a:r>
            <a:r>
              <a:rPr lang="en-US" altLang="en-US" i="1" dirty="0"/>
              <a:t>t</a:t>
            </a:r>
            <a:r>
              <a:rPr lang="en-US" altLang="en-US" dirty="0"/>
              <a:t>+1 and ACK number </a:t>
            </a:r>
            <a:r>
              <a:rPr lang="en-US" altLang="en-US" i="1" dirty="0"/>
              <a:t>s</a:t>
            </a:r>
            <a:r>
              <a:rPr lang="en-US" altLang="en-US" dirty="0"/>
              <a:t>+1—but it receives packet and ACK number is incorrect. So it repeats this … system hangs or runs very slowly, depending on whether interrupts are disabled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671EDA-5F87-134F-A21B-455472D9A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C80865-92B1-EA4C-A724-646CF3324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63DE6-554F-3648-9A74-A7A3D797F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418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F1C9EA0F-ECBA-8F42-B144-893513EB77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3-Way Handshake and Land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594ED66E-33D1-A742-B262-244692B052D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981200"/>
            <a:ext cx="6986588" cy="4114800"/>
          </a:xfrm>
        </p:spPr>
        <p:txBody>
          <a:bodyPr>
            <a:noAutofit/>
          </a:bodyPr>
          <a:lstStyle/>
          <a:p>
            <a:pPr marL="298450" indent="-298450">
              <a:buNone/>
            </a:pPr>
            <a:r>
              <a:rPr lang="en-US" altLang="en-US" sz="2400" dirty="0"/>
              <a:t>Normal:</a:t>
            </a:r>
          </a:p>
          <a:p>
            <a:pPr marL="298450" indent="-298450">
              <a:buFont typeface="Times" pitchFamily="2" charset="0"/>
              <a:buAutoNum type="arabicPeriod"/>
            </a:pPr>
            <a:r>
              <a:rPr lang="en-US" altLang="en-US" sz="2400" dirty="0" err="1"/>
              <a:t>srcseq</a:t>
            </a:r>
            <a:r>
              <a:rPr lang="en-US" altLang="en-US" sz="2400" dirty="0"/>
              <a:t> = </a:t>
            </a:r>
            <a:r>
              <a:rPr lang="en-US" altLang="en-US" sz="2400" i="1" dirty="0"/>
              <a:t>s</a:t>
            </a:r>
            <a:r>
              <a:rPr lang="en-US" altLang="en-US" sz="2400" dirty="0"/>
              <a:t>, expects ACK </a:t>
            </a:r>
            <a:r>
              <a:rPr lang="en-US" altLang="en-US" sz="2400" i="1" dirty="0"/>
              <a:t>s</a:t>
            </a:r>
            <a:r>
              <a:rPr lang="en-US" altLang="en-US" sz="2400" dirty="0"/>
              <a:t>+1</a:t>
            </a:r>
          </a:p>
          <a:p>
            <a:pPr marL="298450" indent="-298450">
              <a:buFont typeface="Times" pitchFamily="2" charset="0"/>
              <a:buAutoNum type="arabicPeriod"/>
            </a:pPr>
            <a:r>
              <a:rPr lang="en-US" altLang="en-US" sz="2400" dirty="0" err="1"/>
              <a:t>destseq</a:t>
            </a:r>
            <a:r>
              <a:rPr lang="en-US" altLang="en-US" sz="2400" dirty="0"/>
              <a:t> = </a:t>
            </a:r>
            <a:r>
              <a:rPr lang="en-US" altLang="en-US" sz="2400" i="1" dirty="0"/>
              <a:t>t</a:t>
            </a:r>
            <a:r>
              <a:rPr lang="en-US" altLang="en-US" sz="2400" dirty="0"/>
              <a:t>, expects ACK </a:t>
            </a:r>
            <a:r>
              <a:rPr lang="en-US" altLang="en-US" sz="2400" i="1" dirty="0"/>
              <a:t>t</a:t>
            </a:r>
            <a:r>
              <a:rPr lang="en-US" altLang="en-US" sz="2400" dirty="0"/>
              <a:t>+1; </a:t>
            </a:r>
            <a:r>
              <a:rPr lang="en-US" altLang="en-US" sz="2400" dirty="0" err="1"/>
              <a:t>src</a:t>
            </a:r>
            <a:r>
              <a:rPr lang="en-US" altLang="en-US" sz="2400" dirty="0"/>
              <a:t> gets ACK </a:t>
            </a:r>
            <a:r>
              <a:rPr lang="en-US" altLang="en-US" sz="2400" i="1" dirty="0"/>
              <a:t>s+</a:t>
            </a:r>
            <a:r>
              <a:rPr lang="en-US" altLang="en-US" sz="2400" dirty="0"/>
              <a:t>1</a:t>
            </a:r>
          </a:p>
          <a:p>
            <a:pPr marL="298450" indent="-298450">
              <a:buFont typeface="Times" pitchFamily="2" charset="0"/>
              <a:buAutoNum type="arabicPeriod"/>
            </a:pPr>
            <a:r>
              <a:rPr lang="en-US" altLang="en-US" sz="2400" dirty="0" err="1"/>
              <a:t>srcseq</a:t>
            </a:r>
            <a:r>
              <a:rPr lang="en-US" altLang="en-US" sz="2400" dirty="0"/>
              <a:t> = </a:t>
            </a:r>
            <a:r>
              <a:rPr lang="en-US" altLang="en-US" sz="2400" i="1" dirty="0"/>
              <a:t>s</a:t>
            </a:r>
            <a:r>
              <a:rPr lang="en-US" altLang="en-US" sz="2400" dirty="0"/>
              <a:t>+1, </a:t>
            </a:r>
            <a:r>
              <a:rPr lang="en-US" altLang="en-US" sz="2400" dirty="0" err="1"/>
              <a:t>destseq</a:t>
            </a:r>
            <a:r>
              <a:rPr lang="en-US" altLang="en-US" sz="2400" dirty="0"/>
              <a:t> = </a:t>
            </a:r>
            <a:r>
              <a:rPr lang="en-US" altLang="en-US" sz="2400" i="1" dirty="0"/>
              <a:t>t</a:t>
            </a:r>
            <a:r>
              <a:rPr lang="en-US" altLang="en-US" sz="2400" dirty="0"/>
              <a:t>+1; </a:t>
            </a:r>
            <a:r>
              <a:rPr lang="en-US" altLang="en-US" sz="2400" dirty="0" err="1"/>
              <a:t>dest</a:t>
            </a:r>
            <a:r>
              <a:rPr lang="en-US" altLang="en-US" sz="2400" dirty="0"/>
              <a:t> gets ACK </a:t>
            </a:r>
            <a:r>
              <a:rPr lang="en-US" altLang="en-US" sz="2400" i="1" dirty="0"/>
              <a:t>t</a:t>
            </a:r>
            <a:r>
              <a:rPr lang="en-US" altLang="en-US" sz="2400" dirty="0"/>
              <a:t>+1</a:t>
            </a:r>
          </a:p>
          <a:p>
            <a:pPr marL="298450" indent="-298450">
              <a:buNone/>
            </a:pPr>
            <a:r>
              <a:rPr lang="en-US" altLang="en-US" sz="2400" dirty="0"/>
              <a:t>Land:</a:t>
            </a:r>
          </a:p>
          <a:p>
            <a:pPr marL="298450" indent="-298450">
              <a:buFont typeface="Times" pitchFamily="2" charset="0"/>
              <a:buAutoNum type="arabicPeriod"/>
            </a:pPr>
            <a:r>
              <a:rPr lang="en-US" altLang="en-US" sz="2400" dirty="0" err="1"/>
              <a:t>srcseq</a:t>
            </a:r>
            <a:r>
              <a:rPr lang="en-US" altLang="en-US" sz="2400" dirty="0"/>
              <a:t> = </a:t>
            </a:r>
            <a:r>
              <a:rPr lang="en-US" altLang="en-US" sz="2400" dirty="0" err="1"/>
              <a:t>destseq</a:t>
            </a:r>
            <a:r>
              <a:rPr lang="en-US" altLang="en-US" sz="2400" dirty="0"/>
              <a:t> = </a:t>
            </a:r>
            <a:r>
              <a:rPr lang="en-US" altLang="en-US" sz="2400" i="1" dirty="0"/>
              <a:t>s</a:t>
            </a:r>
            <a:r>
              <a:rPr lang="en-US" altLang="en-US" sz="2400" dirty="0"/>
              <a:t>, expects ACK </a:t>
            </a:r>
            <a:r>
              <a:rPr lang="en-US" altLang="en-US" sz="2400" i="1" dirty="0"/>
              <a:t>s</a:t>
            </a:r>
            <a:r>
              <a:rPr lang="en-US" altLang="en-US" sz="2400" dirty="0"/>
              <a:t>+1</a:t>
            </a:r>
          </a:p>
          <a:p>
            <a:pPr marL="298450" indent="-298450">
              <a:buFont typeface="Times" pitchFamily="2" charset="0"/>
              <a:buAutoNum type="arabicPeriod"/>
            </a:pPr>
            <a:r>
              <a:rPr lang="en-US" altLang="en-US" sz="2400" dirty="0" err="1"/>
              <a:t>srcseq</a:t>
            </a:r>
            <a:r>
              <a:rPr lang="en-US" altLang="en-US" sz="2400" dirty="0"/>
              <a:t> = </a:t>
            </a:r>
            <a:r>
              <a:rPr lang="en-US" altLang="en-US" sz="2400" dirty="0" err="1"/>
              <a:t>destseq</a:t>
            </a:r>
            <a:r>
              <a:rPr lang="en-US" altLang="en-US" sz="2400" dirty="0"/>
              <a:t> = </a:t>
            </a:r>
            <a:r>
              <a:rPr lang="en-US" altLang="en-US" sz="2400" i="1" dirty="0"/>
              <a:t>t</a:t>
            </a:r>
            <a:r>
              <a:rPr lang="en-US" altLang="en-US" sz="2400" dirty="0"/>
              <a:t>, expects ACK </a:t>
            </a:r>
            <a:r>
              <a:rPr lang="en-US" altLang="en-US" sz="2400" i="1" dirty="0"/>
              <a:t>t</a:t>
            </a:r>
            <a:r>
              <a:rPr lang="en-US" altLang="en-US" sz="2400" dirty="0"/>
              <a:t>+1 but gets ACK </a:t>
            </a:r>
            <a:r>
              <a:rPr lang="en-US" altLang="en-US" sz="2400" i="1" dirty="0"/>
              <a:t>s</a:t>
            </a:r>
            <a:r>
              <a:rPr lang="en-US" altLang="en-US" sz="2400" dirty="0"/>
              <a:t>+1</a:t>
            </a:r>
          </a:p>
          <a:p>
            <a:pPr marL="298450" indent="-298450">
              <a:buFont typeface="Times" pitchFamily="2" charset="0"/>
              <a:buAutoNum type="arabicPeriod"/>
            </a:pPr>
            <a:r>
              <a:rPr lang="en-US" altLang="en-US" sz="2400" dirty="0"/>
              <a:t>Never reached; recovery from error in 2 attempted</a:t>
            </a:r>
          </a:p>
          <a:p>
            <a:pPr marL="533400" indent="-533400">
              <a:buFont typeface="Times" pitchFamily="2" charset="0"/>
              <a:buAutoNum type="arabicPeriod"/>
            </a:pPr>
            <a:endParaRPr lang="en-US" altLang="en-US" sz="2400" dirty="0"/>
          </a:p>
        </p:txBody>
      </p:sp>
      <p:sp>
        <p:nvSpPr>
          <p:cNvPr id="55302" name="AutoShape 6">
            <a:extLst>
              <a:ext uri="{FF2B5EF4-FFF2-40B4-BE49-F238E27FC236}">
                <a16:creationId xmlns:a16="http://schemas.microsoft.com/office/drawing/2014/main" id="{5F3D3DA1-41E6-CB46-98E4-6082A3811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278856"/>
            <a:ext cx="2819400" cy="928688"/>
          </a:xfrm>
          <a:prstGeom prst="roundRect">
            <a:avLst>
              <a:gd name="adj" fmla="val 27662"/>
            </a:avLst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6" name="Text Box 30">
            <a:extLst>
              <a:ext uri="{FF2B5EF4-FFF2-40B4-BE49-F238E27FC236}">
                <a16:creationId xmlns:a16="http://schemas.microsoft.com/office/drawing/2014/main" id="{58BEA35D-8FFB-C943-9F4C-83807485B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507456"/>
            <a:ext cx="8240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Source</a:t>
            </a:r>
          </a:p>
        </p:txBody>
      </p:sp>
      <p:sp>
        <p:nvSpPr>
          <p:cNvPr id="55327" name="AutoShape 31">
            <a:extLst>
              <a:ext uri="{FF2B5EF4-FFF2-40B4-BE49-F238E27FC236}">
                <a16:creationId xmlns:a16="http://schemas.microsoft.com/office/drawing/2014/main" id="{9D289009-5063-0342-A6CD-9FB047557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793456"/>
            <a:ext cx="2819400" cy="928688"/>
          </a:xfrm>
          <a:prstGeom prst="roundRect">
            <a:avLst>
              <a:gd name="adj" fmla="val 27662"/>
            </a:avLst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8" name="Text Box 32">
            <a:extLst>
              <a:ext uri="{FF2B5EF4-FFF2-40B4-BE49-F238E27FC236}">
                <a16:creationId xmlns:a16="http://schemas.microsoft.com/office/drawing/2014/main" id="{D548AFD1-FF89-0A4D-B2D4-C9E4ABE95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022056"/>
            <a:ext cx="12636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Destination</a:t>
            </a:r>
          </a:p>
        </p:txBody>
      </p:sp>
      <p:sp>
        <p:nvSpPr>
          <p:cNvPr id="55329" name="Line 33">
            <a:extLst>
              <a:ext uri="{FF2B5EF4-FFF2-40B4-BE49-F238E27FC236}">
                <a16:creationId xmlns:a16="http://schemas.microsoft.com/office/drawing/2014/main" id="{CDA64824-8776-4C45-9B4E-FC995C912F5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193256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30" name="Text Box 34">
            <a:extLst>
              <a:ext uri="{FF2B5EF4-FFF2-40B4-BE49-F238E27FC236}">
                <a16:creationId xmlns:a16="http://schemas.microsoft.com/office/drawing/2014/main" id="{01885B09-29A5-F343-B2EE-CE408C4CD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650456"/>
            <a:ext cx="7803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SYN(</a:t>
            </a:r>
            <a:r>
              <a:rPr lang="en-US" altLang="en-US" i="1"/>
              <a:t>s</a:t>
            </a:r>
            <a:r>
              <a:rPr lang="en-US" altLang="en-US"/>
              <a:t>)</a:t>
            </a:r>
          </a:p>
        </p:txBody>
      </p:sp>
      <p:sp>
        <p:nvSpPr>
          <p:cNvPr id="55331" name="Line 35">
            <a:extLst>
              <a:ext uri="{FF2B5EF4-FFF2-40B4-BE49-F238E27FC236}">
                <a16:creationId xmlns:a16="http://schemas.microsoft.com/office/drawing/2014/main" id="{29C19422-86DD-994D-865F-0F31EEFD84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3193256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32" name="Text Box 36">
            <a:extLst>
              <a:ext uri="{FF2B5EF4-FFF2-40B4-BE49-F238E27FC236}">
                <a16:creationId xmlns:a16="http://schemas.microsoft.com/office/drawing/2014/main" id="{20992CAD-7298-FD44-8B0F-1D8197220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574257"/>
            <a:ext cx="10229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ACK(</a:t>
            </a:r>
            <a:r>
              <a:rPr lang="en-US" altLang="en-US" i="1"/>
              <a:t>s</a:t>
            </a:r>
            <a:r>
              <a:rPr lang="en-US" altLang="en-US"/>
              <a:t>+1)</a:t>
            </a:r>
          </a:p>
          <a:p>
            <a:r>
              <a:rPr lang="en-US" altLang="en-US"/>
              <a:t>SYN(</a:t>
            </a:r>
            <a:r>
              <a:rPr lang="en-US" altLang="en-US" i="1"/>
              <a:t>t</a:t>
            </a:r>
            <a:r>
              <a:rPr lang="en-US" altLang="en-US"/>
              <a:t>)</a:t>
            </a:r>
          </a:p>
        </p:txBody>
      </p:sp>
      <p:sp>
        <p:nvSpPr>
          <p:cNvPr id="55333" name="Line 37">
            <a:extLst>
              <a:ext uri="{FF2B5EF4-FFF2-40B4-BE49-F238E27FC236}">
                <a16:creationId xmlns:a16="http://schemas.microsoft.com/office/drawing/2014/main" id="{6C426C6A-2742-5F42-BF5D-C3705E4EAE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193256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34" name="Text Box 38">
            <a:extLst>
              <a:ext uri="{FF2B5EF4-FFF2-40B4-BE49-F238E27FC236}">
                <a16:creationId xmlns:a16="http://schemas.microsoft.com/office/drawing/2014/main" id="{27533231-3BDA-0142-916B-D725A6C5C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726656"/>
            <a:ext cx="10101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ACK(</a:t>
            </a:r>
            <a:r>
              <a:rPr lang="en-US" altLang="en-US" i="1"/>
              <a:t>t</a:t>
            </a:r>
            <a:r>
              <a:rPr lang="en-US" altLang="en-US"/>
              <a:t>+1)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20EEAD-0E10-4A43-914C-B5513D1CD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0F9D3-F919-1644-8C79-231895AA6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D383D9-BBBA-284D-8E58-E3451B1F2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25-</a:t>
            </a:r>
            <a:fld id="{B0FB189A-CFB0-8F4E-B468-4F3EE7B26DF5}" type="slidenum">
              <a:rPr lang="en-US" altLang="en-US" smtClean="0"/>
              <a:pPr/>
              <a:t>45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62972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8565B7BF-C302-F745-B963-E204D45585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Detection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39F8B180-9826-A34C-87AF-82E4F7D7BC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Must spot initial Land packet with source, destination addresses the same</a:t>
            </a:r>
          </a:p>
          <a:p>
            <a:r>
              <a:rPr lang="en-US" altLang="en-US" dirty="0"/>
              <a:t>Logging requirement:</a:t>
            </a:r>
          </a:p>
          <a:p>
            <a:pPr lvl="1"/>
            <a:r>
              <a:rPr lang="en-US" altLang="en-US" dirty="0"/>
              <a:t>source port number, IP address</a:t>
            </a:r>
          </a:p>
          <a:p>
            <a:pPr lvl="1"/>
            <a:r>
              <a:rPr lang="en-US" altLang="en-US" dirty="0"/>
              <a:t>destination port number, IP address</a:t>
            </a:r>
          </a:p>
          <a:p>
            <a:r>
              <a:rPr lang="en-US" altLang="en-US" dirty="0"/>
              <a:t>Auditing requirement:</a:t>
            </a:r>
          </a:p>
          <a:p>
            <a:pPr lvl="1"/>
            <a:r>
              <a:rPr lang="en-US" altLang="en-US" dirty="0"/>
              <a:t>If source port number = destination port number and source IP address = destination IP address, packet is part of a Land attack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7F53C5-F12D-D946-A757-14DF311D1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A5EF25-05E8-7141-895B-F67FF6E6D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441A6E-FD5C-9D41-A742-7BAB67354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1751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3364A7CE-31DD-E343-AB88-2D32F0548A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Auditing Mechanisms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5F6F1F41-BD41-694D-9EE4-CD57031377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Systems use different mechanisms</a:t>
            </a:r>
          </a:p>
          <a:p>
            <a:pPr lvl="1"/>
            <a:r>
              <a:rPr lang="en-US" altLang="en-US" dirty="0"/>
              <a:t>Most common is to log </a:t>
            </a:r>
            <a:r>
              <a:rPr lang="en-US" altLang="en-US" i="1" dirty="0"/>
              <a:t>all</a:t>
            </a:r>
            <a:r>
              <a:rPr lang="en-US" altLang="en-US" dirty="0"/>
              <a:t> events by default, allow system administrator to disable logging that is unnecessary</a:t>
            </a:r>
          </a:p>
          <a:p>
            <a:r>
              <a:rPr lang="en-US" altLang="en-US" dirty="0"/>
              <a:t>Two examples</a:t>
            </a:r>
          </a:p>
          <a:p>
            <a:pPr lvl="1"/>
            <a:r>
              <a:rPr lang="en-US" altLang="en-US" dirty="0"/>
              <a:t>One audit system designed for a secure system</a:t>
            </a:r>
          </a:p>
          <a:p>
            <a:pPr lvl="1"/>
            <a:r>
              <a:rPr lang="en-US" altLang="en-US" dirty="0"/>
              <a:t>One audit system designed for non-secure system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D5AD65-87C2-B943-8B65-A20ADF74B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EEEEA7-2A1F-DF45-9D3A-3B76F362C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0E9D3A-27F3-DD4B-B3AF-F08A224EA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321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A4CE65C4-D1AC-8E4C-81B5-79AA9CD70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Secure Systems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FED6F1C0-1E83-DF43-B07B-0983A5D462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Auditing mechanisms integrated into system design and implementation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Security officer can configure reporting and logging: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To report specific events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To monitor accesses by a subject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To monitor accesses to an object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Controlled at audit subsystem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Irrelevant accesses, actions not logged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02BE21-CF0C-DA42-8C86-3306DD39F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B9D265-0AF0-D643-B831-AEDC67192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E75C84-D16E-7F45-9CBC-87314C11F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2189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844516A0-B835-3A42-91CA-54333266D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1: VAX VMM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1489B6A9-85F5-BA45-B2E2-2B8F37DC0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Designed to be a secure production system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Audit mechanism had to have minimal impact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Audit mechanism had to be very reliable</a:t>
            </a:r>
          </a:p>
          <a:p>
            <a:pPr>
              <a:lnSpc>
                <a:spcPct val="90000"/>
              </a:lnSpc>
            </a:pPr>
            <a:r>
              <a:rPr lang="en-US" altLang="en-US"/>
              <a:t>Kernel is layered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Logging done where events of interest occur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Each layer audits accesses to objects it controls</a:t>
            </a:r>
          </a:p>
          <a:p>
            <a:pPr>
              <a:lnSpc>
                <a:spcPct val="90000"/>
              </a:lnSpc>
            </a:pPr>
            <a:r>
              <a:rPr lang="en-US" altLang="en-US"/>
              <a:t>Audit subsystem processes results of logging from mechanisms in kernel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Audit subsystem manages system log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Invoked by mechanisms in kernel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73C778-A423-5D40-AD92-44F1BECC9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B08F91-75E1-A549-AF37-07E63BCC6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ADC1E6-29A4-B148-90AE-77C3AD772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17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D6B1520-1EEC-7B44-92E6-2477D967F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B214500-BCE0-AA42-9C9A-7FBE50F77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What do you log?</a:t>
            </a:r>
          </a:p>
          <a:p>
            <a:pPr lvl="1"/>
            <a:r>
              <a:rPr lang="en-US" altLang="en-US"/>
              <a:t>Hint: looking for violations of a policy, so record </a:t>
            </a:r>
            <a:r>
              <a:rPr lang="en-US" altLang="en-US" i="1"/>
              <a:t>at least </a:t>
            </a:r>
            <a:r>
              <a:rPr lang="en-US" altLang="en-US"/>
              <a:t>what will show such violations</a:t>
            </a:r>
          </a:p>
          <a:p>
            <a:r>
              <a:rPr lang="en-US" altLang="en-US"/>
              <a:t>What do you audit?</a:t>
            </a:r>
          </a:p>
          <a:p>
            <a:pPr lvl="1"/>
            <a:r>
              <a:rPr lang="en-US" altLang="en-US"/>
              <a:t>Need not audit everything</a:t>
            </a:r>
          </a:p>
          <a:p>
            <a:pPr lvl="1"/>
            <a:r>
              <a:rPr lang="en-US" altLang="en-US"/>
              <a:t>Key: what is the policy involved?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8712FD-4018-F643-B6C2-BBBA4CADA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2D44A3-F387-5F48-98DB-188D952A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60C244-14AA-D244-896F-006DE1590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51311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55BE82D6-A068-9E4F-8013-5043700C50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VAX VMM Audit Subsystem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8D474C10-C3F3-634F-9767-65A708BD3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Calls provide data to be logged</a:t>
            </a:r>
          </a:p>
          <a:p>
            <a:pPr lvl="1"/>
            <a:r>
              <a:rPr lang="en-US" altLang="en-US"/>
              <a:t>Identification of event, result</a:t>
            </a:r>
          </a:p>
          <a:p>
            <a:pPr lvl="1"/>
            <a:r>
              <a:rPr lang="en-US" altLang="en-US"/>
              <a:t>Auxiliary data depending on event</a:t>
            </a:r>
          </a:p>
          <a:p>
            <a:pPr lvl="1"/>
            <a:r>
              <a:rPr lang="en-US" altLang="en-US"/>
              <a:t>Caller’s name</a:t>
            </a:r>
          </a:p>
          <a:p>
            <a:r>
              <a:rPr lang="en-US" altLang="en-US"/>
              <a:t>Subsystem checks criteria for logging</a:t>
            </a:r>
          </a:p>
          <a:p>
            <a:pPr lvl="1"/>
            <a:r>
              <a:rPr lang="en-US" altLang="en-US"/>
              <a:t>If request matcher, data is logged</a:t>
            </a:r>
          </a:p>
          <a:p>
            <a:pPr lvl="1"/>
            <a:r>
              <a:rPr lang="en-US" altLang="en-US"/>
              <a:t>Criteria are subject or object named in audit table, and severity level (derived from result)</a:t>
            </a:r>
          </a:p>
          <a:p>
            <a:pPr lvl="1"/>
            <a:r>
              <a:rPr lang="en-US" altLang="en-US"/>
              <a:t>Adds date and time, other information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72D7AD-0783-D844-9BEE-8D1078AB8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D00078-EC31-B540-BF99-5B8BDDE4C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D99D7F-8B77-1442-BF5A-916391206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0814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8C7ADCC7-4BF8-F348-8F39-0FA1703743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 Issues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07F50BA2-137C-CD4E-9BE0-67A7F6C95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Always logged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Programmer can request event be logged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Any attempt to violate policy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Protection violations, login failures logged when they occur repeatedly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Use of covert channels also logged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Log filling up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Audit logging process signaled to archive log when log is 75% full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not possible, system stops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8308C3-62D8-F348-8FD5-33A2F61E5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C9A4DE-A479-3245-99DF-14E85200B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0B0271-F662-924B-BFC2-51812C4ED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1564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A8C2034F-9702-E54F-8705-B3EC13EF2D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2: CMW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4A52C6D6-B656-A444-81AB-12048C8809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Compartmented Mode Workstation designed to allow processing at different levels of sensitivity</a:t>
            </a:r>
          </a:p>
          <a:p>
            <a:pPr lvl="1"/>
            <a:r>
              <a:rPr lang="en-US" altLang="en-US"/>
              <a:t>Auditing subsystem keeps table of auditable events</a:t>
            </a:r>
          </a:p>
          <a:p>
            <a:pPr lvl="1"/>
            <a:r>
              <a:rPr lang="en-US" altLang="en-US"/>
              <a:t>Entries indicate whether logging is turned on, what type of logging to use</a:t>
            </a:r>
          </a:p>
          <a:p>
            <a:pPr lvl="1"/>
            <a:r>
              <a:rPr lang="en-US" altLang="en-US"/>
              <a:t>User level command </a:t>
            </a:r>
            <a:r>
              <a:rPr lang="en-US" altLang="en-US" i="1"/>
              <a:t>chaud</a:t>
            </a:r>
            <a:r>
              <a:rPr lang="en-US" altLang="en-US"/>
              <a:t> allows user to control auditing and what is audited</a:t>
            </a:r>
          </a:p>
          <a:p>
            <a:pPr lvl="2"/>
            <a:r>
              <a:rPr lang="en-US" altLang="en-US"/>
              <a:t>If changes affect subjects, objects currently being logged, the logging completes and then the auditable events are changed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E158CC-376C-2E4D-B0A1-972A38548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B2BA81-5B6D-2445-9E82-EF4EA20B8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0BE1D2-EBA8-B84F-AD84-E828DCE01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1949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C08FC7D6-9B82-7D4D-B72F-167E157357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CMW Process Control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C3A2F064-D1E3-DB40-A267-9BD447364B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System calls allow process to control auditing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 err="1"/>
              <a:t>audit_on</a:t>
            </a:r>
            <a:r>
              <a:rPr lang="en-US" altLang="en-US" dirty="0"/>
              <a:t> turns logging on, names log </a:t>
            </a:r>
            <a:r>
              <a:rPr lang="en-US" altLang="en-US" dirty="0" err="1"/>
              <a:t>filke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i="1" dirty="0" err="1"/>
              <a:t>audit_write</a:t>
            </a:r>
            <a:r>
              <a:rPr lang="en-US" altLang="en-US" dirty="0"/>
              <a:t> validates log entry given as parameter, logs entry if logging for that entry is turned on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 err="1"/>
              <a:t>audit_suspend</a:t>
            </a:r>
            <a:r>
              <a:rPr lang="en-US" altLang="en-US" dirty="0"/>
              <a:t> suspends logging temporarily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 err="1"/>
              <a:t>audit_resume</a:t>
            </a:r>
            <a:r>
              <a:rPr lang="en-US" altLang="en-US" dirty="0"/>
              <a:t> resumes logging after suspension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 err="1"/>
              <a:t>audit_off</a:t>
            </a:r>
            <a:r>
              <a:rPr lang="en-US" altLang="en-US" dirty="0"/>
              <a:t> turns logging off for that process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AA4A5A-454D-8248-B813-56F2F4FC5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7C8D48-0B80-E24C-BC3F-38BA0EB93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02CCE5-6B2F-6447-A4B7-397CA6CB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8742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4027FC22-7DA6-7B4C-B039-CC2618249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System Calls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7427D816-46BB-9C4A-A3F5-588B99FB63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On system call, if auditing on: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System call recorded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First 3 parameters recorded (but pointers not followed)</a:t>
            </a:r>
          </a:p>
          <a:p>
            <a:pPr>
              <a:lnSpc>
                <a:spcPct val="90000"/>
              </a:lnSpc>
            </a:pPr>
            <a:r>
              <a:rPr lang="en-US" altLang="en-US"/>
              <a:t>How </a:t>
            </a:r>
            <a:r>
              <a:rPr lang="en-US" altLang="en-US" i="1"/>
              <a:t>audit_write</a:t>
            </a:r>
            <a:r>
              <a:rPr lang="en-US" altLang="en-US"/>
              <a:t> works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room in log, append new entry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Otherwise halt system, discard new entry, or disable event that caused logging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Continue to try to log other events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444C82-0630-3B42-B847-BC7F2147F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75D44B-B69D-4848-B60D-2A0442F9A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22DDC9-095A-0C4A-B683-A8F48FF1E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3524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D83BFACD-F95C-AD4E-A492-5F0B5E4065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 Ways to Log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A7D6A1FB-BEC9-A947-8475-2C015F1DF4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Problem: some processes want to log higher-level abstractions (application logging)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Window manager creates, writes high-level events to log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Difficult to map low-level events into high-level ones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Disables low-level logging for window manager as unnecessary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B611A0-5D9E-0846-9EA2-725E50FD8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BA118E-F7EE-4243-AEFC-0570370A6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ACB3C7-05C0-B640-8E1A-8F27EF403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471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0808F913-D5BD-0047-B41F-2DF18A91A6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CMW Auditing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345E686E-DD78-0641-803A-6F1CCB3A3D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Tool (</a:t>
            </a:r>
            <a:r>
              <a:rPr lang="en-US" altLang="en-US" i="1"/>
              <a:t>redux</a:t>
            </a:r>
            <a:r>
              <a:rPr lang="en-US" altLang="en-US"/>
              <a:t>) to analyze logged events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Converts binary logs to printable format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Redux</a:t>
            </a:r>
            <a:r>
              <a:rPr lang="en-US" altLang="en-US"/>
              <a:t> allows user to constrain printing based on several criteria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Users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Objects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Security levels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Events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428EC1-0CFF-E148-85B0-E6524D1D4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C7143E-EA3B-3E45-9111-A1406697D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94602-2CAA-1B41-A6A1-BA10543F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70997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127F352-E441-3349-B162-636916329C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Non-Secure Systems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3CB415D4-E8A9-B345-AF09-168E4EF790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Have some limited logging capabilities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Log accounting data, or data for non-security purposes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Possibly limited security data like failed logins</a:t>
            </a:r>
          </a:p>
          <a:p>
            <a:pPr>
              <a:lnSpc>
                <a:spcPct val="90000"/>
              </a:lnSpc>
            </a:pPr>
            <a:r>
              <a:rPr lang="en-US" altLang="en-US"/>
              <a:t>Auditing subsystems focusing on security usually added after system completed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May not be able to log all events, especially if limited kernel modifications to support audit subsystem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981A7A-4CD6-AE4F-958C-75B2FDAF4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8BEA2-D6CC-F04A-AD4F-5324EF5F4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2B9DA1-2B2E-DF4E-B6C3-F2C9CC2E9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5159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92661D8C-093C-8249-B59D-12AAF01CE0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Basic Security Module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87F54091-5B4E-814F-A68D-6FDD8C9288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BSM enhances SunOS, Solaris security</a:t>
            </a:r>
          </a:p>
          <a:p>
            <a:pPr lvl="1"/>
            <a:r>
              <a:rPr lang="en-US" altLang="en-US" dirty="0"/>
              <a:t>Logs composed of records made up of tokens</a:t>
            </a:r>
          </a:p>
          <a:p>
            <a:pPr lvl="2"/>
            <a:r>
              <a:rPr lang="en-US" altLang="en-US" dirty="0"/>
              <a:t>Token contains information about event: user identity, groups, file system information, network, system call and result, etc. as appropriate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CC09A9-1788-A741-B4A7-0A15AA2AD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86EFB9-7FA0-F047-9AA1-80F9CC637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493A53-1894-664A-BFB9-6048788C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41024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491C6AC2-88C3-E148-B7FA-C1CC63DEFD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About Records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D8ABCF67-4F4A-5E4A-910E-0326C42804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Records refer to auditable events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Kernel events: opening a file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Application events: failure to authenticate when logging in</a:t>
            </a:r>
          </a:p>
          <a:p>
            <a:pPr>
              <a:lnSpc>
                <a:spcPct val="90000"/>
              </a:lnSpc>
            </a:pPr>
            <a:r>
              <a:rPr lang="en-US" altLang="en-US"/>
              <a:t>Grouped into audit event classes based on events causing record generation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Before log created: tell system what to generate records for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After log created: defined classes control which records given to analysis tools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378497-1591-B54D-9957-16ACF4F83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144CBE-2B25-7141-8C4A-6A66EEC9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BD594C-FDEB-7143-981E-0DC69CBE5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01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1A53752-14B3-A445-B598-FEAE2F3929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Audit System Structure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4E2F5A7-E814-8C41-8729-13B92882ED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 dirty="0"/>
              <a:t>Logger</a:t>
            </a:r>
            <a:r>
              <a:rPr lang="en-US" altLang="en-US" dirty="0"/>
              <a:t>: records information, usually controlled by parameters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Analyzer</a:t>
            </a:r>
            <a:r>
              <a:rPr lang="en-US" altLang="en-US" dirty="0"/>
              <a:t>: analyzes logged information looking for something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Notifier</a:t>
            </a:r>
            <a:r>
              <a:rPr lang="en-US" altLang="en-US" dirty="0"/>
              <a:t>: reports results of analysis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832FDC-B3C8-474C-9147-76D304BFC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BFC1F8-04B9-6240-8E27-E21116B35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875BD7-D387-FB44-A223-55E7DEC7F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88408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4A6CFAE0-640A-5346-B6DE-E3C38DE78F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Record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8FA2B652-30DC-B74A-84AA-1784012A75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1825625"/>
            <a:ext cx="11149013" cy="4351338"/>
          </a:xfrm>
        </p:spPr>
        <p:txBody>
          <a:bodyPr/>
          <a:lstStyle/>
          <a:p>
            <a:r>
              <a:rPr lang="en-US" altLang="en-US" dirty="0"/>
              <a:t>Logs are binary; this is from </a:t>
            </a:r>
            <a:r>
              <a:rPr lang="en-US" altLang="en-US" i="1" dirty="0" err="1"/>
              <a:t>praudit</a:t>
            </a:r>
            <a:endParaRPr lang="en-US" altLang="en-US" i="1" dirty="0"/>
          </a:p>
          <a:p>
            <a:endParaRPr lang="en-US" altLang="en-US" i="1" dirty="0"/>
          </a:p>
          <a:p>
            <a:pPr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header,35,AUE_EXIT,Wed Sep 18 11:35:28 1991, + 570000 </a:t>
            </a:r>
            <a:r>
              <a:rPr lang="en-US" altLang="en-US" sz="2400" dirty="0" err="1">
                <a:latin typeface="Courier" pitchFamily="2" charset="0"/>
              </a:rPr>
              <a:t>msec</a:t>
            </a:r>
            <a:r>
              <a:rPr lang="en-US" altLang="en-US" sz="2400" dirty="0">
                <a:latin typeface="Courier" pitchFamily="2" charset="0"/>
              </a:rPr>
              <a:t>,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process,bishop,root,root,daemon,1234,</a:t>
            </a:r>
          </a:p>
          <a:p>
            <a:pPr>
              <a:buFontTx/>
              <a:buNone/>
            </a:pPr>
            <a:r>
              <a:rPr lang="en-US" altLang="en-US" sz="2400" dirty="0" err="1">
                <a:latin typeface="Courier" pitchFamily="2" charset="0"/>
              </a:rPr>
              <a:t>return,Error</a:t>
            </a:r>
            <a:r>
              <a:rPr lang="en-US" altLang="en-US" sz="2400" dirty="0">
                <a:latin typeface="Courier" pitchFamily="2" charset="0"/>
              </a:rPr>
              <a:t> 0,5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trailer,35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EDDBD3-6AEF-964F-B276-C6BE25B78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BF1743-0184-CB45-B0D6-C6E3329AF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9A1AD-AC31-D54F-B5D0-D487D86A6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85450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803B6CF1-D7EE-BD42-82AC-CAC1C24010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Auditing File Systems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60399EAB-CD9C-B143-BEE9-1A6D26978B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Network File System (NFS)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Industry standard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Server exports file system; client imports it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Root of tree being exported called </a:t>
            </a:r>
            <a:r>
              <a:rPr lang="en-US" altLang="en-US" i="1" dirty="0"/>
              <a:t>server mount point</a:t>
            </a:r>
            <a:r>
              <a:rPr lang="en-US" altLang="en-US" dirty="0"/>
              <a:t>; place in client file tree where exported file system imported called </a:t>
            </a:r>
            <a:r>
              <a:rPr lang="en-US" altLang="en-US" i="1" dirty="0"/>
              <a:t>client mount point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Logging and Auditing File System (LAFS)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Built on NFS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38355B-F3FE-FB4B-B9DD-5244E8114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16B4E3-562C-B648-B153-9D8230730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12D31-0C65-9C4B-BCE4-7167CFF92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4806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9FDC9D0A-5FB2-A840-8339-90D488A04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NFS Version 2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E662E7CA-B937-DD4A-A5C3-577B97854B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Mounting protocol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Client kernel contacts server’s mount daemon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Daemon checks client is authorized to mount file system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Daemon returns </a:t>
            </a:r>
            <a:r>
              <a:rPr lang="en-US" altLang="en-US" i="1" dirty="0"/>
              <a:t>file handle</a:t>
            </a:r>
            <a:r>
              <a:rPr lang="en-US" altLang="en-US" dirty="0"/>
              <a:t> pointing to server mount point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Client creates entry in client file system corresponding to file handle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Access restrictions enforced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On client side: server not aware of these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On server side: client not aware of these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87C829-34F1-634F-920F-E9C84C1C5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27AF82-61CF-D849-9AC8-8F8D28CC2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D0ED7C-D362-1140-96D5-189B2685C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44151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2F7C6F2A-46A6-6843-B6CF-DEAEC47D62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File Access Protocol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A576A634-B75F-4D41-87C7-90F82C051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Process tries to open file as if it were local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Client kernel sends file handle for element of path referring to remote file to server’s NFS server using LOOKUP request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If file handle valid, server replies with appropriate file handle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Client requests attributes with GETATTR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Client then determines if access allowed; if not, denies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Iterate above three steps until handle obtained for requested file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Or access denied by client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AEE348-8013-C843-8BD7-C93B58D6E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82883A-4737-8448-8DDD-10748210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3398DD-F64A-8C4A-A51E-F9554BED4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16803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E86D7EF8-831F-DD4C-887D-3AF108674C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 Important Details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32DE1DD6-9E3B-5C42-A429-BB508E40D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NFS stateless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Server has no idea which files are being accessed and by whom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NFS access control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Most servers require requests to come from privileged programs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Check that source port is 1023 or less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Underlying messages identify user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To some degree of certainty …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D3ED4E-096E-8D45-A7A9-CB94138D8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F7421D-DFF7-894B-A2FE-DB8EFCD58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8A5E-A795-BE4B-8C32-E37630FE4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36362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C93B8055-4992-DC4E-B320-226CB760A3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Site Policy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4DF5E90B-515E-9F4C-A722-3F23F0BFBD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55600" indent="-355600">
              <a:buFontTx/>
              <a:buAutoNum type="arabicPeriod"/>
            </a:pPr>
            <a:r>
              <a:rPr lang="en-US" altLang="en-US" dirty="0"/>
              <a:t>NFS servers respond only to authorized clients</a:t>
            </a:r>
          </a:p>
          <a:p>
            <a:pPr marL="355600" indent="-355600">
              <a:buFontTx/>
              <a:buAutoNum type="arabicPeriod"/>
            </a:pPr>
            <a:r>
              <a:rPr lang="en-US" altLang="en-US" dirty="0"/>
              <a:t>UNIX access controls regulate access to server’s exported file system</a:t>
            </a:r>
          </a:p>
          <a:p>
            <a:pPr marL="355600" indent="-355600">
              <a:buFontTx/>
              <a:buAutoNum type="arabicPeriod"/>
            </a:pPr>
            <a:r>
              <a:rPr lang="en-US" altLang="en-US" dirty="0"/>
              <a:t>No client host can access a non-exported file system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CAD4DF-196B-F64E-84D6-C92D9C44C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B2C1DE-A941-EC47-B335-0DF7B6BB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09427C-AF42-584E-8C7F-6A143261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1262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25B8BC94-1F8B-C343-AA3E-26191BA75C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Resulting Constraints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75F05A36-A1B2-664D-8D96-73A7E3B9C9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6400" indent="-406400">
              <a:buFontTx/>
              <a:buAutoNum type="arabicPeriod"/>
            </a:pPr>
            <a:r>
              <a:rPr lang="en-US" altLang="en-US" dirty="0"/>
              <a:t>File access granted </a:t>
            </a:r>
            <a:r>
              <a:rPr lang="en-US" altLang="en-US" dirty="0">
                <a:sym typeface="Symbol" pitchFamily="2" charset="2"/>
              </a:rPr>
              <a:t></a:t>
            </a:r>
            <a:r>
              <a:rPr lang="en-US" altLang="en-US" dirty="0"/>
              <a:t> client authorized to import file system, user can search all parent directories, user can access file as requested, file is descendent of server’s file system mount point</a:t>
            </a:r>
          </a:p>
          <a:p>
            <a:pPr marL="1087438" lvl="1" indent="-344488">
              <a:buFont typeface="Times" pitchFamily="2" charset="0"/>
              <a:buChar char="•"/>
            </a:pPr>
            <a:r>
              <a:rPr lang="en-US" altLang="en-US" dirty="0"/>
              <a:t>From P1, P2, P3</a:t>
            </a:r>
          </a:p>
          <a:p>
            <a:pPr marL="406400" indent="-406400">
              <a:buFontTx/>
              <a:buAutoNum type="arabicPeriod"/>
            </a:pPr>
            <a:r>
              <a:rPr lang="en-US" altLang="en-US" dirty="0"/>
              <a:t>Device file created or file type changed to device </a:t>
            </a:r>
            <a:r>
              <a:rPr lang="en-US" altLang="en-US" dirty="0">
                <a:sym typeface="Symbol" pitchFamily="2" charset="2"/>
              </a:rPr>
              <a:t></a:t>
            </a:r>
            <a:r>
              <a:rPr lang="en-US" altLang="en-US" dirty="0"/>
              <a:t> user’s UID is 0</a:t>
            </a:r>
          </a:p>
          <a:p>
            <a:pPr marL="1087438" lvl="1" indent="-344488">
              <a:buFont typeface="Times" pitchFamily="2" charset="0"/>
              <a:buChar char="•"/>
            </a:pPr>
            <a:r>
              <a:rPr lang="en-US" altLang="en-US" dirty="0"/>
              <a:t>From P2; only UID 0 can do these actions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589B4A-CCCB-5C4D-AE94-B1E79F99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212B58-0B55-9446-B066-474F71D57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64D84C-0CAE-FE4D-BD26-60D837E72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36357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64954F37-A29D-BB4F-A5CA-409AFC83A6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Constraints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25CFE813-982C-474F-8D76-E056713D87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6400" indent="-406400">
              <a:buNone/>
            </a:pPr>
            <a:r>
              <a:rPr lang="en-US" altLang="en-US" dirty="0"/>
              <a:t>3.	Possession of file handle </a:t>
            </a:r>
            <a:r>
              <a:rPr lang="en-US" altLang="en-US" dirty="0">
                <a:sym typeface="Symbol" pitchFamily="2" charset="2"/>
              </a:rPr>
              <a:t></a:t>
            </a:r>
            <a:r>
              <a:rPr lang="en-US" altLang="en-US" dirty="0"/>
              <a:t> file handle issued to user</a:t>
            </a:r>
          </a:p>
          <a:p>
            <a:pPr marL="865188" lvl="1" indent="-344488">
              <a:buFont typeface="Times" pitchFamily="2" charset="0"/>
              <a:buChar char="•"/>
            </a:pPr>
            <a:r>
              <a:rPr lang="en-US" altLang="en-US" dirty="0"/>
              <a:t>From P1, P2; otherwise unauthorized client could access files in forbidden ways</a:t>
            </a:r>
          </a:p>
          <a:p>
            <a:pPr marL="406400" indent="-406400">
              <a:buFontTx/>
              <a:buAutoNum type="arabicPeriod" startAt="4"/>
            </a:pPr>
            <a:r>
              <a:rPr lang="en-US" altLang="en-US" dirty="0"/>
              <a:t>Operation succeeds </a:t>
            </a:r>
            <a:r>
              <a:rPr lang="en-US" altLang="en-US" dirty="0">
                <a:sym typeface="Symbol" pitchFamily="2" charset="2"/>
              </a:rPr>
              <a:t>  similar local operation would succeed</a:t>
            </a:r>
          </a:p>
          <a:p>
            <a:pPr marL="865188" lvl="1" indent="-344488">
              <a:buFont typeface="Times" pitchFamily="2" charset="0"/>
              <a:buChar char="•"/>
            </a:pPr>
            <a:r>
              <a:rPr lang="en-US" altLang="en-US" dirty="0"/>
              <a:t>From P2; mount should fail if requester UID not 0</a:t>
            </a:r>
          </a:p>
          <a:p>
            <a:pPr marL="865188" lvl="1" indent="-344488">
              <a:buFont typeface="Times" pitchFamily="2" charset="0"/>
              <a:buAutoNum type="arabicPeriod"/>
            </a:pPr>
            <a:endParaRPr lang="en-US" altLang="en-US" dirty="0"/>
          </a:p>
          <a:p>
            <a:pPr marL="406400" indent="-406400"/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205ABD-E932-3549-A768-9C43FA6CF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913C9A-7867-7442-80AE-A7ED4E689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70876D-7EC6-F949-8963-51BD3E5AD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75505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0E733112-FFD3-3D4B-8A98-48CC3F32AE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NFS Operations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E9EA76F6-F76E-8646-B723-7E78C62462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Transitions from secure to non-secure state can occur only when NFS command occurs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Example commands: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MOUNT </a:t>
            </a:r>
            <a:r>
              <a:rPr lang="en-US" altLang="en-US" i="1" dirty="0"/>
              <a:t>filesystem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Mount the named file system on the requesting client, if allowed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LOOKUP </a:t>
            </a:r>
            <a:r>
              <a:rPr lang="en-US" altLang="en-US" i="1" dirty="0" err="1"/>
              <a:t>dir_handle</a:t>
            </a:r>
            <a:r>
              <a:rPr lang="en-US" altLang="en-US" i="1" dirty="0"/>
              <a:t> </a:t>
            </a:r>
            <a:r>
              <a:rPr lang="en-US" altLang="en-US" i="1" dirty="0" err="1"/>
              <a:t>file_name</a:t>
            </a:r>
            <a:endParaRPr lang="en-US" altLang="en-US" i="1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Search in directory with handle </a:t>
            </a:r>
            <a:r>
              <a:rPr lang="en-US" altLang="en-US" i="1" dirty="0" err="1"/>
              <a:t>dir_handle</a:t>
            </a:r>
            <a:r>
              <a:rPr lang="en-US" altLang="en-US" dirty="0"/>
              <a:t> for file named </a:t>
            </a:r>
            <a:r>
              <a:rPr lang="en-US" altLang="en-US" i="1" dirty="0" err="1"/>
              <a:t>file_name</a:t>
            </a:r>
            <a:r>
              <a:rPr lang="en-US" altLang="en-US" dirty="0"/>
              <a:t>; return file handle for </a:t>
            </a:r>
            <a:r>
              <a:rPr lang="en-US" altLang="en-US" i="1" dirty="0" err="1"/>
              <a:t>file_name</a:t>
            </a:r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457F35-11A4-8F4D-B104-7E552DFF2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A8DB05-9590-6F4E-883F-3F59B5543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90DA4-1078-234B-BF18-7B6A5CAA1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944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9184B76D-5628-DF43-BE39-CA04B1FD71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Logging Requirements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37FDCFA9-D496-EE4A-B5EF-43B9B62507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39725" indent="-339725">
              <a:buFont typeface="Times" pitchFamily="2" charset="0"/>
              <a:buAutoNum type="arabicPeriod"/>
            </a:pPr>
            <a:r>
              <a:rPr lang="en-US" altLang="en-US"/>
              <a:t>When file handle issued, server records handle, UID and GID of user requesting it, client host making request</a:t>
            </a:r>
          </a:p>
          <a:p>
            <a:pPr marL="746125" lvl="1" indent="-292100">
              <a:buFont typeface="Times" pitchFamily="2" charset="0"/>
              <a:buChar char="•"/>
            </a:pPr>
            <a:r>
              <a:rPr lang="en-US" altLang="en-US"/>
              <a:t>Similar to allocating file descriptor when file opened; allows validation of later requests</a:t>
            </a:r>
          </a:p>
          <a:p>
            <a:pPr marL="339725" indent="-339725">
              <a:buFont typeface="Times" pitchFamily="2" charset="0"/>
              <a:buAutoNum type="arabicPeriod"/>
            </a:pPr>
            <a:r>
              <a:rPr lang="en-US" altLang="en-US"/>
              <a:t>When file handle used as parameter, server records UID, GID of user</a:t>
            </a:r>
          </a:p>
          <a:p>
            <a:pPr marL="746125" lvl="1" indent="-292100">
              <a:buFont typeface="Times" pitchFamily="2" charset="0"/>
              <a:buChar char="•"/>
            </a:pPr>
            <a:r>
              <a:rPr lang="en-US" altLang="en-US"/>
              <a:t>Was user using file handle issued that file handle—useful for detecting spoofs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A45608-68C8-3442-A76D-770D447CD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18148E-1002-FA4B-9AC1-21FF83262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4A5E9-95E6-5A44-8DAF-C35AB4B40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279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19EE35D-2D05-4A4D-BF71-C4BAB2DB3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Logger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00F9886-0676-5748-95F9-533507D407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Type, quantity of information recorded controlled by system or program configuration parameters</a:t>
            </a:r>
          </a:p>
          <a:p>
            <a:r>
              <a:rPr lang="en-US" altLang="en-US"/>
              <a:t>May be human readable or not</a:t>
            </a:r>
          </a:p>
          <a:p>
            <a:pPr lvl="1"/>
            <a:r>
              <a:rPr lang="en-US" altLang="en-US"/>
              <a:t>If not, usually viewing tools supplied</a:t>
            </a:r>
          </a:p>
          <a:p>
            <a:pPr lvl="1"/>
            <a:r>
              <a:rPr lang="en-US" altLang="en-US"/>
              <a:t>Space available, portability influence storage format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B6234-F976-7444-9162-5F77B1E1F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4B9719-FDF0-6D46-AB80-A6FCEDF38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F634B2-02C5-7347-AD2E-C7161B52F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07766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12890E9F-E195-5347-AC46-9CB33EB5AE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Logging Requirements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EC7C47DF-B033-3E42-9CCE-40AB64D160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6400" indent="-406400">
              <a:buNone/>
            </a:pPr>
            <a:r>
              <a:rPr lang="en-US" altLang="en-US"/>
              <a:t>3.	When file handle issued, server records relevant attributes of containing object</a:t>
            </a:r>
          </a:p>
          <a:p>
            <a:pPr marL="798513" lvl="1" indent="-277813">
              <a:buFont typeface="Times" pitchFamily="2" charset="0"/>
              <a:buChar char="•"/>
            </a:pPr>
            <a:r>
              <a:rPr lang="en-US" altLang="en-US"/>
              <a:t>On LOOKUP, attributes of containing directory show whether it can be searched	</a:t>
            </a:r>
          </a:p>
          <a:p>
            <a:pPr marL="406400" indent="-406400">
              <a:buFont typeface="Times" pitchFamily="2" charset="0"/>
              <a:buAutoNum type="arabicPeriod" startAt="4"/>
            </a:pPr>
            <a:r>
              <a:rPr lang="en-US" altLang="en-US"/>
              <a:t>Record results of each operation</a:t>
            </a:r>
          </a:p>
          <a:p>
            <a:pPr marL="798513" lvl="1" indent="-277813">
              <a:buFont typeface="Times" pitchFamily="2" charset="0"/>
              <a:buChar char="•"/>
            </a:pPr>
            <a:r>
              <a:rPr lang="en-US" altLang="en-US"/>
              <a:t>Lets auditor determine result</a:t>
            </a:r>
          </a:p>
          <a:p>
            <a:pPr marL="406400" indent="-406400">
              <a:buFont typeface="Times" pitchFamily="2" charset="0"/>
              <a:buAutoNum type="arabicPeriod" startAt="5"/>
            </a:pPr>
            <a:r>
              <a:rPr lang="en-US" altLang="en-US"/>
              <a:t>Record file names used as arguments</a:t>
            </a:r>
          </a:p>
          <a:p>
            <a:pPr marL="798513" lvl="1" indent="-277813">
              <a:buFont typeface="Times" pitchFamily="2" charset="0"/>
              <a:buChar char="•"/>
            </a:pPr>
            <a:r>
              <a:rPr lang="en-US" altLang="en-US"/>
              <a:t>Reconstruct path names, purpose of commands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25EDB3-4F14-9F4F-A550-46548476E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BCEA65-2B90-7F4F-B6DD-31AE1E96B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6E4825-9A9E-5242-BB8B-A1991D7C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77333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F1FFA53C-FEB9-5F46-9663-556BCF97E4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Audit Criteria: MOUNT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E874551C-2645-3A41-AE91-1E9DDF465C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Check that MOUNT server denies all requests by unauthorized clients to import file system that host exports</a:t>
            </a:r>
          </a:p>
          <a:p>
            <a:pPr lvl="1"/>
            <a:r>
              <a:rPr lang="en-US" altLang="en-US" dirty="0"/>
              <a:t>Obtained from constraints 1, 4</a:t>
            </a:r>
          </a:p>
          <a:p>
            <a:pPr lvl="1"/>
            <a:r>
              <a:rPr lang="en-US" altLang="en-US" dirty="0"/>
              <a:t>Log requirements 1 (who requests it), 3 (access attributes—to whom can it be exported), 4 (result)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9625F3-4777-F84E-976D-8EE32B417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45AD23-12E3-6C48-824B-E08724659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17AD9B-BC29-8E42-9C99-7F92AAA6D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80919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F78995F5-4C1B-B94E-B64D-75D0D40E9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Audit Criteria: LOOKUP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ED70EBC0-1197-7043-8298-61149A4462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6400" indent="-406400">
              <a:buFont typeface="Times" pitchFamily="2" charset="0"/>
              <a:buAutoNum type="arabicPeriod" startAt="2"/>
            </a:pPr>
            <a:r>
              <a:rPr lang="en-US" altLang="en-US"/>
              <a:t>Check file handle comes from client, user to which it was issued</a:t>
            </a:r>
          </a:p>
          <a:p>
            <a:pPr marL="798513" lvl="1" indent="-277813">
              <a:buFont typeface="Times" pitchFamily="2" charset="0"/>
              <a:buChar char="•"/>
            </a:pPr>
            <a:r>
              <a:rPr lang="en-US" altLang="en-US"/>
              <a:t>Obtained from constraint 3</a:t>
            </a:r>
          </a:p>
          <a:p>
            <a:pPr marL="798513" lvl="1" indent="-277813">
              <a:buFont typeface="Times" pitchFamily="2" charset="0"/>
              <a:buChar char="•"/>
            </a:pPr>
            <a:r>
              <a:rPr lang="en-US" altLang="en-US"/>
              <a:t>Log requirement 1 (who issued to), 2 (who is using)</a:t>
            </a:r>
          </a:p>
          <a:p>
            <a:pPr marL="406400" indent="-406400">
              <a:buNone/>
            </a:pPr>
            <a:r>
              <a:rPr lang="en-US" altLang="en-US"/>
              <a:t>3.	Check that directory has file system mount point as ancestor and user has search permission on directory</a:t>
            </a:r>
          </a:p>
          <a:p>
            <a:pPr marL="798513" lvl="1" indent="-277813">
              <a:buFont typeface="Times" pitchFamily="2" charset="0"/>
              <a:buChar char="•"/>
            </a:pPr>
            <a:r>
              <a:rPr lang="en-US" altLang="en-US"/>
              <a:t>Obtained from constraint 1</a:t>
            </a:r>
          </a:p>
          <a:p>
            <a:pPr marL="798513" lvl="1" indent="-277813">
              <a:buFont typeface="Times" pitchFamily="2" charset="0"/>
              <a:buChar char="•"/>
            </a:pPr>
            <a:r>
              <a:rPr lang="en-US" altLang="en-US"/>
              <a:t>Log requirements 2 (who is using handle), 3 (owner, group, type, permissions of object), 4 (result), 5 (reconstruct path name)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34116E-D37E-9C4B-8B6E-868A348DE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3D4232-7E90-C949-98B3-0DEE98226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6EF2B-DEE7-4944-AA69-82B626A9A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84349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9F7AF-E876-1A4B-A60A-24248B5B8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NFSv4 Pseudo-File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E9787-3FFE-194F-8BA7-50CB945EC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Client wants to read file on NFSv4 file server</a:t>
            </a:r>
          </a:p>
          <a:p>
            <a:r>
              <a:rPr lang="en-US" dirty="0"/>
              <a:t>No MOUNT operation; instead, PUTROOTFH sets current file handle (CFH) to that of root of pseudo-file system</a:t>
            </a:r>
          </a:p>
          <a:p>
            <a:r>
              <a:rPr lang="en-US" dirty="0"/>
              <a:t>Audit requirements change slightly: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Check server denies all requests by unauthorized client hosts or users to execute the PUTROOTFH operation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Check that directory being looked up in pseudo-file system can be searched by user</a:t>
            </a:r>
          </a:p>
          <a:p>
            <a:r>
              <a:rPr lang="en-US" dirty="0"/>
              <a:t>Once server gets request to open file and read from it: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Check that the file being looked up is pseudo-file system and that the user has search permission on the containing directory and read permission on the file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E19E9-830F-D04B-9F07-05028CA62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AF005-F807-4B48-8263-171666809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891EF-A0FB-E14E-A050-259DB5289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3687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5E69D93B-842B-8F4A-80CE-0FCFD694BB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LAFS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6FE8FCA1-7AA2-CB41-8417-51494C11EC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File system that records user level activities</a:t>
            </a:r>
          </a:p>
          <a:p>
            <a:r>
              <a:rPr lang="en-US" altLang="en-US" dirty="0"/>
              <a:t>Uses policy-based language to automate checks for violation of policies</a:t>
            </a:r>
          </a:p>
          <a:p>
            <a:r>
              <a:rPr lang="en-US" altLang="en-US" dirty="0"/>
              <a:t>Implemented as extension to NFS</a:t>
            </a:r>
          </a:p>
          <a:p>
            <a:pPr lvl="1"/>
            <a:r>
              <a:rPr lang="en-US" altLang="en-US" dirty="0"/>
              <a:t>You create directory with </a:t>
            </a:r>
            <a:r>
              <a:rPr lang="en-US" altLang="en-US" i="1" dirty="0" err="1"/>
              <a:t>lmkdir</a:t>
            </a:r>
            <a:r>
              <a:rPr lang="en-US" altLang="en-US" dirty="0"/>
              <a:t> and attach policy with </a:t>
            </a:r>
            <a:r>
              <a:rPr lang="en-US" altLang="en-US" i="1" dirty="0" err="1"/>
              <a:t>lattach</a:t>
            </a:r>
            <a:r>
              <a:rPr lang="en-US" altLang="en-US" dirty="0"/>
              <a:t>:</a:t>
            </a:r>
          </a:p>
          <a:p>
            <a:pPr marL="698500" indent="-698500">
              <a:buFontTx/>
              <a:buNone/>
            </a:pPr>
            <a:r>
              <a:rPr lang="en-US" altLang="en-US" sz="18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lmkdir</a:t>
            </a:r>
            <a:r>
              <a:rPr lang="en-US" altLang="en-US" sz="2400" dirty="0">
                <a:latin typeface="Courier" pitchFamily="2" charset="0"/>
              </a:rPr>
              <a:t> /</a:t>
            </a:r>
            <a:r>
              <a:rPr lang="en-US" altLang="en-US" sz="2400" dirty="0" err="1">
                <a:latin typeface="Courier" pitchFamily="2" charset="0"/>
              </a:rPr>
              <a:t>usr</a:t>
            </a:r>
            <a:r>
              <a:rPr lang="en-US" altLang="en-US" sz="2400" dirty="0">
                <a:latin typeface="Courier" pitchFamily="2" charset="0"/>
              </a:rPr>
              <a:t>/home/xyzzy/project policy</a:t>
            </a:r>
          </a:p>
          <a:p>
            <a:pPr marL="698500" indent="-698500"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lattach</a:t>
            </a:r>
            <a:r>
              <a:rPr lang="en-US" altLang="en-US" sz="2400" dirty="0">
                <a:latin typeface="Courier" pitchFamily="2" charset="0"/>
              </a:rPr>
              <a:t> /</a:t>
            </a:r>
            <a:r>
              <a:rPr lang="en-US" altLang="en-US" sz="2400" dirty="0" err="1">
                <a:latin typeface="Courier" pitchFamily="2" charset="0"/>
              </a:rPr>
              <a:t>usr</a:t>
            </a:r>
            <a:r>
              <a:rPr lang="en-US" altLang="en-US" sz="2400" dirty="0">
                <a:latin typeface="Courier" pitchFamily="2" charset="0"/>
              </a:rPr>
              <a:t>/home/xyzzy/project /</a:t>
            </a:r>
            <a:r>
              <a:rPr lang="en-US" altLang="en-US" sz="2400" dirty="0" err="1">
                <a:latin typeface="Courier" pitchFamily="2" charset="0"/>
              </a:rPr>
              <a:t>lafs</a:t>
            </a:r>
            <a:r>
              <a:rPr lang="en-US" altLang="en-US" sz="2400" dirty="0">
                <a:latin typeface="Courier" pitchFamily="2" charset="0"/>
              </a:rPr>
              <a:t>/xyzzy/project</a:t>
            </a:r>
            <a:endParaRPr lang="en-US" altLang="en-US" sz="24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2D912F-A8F1-B54D-8D04-D4331C486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9A23A6-B95B-0149-A85A-B0DFDD54C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85160-2F6A-7945-8515-A9AF710C3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93663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27B77226-F503-414E-BA0F-BF68685808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LAFS Components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C5B28B26-E3D9-2D49-A2FE-33717D5B2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Name server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File manager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Configuration assistant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Sets up required protection modes; interacts with name server, underlying file protection mechanisms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Audit logger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Logs file accesses; invoked whenever process accesses file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Policy checker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Validates policies, checks logs conform to policy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0FB943-34C9-424F-85DD-FBCDFBE95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3D33C4-F506-CD4F-9EA4-AA050DF09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233B21-3E5A-6340-A42C-705992CB2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72102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80CCAE5E-7255-E14A-909C-30FEA61122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It Works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B206FCEB-54F7-B14A-8142-9263CBE55D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No changes to applications</a:t>
            </a:r>
          </a:p>
          <a:p>
            <a:r>
              <a:rPr lang="en-US" altLang="en-US" dirty="0"/>
              <a:t>Each file has 3 associated virtual files</a:t>
            </a:r>
          </a:p>
          <a:p>
            <a:pPr lvl="1"/>
            <a:r>
              <a:rPr lang="en-US" altLang="en-US" i="1" dirty="0" err="1"/>
              <a:t>file%log</a:t>
            </a:r>
            <a:r>
              <a:rPr lang="en-US" altLang="en-US" dirty="0"/>
              <a:t>: all accesses to </a:t>
            </a:r>
            <a:r>
              <a:rPr lang="en-US" altLang="en-US" i="1" dirty="0"/>
              <a:t>file</a:t>
            </a:r>
          </a:p>
          <a:p>
            <a:pPr lvl="1"/>
            <a:r>
              <a:rPr lang="en-US" altLang="en-US" i="1" dirty="0" err="1"/>
              <a:t>file%policy</a:t>
            </a:r>
            <a:r>
              <a:rPr lang="en-US" altLang="en-US" dirty="0"/>
              <a:t>: access control policy for </a:t>
            </a:r>
            <a:r>
              <a:rPr lang="en-US" altLang="en-US" i="1" dirty="0"/>
              <a:t>file</a:t>
            </a:r>
            <a:endParaRPr lang="en-US" altLang="en-US" dirty="0"/>
          </a:p>
          <a:p>
            <a:pPr lvl="1"/>
            <a:r>
              <a:rPr lang="en-US" altLang="en-US" i="1" dirty="0" err="1"/>
              <a:t>file%audit</a:t>
            </a:r>
            <a:r>
              <a:rPr lang="en-US" altLang="en-US" dirty="0"/>
              <a:t>: when accessed, triggers audit in which accesses are compared to policy for file</a:t>
            </a:r>
          </a:p>
          <a:p>
            <a:r>
              <a:rPr lang="en-US" altLang="en-US" dirty="0"/>
              <a:t>Virtual files not shown in listing</a:t>
            </a:r>
          </a:p>
          <a:p>
            <a:pPr lvl="1"/>
            <a:r>
              <a:rPr lang="en-US" altLang="en-US" dirty="0"/>
              <a:t>LAFS knows the extensions and handles them properly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DF206D-BFA6-724A-8F02-146D5BD20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E309B2-3AA7-374C-8CED-20FC7005F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E01A7-6BCA-9F43-8AAA-1CF3B416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4244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165BECB5-7329-004F-86A8-99D193E308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Policies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146F774D-3ED7-D54C-BB6C-F256664646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prohibit:0900-1700:*:*:</a:t>
            </a:r>
            <a:r>
              <a:rPr lang="en-US" altLang="en-US" sz="2400" dirty="0" err="1">
                <a:latin typeface="Courier" pitchFamily="2" charset="0"/>
              </a:rPr>
              <a:t>wumpus:exec</a:t>
            </a: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No-one can execute </a:t>
            </a:r>
            <a:r>
              <a:rPr lang="en-US" altLang="en-US" i="1" dirty="0" err="1"/>
              <a:t>wumpus</a:t>
            </a:r>
            <a:r>
              <a:rPr lang="en-US" altLang="en-US" dirty="0"/>
              <a:t> between 9AM and 5PM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allow:*:</a:t>
            </a:r>
            <a:r>
              <a:rPr lang="en-US" altLang="en-US" sz="2400" dirty="0" err="1">
                <a:latin typeface="Courier" pitchFamily="2" charset="0"/>
              </a:rPr>
              <a:t>Makefile</a:t>
            </a:r>
            <a:r>
              <a:rPr lang="en-US" altLang="en-US" sz="2400" dirty="0">
                <a:latin typeface="Courier" pitchFamily="2" charset="0"/>
              </a:rPr>
              <a:t>:*:</a:t>
            </a:r>
            <a:r>
              <a:rPr lang="en-US" altLang="en-US" sz="2400" dirty="0" err="1">
                <a:latin typeface="Courier" pitchFamily="2" charset="0"/>
              </a:rPr>
              <a:t>make:read</a:t>
            </a:r>
            <a:endParaRPr lang="en-US" altLang="en-US" sz="2400" dirty="0">
              <a:latin typeface="Courier" pitchFamily="2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allow:*:</a:t>
            </a:r>
            <a:r>
              <a:rPr lang="en-US" altLang="en-US" sz="2400" dirty="0" err="1">
                <a:latin typeface="Courier" pitchFamily="2" charset="0"/>
              </a:rPr>
              <a:t>Makefile:Owner:makedepend:write</a:t>
            </a:r>
            <a:endParaRPr lang="en-US" altLang="en-US" sz="2400" dirty="0">
              <a:latin typeface="Courier" pitchFamily="2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allow:*:*.o,*.</a:t>
            </a:r>
            <a:r>
              <a:rPr lang="en-US" altLang="en-US" sz="2400" dirty="0" err="1">
                <a:latin typeface="Courier" pitchFamily="2" charset="0"/>
              </a:rPr>
              <a:t>out:Owner,Group:gcc,ld:write</a:t>
            </a:r>
            <a:endParaRPr lang="en-US" altLang="en-US" sz="2400" dirty="0">
              <a:latin typeface="Courier" pitchFamily="2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allow:-010929:*.c,*.</a:t>
            </a:r>
            <a:r>
              <a:rPr lang="en-US" altLang="en-US" sz="2400" dirty="0" err="1">
                <a:latin typeface="Courier" pitchFamily="2" charset="0"/>
              </a:rPr>
              <a:t>h:Owner:emacs,vi,ed:write</a:t>
            </a:r>
            <a:endParaRPr lang="en-US" altLang="en-US" sz="2400" dirty="0">
              <a:latin typeface="Courier" pitchFamily="2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/>
              <a:t>Program </a:t>
            </a:r>
            <a:r>
              <a:rPr lang="en-US" altLang="en-US" i="1" dirty="0"/>
              <a:t>make</a:t>
            </a:r>
            <a:r>
              <a:rPr lang="en-US" altLang="en-US" dirty="0"/>
              <a:t> can read </a:t>
            </a:r>
            <a:r>
              <a:rPr lang="en-US" altLang="en-US" i="1" dirty="0" err="1"/>
              <a:t>Makefile</a:t>
            </a:r>
            <a:endParaRPr lang="en-US" altLang="en-US" i="1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Owner can change </a:t>
            </a:r>
            <a:r>
              <a:rPr lang="en-US" altLang="en-US" dirty="0" err="1"/>
              <a:t>Makefile</a:t>
            </a:r>
            <a:r>
              <a:rPr lang="en-US" altLang="en-US" dirty="0"/>
              <a:t> using </a:t>
            </a:r>
            <a:r>
              <a:rPr lang="en-US" altLang="en-US" i="1" dirty="0" err="1"/>
              <a:t>makedepend</a:t>
            </a:r>
            <a:endParaRPr lang="en-US" altLang="en-US" i="1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Owner, group member can create .o, .out files using </a:t>
            </a:r>
            <a:r>
              <a:rPr lang="en-US" altLang="en-US" i="1" dirty="0" err="1"/>
              <a:t>gcc</a:t>
            </a:r>
            <a:r>
              <a:rPr lang="en-US" altLang="en-US" dirty="0"/>
              <a:t> and </a:t>
            </a:r>
            <a:r>
              <a:rPr lang="en-US" altLang="en-US" i="1" dirty="0" err="1"/>
              <a:t>ld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Owner can modify .c, .h files using named editors up to Sep. 29, 2001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67B00-4272-DB44-AE61-060285AFD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8393B0-EA14-8D4D-B08A-3940A58EF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D223F-E506-9D42-B29F-636AB722B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7505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D8562859-CB32-3842-B875-EEB24E2F50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Comparison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66695517-1D23-AD40-B73B-467D174C7E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Security policy controls access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Goal is to detect, report violations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Auditing mechanisms built in</a:t>
            </a:r>
          </a:p>
          <a:p>
            <a:pPr>
              <a:lnSpc>
                <a:spcPct val="90000"/>
              </a:lnSpc>
            </a:pPr>
            <a:r>
              <a:rPr lang="en-US" altLang="en-US"/>
              <a:t>LAFS “stacked” onto NFS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you access files </a:t>
            </a:r>
            <a:r>
              <a:rPr lang="en-US" altLang="en-US" i="1"/>
              <a:t>not</a:t>
            </a:r>
            <a:r>
              <a:rPr lang="en-US" altLang="en-US"/>
              <a:t> through LAFS, access not recorded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NFS auditing at lower layer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So if you use NFS, accesses recorded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FC8967-A870-3649-9C3F-8DA2608F2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71390B-2C6D-734C-83E9-FF6AB52E7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5A37FB-5628-D74B-906A-ADEC3809F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39445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4C8278CB-F0E6-D64F-A594-71EFBB218C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Comparison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CCAE3DA3-8B32-3A49-A8CA-3B32F34BF0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Users can specify policies in LAFS</a:t>
            </a:r>
          </a:p>
          <a:p>
            <a:pPr lvl="1"/>
            <a:r>
              <a:rPr lang="en-US" altLang="en-US"/>
              <a:t>Use </a:t>
            </a:r>
            <a:r>
              <a:rPr lang="en-US" altLang="en-US" i="1"/>
              <a:t>%policy</a:t>
            </a:r>
            <a:r>
              <a:rPr lang="en-US" altLang="en-US"/>
              <a:t> file</a:t>
            </a:r>
          </a:p>
          <a:p>
            <a:r>
              <a:rPr lang="en-US" altLang="en-US"/>
              <a:t>NFS policy embedded, not easily changed</a:t>
            </a:r>
          </a:p>
          <a:p>
            <a:pPr lvl="1"/>
            <a:r>
              <a:rPr lang="en-US" altLang="en-US"/>
              <a:t>It would be set by site, not users</a:t>
            </a:r>
          </a:p>
          <a:p>
            <a:r>
              <a:rPr lang="en-US" altLang="en-US"/>
              <a:t>Which is better?</a:t>
            </a:r>
          </a:p>
          <a:p>
            <a:pPr lvl="1"/>
            <a:r>
              <a:rPr lang="en-US" altLang="en-US"/>
              <a:t>Depends on goal; LAFS is more flexible but easier to evade. Use both together, perhaps?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A63279-02AE-AE42-9CB4-28A15758A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12777D-B1B9-E541-990D-07C9422CB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DF075-012B-D044-9B21-BD9B2B73F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564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816E789-BFD8-6D4E-8B3A-11578D34A4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RACF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3F94173-014A-5F41-86AF-E712E245B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Security enhancement package for IBM’s z/OS, OS/390</a:t>
            </a:r>
          </a:p>
          <a:p>
            <a:r>
              <a:rPr lang="en-US" altLang="en-US" dirty="0"/>
              <a:t>Logs failed access attempts, use of privilege to change security levels, and (if desired) RACF interactions</a:t>
            </a:r>
          </a:p>
          <a:p>
            <a:r>
              <a:rPr lang="en-US" altLang="en-US" dirty="0"/>
              <a:t>View events with LISTUSERS commands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7A0AF1-EA56-2B4A-A088-7645B041C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A31444-2543-514F-B2BB-5F98FA407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B677E-806A-1A41-90C6-26ED67236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35968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0F8B322F-B6D9-3C4C-B35C-A014B8437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Audit Browsing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1EC22BFB-BB16-F34C-B796-49F4C3E984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</a:pPr>
            <a:r>
              <a:rPr lang="en-US" altLang="en-US"/>
              <a:t>Goal of browser: present log information in a form easy to understand and use</a:t>
            </a:r>
          </a:p>
          <a:p>
            <a:pPr eaLnBrk="0" hangingPunct="0">
              <a:spcBef>
                <a:spcPct val="0"/>
              </a:spcBef>
            </a:pPr>
            <a:r>
              <a:rPr lang="en-US" altLang="en-US"/>
              <a:t>Several reasons to do this:</a:t>
            </a:r>
          </a:p>
          <a:p>
            <a:pPr lvl="1"/>
            <a:r>
              <a:rPr lang="en-US" altLang="en-US"/>
              <a:t>Audit mechanisms may miss problems that auditors will spot</a:t>
            </a:r>
          </a:p>
          <a:p>
            <a:pPr lvl="1"/>
            <a:r>
              <a:rPr lang="en-US" altLang="en-US"/>
              <a:t>Mechanisms may be unsophisticated or make invalid assumptions about log format or meaning</a:t>
            </a:r>
          </a:p>
          <a:p>
            <a:pPr lvl="1"/>
            <a:r>
              <a:rPr lang="en-US" altLang="en-US"/>
              <a:t>Logs usually not integrated; often different formats, syntax, </a:t>
            </a:r>
            <a:r>
              <a:rPr lang="en-US" altLang="en-US" i="1"/>
              <a:t>etc</a:t>
            </a:r>
            <a:r>
              <a:rPr lang="en-US" altLang="en-US"/>
              <a:t>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FAD61E-4DCF-5242-A85C-02792E714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DC1650-A230-C643-9C03-B5A5686A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A17CB4-29F3-954E-9152-49F1C7EBA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4563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F4524E88-AC85-AE49-AB8A-E4142EF664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Browsing Techniques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C9C4D49B-BD1E-7948-B556-C52132D07F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Text display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Does not indicate relationships between events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Hypertext display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Indicates local relationships between events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Does not indicate global relationships clearly</a:t>
            </a:r>
          </a:p>
          <a:p>
            <a:pPr>
              <a:lnSpc>
                <a:spcPct val="90000"/>
              </a:lnSpc>
            </a:pPr>
            <a:r>
              <a:rPr lang="en-US" altLang="en-US"/>
              <a:t>Relational database browsing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DBMS performs correlations, so auditor need not know in advance what associations are of interest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Preprocessing required, and may limit the associations DBMS can make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D9FF82-02EB-1C42-93A1-4AADA42D3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147E1E-7545-6248-87CB-08B727244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8DFA3D-6865-A64B-BE64-84F614C8A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97449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00281475-7695-8C44-9CA0-9D50EBCFD6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Browsing Techniques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1D8AA8F7-BD4B-DF4D-99C0-52B65C7742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Replay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Shows events occurring in order; if multiple logs, intermingles entries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Graphing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Nodes are entities, edges relationships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Often too cluttered to show everything, so graphing selects subsets of events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Slicing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Show minimum set of log events affecting object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Focuses on local relationships, not global ones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07FD25-0FEF-004B-92F7-35C5883EB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2256C6-6CA4-5445-B856-29BB1524C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18C46B-1BB1-D94C-B037-2BCB015C2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69915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237F9760-27BC-C147-A822-F8240E15AF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Visual Audit Browser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3F5FC31B-E61C-A842-ADE1-0508583E6E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Frame Visualizer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Generates graphical representation of logs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Movie Maker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Generates sequence of graphs, each event creating a new graph suitably modified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sz="2400"/>
              <a:t>Hypertext Generator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 sz="2000"/>
              <a:t>Produces page per user, page per modified file, summary and index pages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Focused Audit Browser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 sz="2000"/>
              <a:t>Enter node name, displays node, incident edges, and nodes at end of edges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004BF5-B3DD-AC42-9E23-3A8215A67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75ED01-B0D8-BC43-ACAD-1B9F0D905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064EEA-28C7-8447-A940-942928B79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11466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0614AA2E-CBDB-B04A-BF59-B54C22348D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Use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A5DCFD24-A5A8-1C4E-9CC4-88967879FC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File changed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Use focused audit browser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Changed file is initial focus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Edges show which processes have altered file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Focus on suspicious process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Iterate through nodes until method used to gain access to system determined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Question: is masquerade occurring?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Auditor knows audit UID of attacker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291031-5498-354A-992D-4D63C6F27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AB5439-1668-8443-B07E-D2ABF4F50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CCE308-9D83-5B44-9B38-0578C9AA8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19813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E4FAA1D9-7706-0F43-8221-14B4F2342A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Tracking Attacker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96DFBA60-5C6A-3A4E-AF4E-CE7709F7D5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Use hypertext generator to get all audit records with that UID</a:t>
            </a:r>
          </a:p>
          <a:p>
            <a:pPr lvl="1"/>
            <a:r>
              <a:rPr lang="en-US" altLang="en-US"/>
              <a:t>Now examine them for irregular activity</a:t>
            </a:r>
          </a:p>
          <a:p>
            <a:pPr lvl="1"/>
            <a:r>
              <a:rPr lang="en-US" altLang="en-US"/>
              <a:t>Frame visualizer may help here</a:t>
            </a:r>
          </a:p>
          <a:p>
            <a:pPr lvl="1"/>
            <a:r>
              <a:rPr lang="en-US" altLang="en-US"/>
              <a:t>Once found, work forward to reconstruct activity</a:t>
            </a:r>
          </a:p>
          <a:p>
            <a:r>
              <a:rPr lang="en-US" altLang="en-US"/>
              <a:t>For non-technical people, use movie maker to show what happened</a:t>
            </a:r>
          </a:p>
          <a:p>
            <a:pPr lvl="1"/>
            <a:r>
              <a:rPr lang="en-US" altLang="en-US"/>
              <a:t>Helpful for law enforcement authorities especially!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2B9503-35BC-D742-84DE-E88F4E3D0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4417BC-9CCF-1641-93D4-29D75DAEF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B8DB1-BA8E-EB4B-A74B-14EDB9AF9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53175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6D7B693E-4B61-8344-8CFD-4E74134C4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MieLog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10ACA491-D621-8E41-BC84-CDD4BE9B53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Computes counts of single words, word pairs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Auditor defines “threshold count”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MieLog colors data with counts higher than threshold</a:t>
            </a:r>
          </a:p>
          <a:p>
            <a:pPr>
              <a:lnSpc>
                <a:spcPct val="90000"/>
              </a:lnSpc>
            </a:pPr>
            <a:r>
              <a:rPr lang="en-US" altLang="en-US"/>
              <a:t>Display uses graphics and text together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Tag appearance frequency area: colored based on frequency (</a:t>
            </a:r>
            <a:r>
              <a:rPr lang="en-US" altLang="en-US" i="1"/>
              <a:t>e.g.</a:t>
            </a:r>
            <a:r>
              <a:rPr lang="en-US" altLang="en-US"/>
              <a:t>, red is rare)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Time information area: bar graph showing number of log entries in that period of time; click to get entries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Outline of message area: outline of log messages, colored to match tag appearance frequency area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Message in text area: displays log entry under study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89534B-C22F-654C-80AF-E3925C24E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397C2E-2C40-F444-A1B6-A6D0CF697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A86C4A-D391-E74E-B0C8-2F3A805D8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96389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83DD99B2-8FD5-2443-8D6A-97AE55502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Use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984660B0-7D4A-224E-832B-6047CD569B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Auditor notices unexpected gap in time information area</a:t>
            </a:r>
          </a:p>
          <a:p>
            <a:pPr lvl="1"/>
            <a:r>
              <a:rPr lang="en-US" altLang="en-US"/>
              <a:t>No log entries during that time!?!?</a:t>
            </a:r>
          </a:p>
          <a:p>
            <a:r>
              <a:rPr lang="en-US" altLang="en-US"/>
              <a:t>Auditor focuses on log entries before, after gap</a:t>
            </a:r>
          </a:p>
          <a:p>
            <a:pPr lvl="1"/>
            <a:r>
              <a:rPr lang="en-US" altLang="en-US"/>
              <a:t>Wants to know why logging turned off, then turned back on</a:t>
            </a:r>
          </a:p>
          <a:p>
            <a:r>
              <a:rPr lang="en-US" altLang="en-US"/>
              <a:t>Color of words in entries helps auditor find similar entries elsewhere and reconstruct patterns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C8FBB0-4105-544F-9F65-5BBC1845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BB009-30E0-474F-B82A-F8206613C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39C69A-B7A9-A24D-8831-E63148297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12195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CAA03F17-9D01-1D47-8010-70ADFB6480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Points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8C59DDD0-BA21-FF4F-8D84-5D920FCD5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Logging is collection and recording; audit is analysis</a:t>
            </a:r>
          </a:p>
          <a:p>
            <a:pPr>
              <a:lnSpc>
                <a:spcPct val="90000"/>
              </a:lnSpc>
            </a:pPr>
            <a:r>
              <a:rPr lang="en-US" altLang="en-US"/>
              <a:t>Need to have clear goals when designing an audit system</a:t>
            </a:r>
          </a:p>
          <a:p>
            <a:pPr>
              <a:lnSpc>
                <a:spcPct val="90000"/>
              </a:lnSpc>
            </a:pPr>
            <a:r>
              <a:rPr lang="en-US" altLang="en-US"/>
              <a:t>Auditing should be designed into system, not patched into system after it is implemented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Browsing through logs helps auditors determine completeness of audit (and effectiveness of audit mechanisms!)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01E9F5-975D-8A47-8A42-13C1BCD85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18AA80-0836-F840-92EA-594D7B088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C87DA-15C8-4146-8978-9579DFAE9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122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A51757E-F281-4C43-A63A-17508C8373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RACF: Sample Entry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61D7E1A-857B-F647-821E-E232D5661B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USER=EW125004   NAME=S.J.TURNER   OWNER=SECADM   CREATED=88.004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DEFAULT-GROUP=HUMRES    PASSDATE=88.004   PASS-INTERVAL=30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ATTRIBUTES=ADSP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REVOKE DATE=NONE    RESUME-DATE=NONE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LAST-ACCESS=88.020/14:15:10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CLASS AUTHORIZATIONS=NONE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NO-INSTALLATION-DATA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NO-MODEL-NAME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LOGON ALLOWED     (DAYS)  (TIME)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--------------------------------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ANYDAY                    ANYTIME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  GROUP=HUMRES AUTH=JOIN CONNECT-OWNER=SECADM 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                                 CONNECT-DATE=88.004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    CONNECTS= 15  UACC=READ LAST-CONNECT=88.018/16:45:06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    CONNECT ATTRIBUTES=NONE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    REVOKE DATE=NONE RESUME DATE=NONE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  GROUP=PERSNL AUTH=JOIN CONNECT-OWNER=SECADM CONNECT-DATE:88.004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    CONNECTS= 25 UACC=READ LAST-CONNECT=88.020/14:15:10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    CONNECT ATTRIBUTES=NONE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    REVOKE DATE=NONE RESUME DATE=NONE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  SECURITY-LEVEL=NONE SPECIFIED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  CATEGORY AUTHORIZATION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1400">
                <a:latin typeface="Courier" pitchFamily="2" charset="0"/>
              </a:rPr>
              <a:t>       NONE SPECIFIED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C4DA7C-BABD-7146-ABA6-2BE7EF59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9DD182-21F5-FD49-BC87-4F5766784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D67FB6-6224-C244-B411-2B936F2B8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25-</a:t>
            </a:r>
            <a:fld id="{52DFCED4-3DB5-5A4D-92BF-293F61671FD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621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79726CD-144E-474C-9C09-886DB093785B}" vid="{1D8E7A62-152F-064E-9B3B-99EB7B1A98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6069</Words>
  <Application>Microsoft Macintosh PowerPoint</Application>
  <PresentationFormat>Widescreen</PresentationFormat>
  <Paragraphs>922</Paragraphs>
  <Slides>88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94" baseType="lpstr">
      <vt:lpstr>Arial</vt:lpstr>
      <vt:lpstr>Calibri</vt:lpstr>
      <vt:lpstr>Calibri Light</vt:lpstr>
      <vt:lpstr>Courier</vt:lpstr>
      <vt:lpstr>Times</vt:lpstr>
      <vt:lpstr>Office Theme</vt:lpstr>
      <vt:lpstr>Auditing</vt:lpstr>
      <vt:lpstr>Outline</vt:lpstr>
      <vt:lpstr>What is Auditing?</vt:lpstr>
      <vt:lpstr>Uses</vt:lpstr>
      <vt:lpstr>Problems</vt:lpstr>
      <vt:lpstr>Audit System Structure</vt:lpstr>
      <vt:lpstr>Logger</vt:lpstr>
      <vt:lpstr>Example: RACF</vt:lpstr>
      <vt:lpstr>RACF: Sample Entry</vt:lpstr>
      <vt:lpstr>Example: Windows 10</vt:lpstr>
      <vt:lpstr>Windows 10 Sample Entry</vt:lpstr>
      <vt:lpstr>Analyzer</vt:lpstr>
      <vt:lpstr>Examples</vt:lpstr>
      <vt:lpstr>Notifier</vt:lpstr>
      <vt:lpstr>Examples</vt:lpstr>
      <vt:lpstr>Designing an Audit System</vt:lpstr>
      <vt:lpstr>Example: Bell-LaPadula</vt:lpstr>
      <vt:lpstr>Remove Tranquility</vt:lpstr>
      <vt:lpstr>Example: Chinese Wall</vt:lpstr>
      <vt:lpstr>Recording</vt:lpstr>
      <vt:lpstr>Implementation Issues</vt:lpstr>
      <vt:lpstr>Syntactic Issues</vt:lpstr>
      <vt:lpstr>Example</vt:lpstr>
      <vt:lpstr>More Syntactic Issues</vt:lpstr>
      <vt:lpstr>Log Sanitization</vt:lpstr>
      <vt:lpstr>Logging Organization</vt:lpstr>
      <vt:lpstr>Reconstruction</vt:lpstr>
      <vt:lpstr>Issue</vt:lpstr>
      <vt:lpstr>Example</vt:lpstr>
      <vt:lpstr>Generation of Pseudonyms</vt:lpstr>
      <vt:lpstr>Anonymization May Not Be Enough</vt:lpstr>
      <vt:lpstr>Attack</vt:lpstr>
      <vt:lpstr>Relationships and Sanitization</vt:lpstr>
      <vt:lpstr>Application Logging</vt:lpstr>
      <vt:lpstr>System Logging</vt:lpstr>
      <vt:lpstr>Contrast</vt:lpstr>
      <vt:lpstr>Design</vt:lpstr>
      <vt:lpstr>Detect Violations of Known Policy</vt:lpstr>
      <vt:lpstr>State-Based Auditing</vt:lpstr>
      <vt:lpstr>Example</vt:lpstr>
      <vt:lpstr>Transition-Based Auditing</vt:lpstr>
      <vt:lpstr>Example</vt:lpstr>
      <vt:lpstr>Detect Known Violations of Policy</vt:lpstr>
      <vt:lpstr>Example</vt:lpstr>
      <vt:lpstr>3-Way Handshake and Land</vt:lpstr>
      <vt:lpstr>Detection</vt:lpstr>
      <vt:lpstr>Auditing Mechanisms</vt:lpstr>
      <vt:lpstr>Secure Systems</vt:lpstr>
      <vt:lpstr>Example 1: VAX VMM</vt:lpstr>
      <vt:lpstr>VAX VMM Audit Subsystem</vt:lpstr>
      <vt:lpstr>Other Issues</vt:lpstr>
      <vt:lpstr>Example 2: CMW</vt:lpstr>
      <vt:lpstr>CMW Process Control</vt:lpstr>
      <vt:lpstr>System Calls</vt:lpstr>
      <vt:lpstr>Other Ways to Log</vt:lpstr>
      <vt:lpstr>CMW Auditing</vt:lpstr>
      <vt:lpstr>Non-Secure Systems</vt:lpstr>
      <vt:lpstr>Example: Basic Security Module</vt:lpstr>
      <vt:lpstr>More About Records</vt:lpstr>
      <vt:lpstr>Example Record</vt:lpstr>
      <vt:lpstr>Auditing File Systems</vt:lpstr>
      <vt:lpstr>NFS Version 2</vt:lpstr>
      <vt:lpstr>File Access Protocol</vt:lpstr>
      <vt:lpstr>Other Important Details</vt:lpstr>
      <vt:lpstr>Site Policy</vt:lpstr>
      <vt:lpstr>Resulting Constraints</vt:lpstr>
      <vt:lpstr>More Constraints</vt:lpstr>
      <vt:lpstr>NFS Operations</vt:lpstr>
      <vt:lpstr>Logging Requirements</vt:lpstr>
      <vt:lpstr>Logging Requirements</vt:lpstr>
      <vt:lpstr>Audit Criteria: MOUNT</vt:lpstr>
      <vt:lpstr>Audit Criteria: LOOKUP</vt:lpstr>
      <vt:lpstr>NFSv4 Pseudo-File System</vt:lpstr>
      <vt:lpstr>LAFS</vt:lpstr>
      <vt:lpstr>LAFS Components</vt:lpstr>
      <vt:lpstr>How It Works</vt:lpstr>
      <vt:lpstr>Example Policies</vt:lpstr>
      <vt:lpstr>Comparison</vt:lpstr>
      <vt:lpstr>Comparison</vt:lpstr>
      <vt:lpstr>Audit Browsing</vt:lpstr>
      <vt:lpstr>Browsing Techniques</vt:lpstr>
      <vt:lpstr>More Browsing Techniques</vt:lpstr>
      <vt:lpstr>Example: Visual Audit Browser</vt:lpstr>
      <vt:lpstr>Example Use</vt:lpstr>
      <vt:lpstr>Tracking Attacker</vt:lpstr>
      <vt:lpstr>Example: MieLog</vt:lpstr>
      <vt:lpstr>Example Use</vt:lpstr>
      <vt:lpstr>Key 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Matt Bishop</dc:creator>
  <cp:lastModifiedBy>Matt Bishop</cp:lastModifiedBy>
  <cp:revision>11</cp:revision>
  <dcterms:created xsi:type="dcterms:W3CDTF">2018-10-24T07:20:13Z</dcterms:created>
  <dcterms:modified xsi:type="dcterms:W3CDTF">2018-12-29T00:15:09Z</dcterms:modified>
</cp:coreProperties>
</file>