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6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363" r:id="rId26"/>
    <p:sldId id="364" r:id="rId27"/>
    <p:sldId id="365" r:id="rId28"/>
    <p:sldId id="362" r:id="rId29"/>
    <p:sldId id="280" r:id="rId30"/>
    <p:sldId id="281" r:id="rId31"/>
    <p:sldId id="282" r:id="rId32"/>
    <p:sldId id="283" r:id="rId33"/>
    <p:sldId id="284" r:id="rId34"/>
    <p:sldId id="366" r:id="rId35"/>
    <p:sldId id="368" r:id="rId36"/>
    <p:sldId id="367" r:id="rId37"/>
    <p:sldId id="369" r:id="rId38"/>
    <p:sldId id="370" r:id="rId39"/>
    <p:sldId id="371" r:id="rId40"/>
    <p:sldId id="372" r:id="rId41"/>
    <p:sldId id="373" r:id="rId42"/>
    <p:sldId id="374" r:id="rId43"/>
    <p:sldId id="375" r:id="rId44"/>
    <p:sldId id="285" r:id="rId45"/>
    <p:sldId id="286" r:id="rId46"/>
    <p:sldId id="287" r:id="rId47"/>
    <p:sldId id="288" r:id="rId48"/>
    <p:sldId id="289" r:id="rId49"/>
    <p:sldId id="290" r:id="rId50"/>
    <p:sldId id="291" r:id="rId51"/>
    <p:sldId id="292" r:id="rId52"/>
    <p:sldId id="293" r:id="rId53"/>
    <p:sldId id="294" r:id="rId54"/>
    <p:sldId id="295" r:id="rId55"/>
    <p:sldId id="296" r:id="rId56"/>
    <p:sldId id="297" r:id="rId57"/>
    <p:sldId id="298" r:id="rId58"/>
    <p:sldId id="299" r:id="rId59"/>
    <p:sldId id="300" r:id="rId60"/>
    <p:sldId id="301" r:id="rId61"/>
    <p:sldId id="302" r:id="rId62"/>
    <p:sldId id="303" r:id="rId63"/>
    <p:sldId id="304" r:id="rId64"/>
    <p:sldId id="305" r:id="rId65"/>
    <p:sldId id="306" r:id="rId66"/>
    <p:sldId id="307" r:id="rId67"/>
    <p:sldId id="308" r:id="rId68"/>
    <p:sldId id="309" r:id="rId69"/>
    <p:sldId id="310" r:id="rId70"/>
    <p:sldId id="311" r:id="rId71"/>
    <p:sldId id="312" r:id="rId72"/>
    <p:sldId id="313" r:id="rId73"/>
    <p:sldId id="314" r:id="rId74"/>
    <p:sldId id="315" r:id="rId75"/>
    <p:sldId id="316" r:id="rId76"/>
    <p:sldId id="317" r:id="rId77"/>
    <p:sldId id="318" r:id="rId78"/>
    <p:sldId id="319" r:id="rId79"/>
    <p:sldId id="321" r:id="rId80"/>
    <p:sldId id="322" r:id="rId81"/>
    <p:sldId id="320" r:id="rId82"/>
    <p:sldId id="323" r:id="rId83"/>
    <p:sldId id="324" r:id="rId84"/>
    <p:sldId id="325" r:id="rId85"/>
    <p:sldId id="326" r:id="rId86"/>
    <p:sldId id="327" r:id="rId87"/>
    <p:sldId id="328" r:id="rId88"/>
    <p:sldId id="329" r:id="rId89"/>
    <p:sldId id="330" r:id="rId90"/>
    <p:sldId id="331" r:id="rId91"/>
    <p:sldId id="332" r:id="rId92"/>
    <p:sldId id="333" r:id="rId93"/>
    <p:sldId id="334" r:id="rId94"/>
    <p:sldId id="361" r:id="rId9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8"/>
    <p:restoredTop sz="94687"/>
  </p:normalViewPr>
  <p:slideViewPr>
    <p:cSldViewPr snapToGrid="0" snapToObjects="1">
      <p:cViewPr varScale="1">
        <p:scale>
          <a:sx n="124" d="100"/>
          <a:sy n="124" d="100"/>
        </p:scale>
        <p:origin x="6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12/31/18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34E464-CCBF-0243-B8DC-2614CC5572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A7D3C5-2077-2645-A8C6-08635EE0912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766E0BC-89E4-7349-8C0E-183B5872B7F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DBAD670-3B06-A145-AE10-4830ED73F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8701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1AEF10-A769-F342-A075-E2C5B950A1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54EF6-0237-5A4D-98D9-C446F68A399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ADBBDD9-4B08-C844-874B-AD9F2202EA0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A4463F7-A858-DB41-91F2-89315190E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248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912C7D-62C5-3148-8733-205447F5CC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2F84AA-755A-2148-95FE-630C81317F0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16FDE73-22AD-8D4C-A610-1111F209E25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9A8F782-5DAF-974C-8849-88313189D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954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05EB4D-4F5F-114D-B7BF-71FB502E35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DDBA2-CCA1-E34F-9941-88531B4D696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704D1E0-3106-8045-BC35-B5A346458A6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9D667EB-0A6C-CF42-8C2F-B8D858C9A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343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827C55-544F-AD43-9C31-421389D8A0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670DE7-DE5A-DB41-89E0-E28B21BF791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6A6F5431-471B-C142-9F8B-BA7B1098EBE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C013670-CA80-D940-8849-13A917FD9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237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08DB06-3569-8540-989C-15D7619E9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68E40-40B6-8F4C-B437-62D2EF64E23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8B1067C8-9F41-AB45-BC97-06EDE4CEB98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5D0FDE7-0569-5541-BE57-D68907F65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464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512E75-8F84-8D41-A777-24B35365E7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DC28B-D4F1-C849-9D79-BE08F7803F4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F09D144D-7B7A-6646-8F8E-47DC7646F2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AE9996F-01FD-5F4A-B0AA-E8FA66F4E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950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B4C12C-2F5C-A64A-9558-99CD9FFAA1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56583-0C3F-5A42-94DD-414ADCC635A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23F0803-9366-A34B-B298-C1B592D959C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3C831CA-BF57-2845-83E7-03224AB8C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675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6E1C96-F02C-EB4B-BD0E-2BABF37879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653C3-19C6-5046-8986-DA9A60C2990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76708907-2424-8848-A066-DAF05A3FE2A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4E4DB76-7EFE-0A45-BF27-70ADC39A9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659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3DE97D-5534-5E48-952D-F0E960E9A9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0C207-20F3-FB4E-A801-AE607789953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91E6DC4-A09B-2749-A8C6-AD95A157C5E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EA10B5F-E005-A44A-8624-24A3043B7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543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5C473E-6196-7D4D-B152-485DD070D6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3C7D3-D78D-8B40-B8C0-3D56736AE40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C35E69CD-493C-B242-A3CF-4DE20D17A6A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E5F939C-EED3-B04B-BEF6-067E127F6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319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D490-98DD-B745-8D8F-EC06F449C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4FFFD-13CF-F546-8750-B50D79974A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8A73C9-7109-6245-8259-83A802C14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EAB11-2101-C64A-AA30-9A1FAF6F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D271C-A888-8F46-8ABF-4A4B2CC24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63AA8-1F28-7B4F-B42E-922D0706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26-</a:t>
            </a:r>
            <a:fld id="{A35B46A7-6320-1741-A26B-AC791DEC5EC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7270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6B02-4489-074C-A5F6-A8382C04C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DEC9A581-643B-1847-854A-89A0A29453BB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B8A3B-E493-8140-9AF2-7BEC7C28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E9B15E-99EE-554E-9B05-7E33139131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1A3C7-EEB1-EE46-8CC9-FFBE2A19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C7414-5F04-E64C-B616-06E94293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26-</a:t>
            </a:r>
            <a:fld id="{D678B177-3B83-A84C-A1A2-FDEF16721F7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105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26-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Intrusion Detection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>
                <a:ea typeface="+mn-ea"/>
                <a:cs typeface="+mn-cs"/>
              </a:rPr>
              <a:t>Chapter 25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A425930-9317-0B4C-877E-52BF9F4A1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604B43E-3365-E549-B401-6F7746F73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6AACB1D-8701-6847-BCBD-73C6A77BF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746D54-C4B6-2F46-AE91-C579948AC15A}"/>
              </a:ext>
            </a:extLst>
          </p:cNvPr>
          <p:cNvSpPr txBox="1"/>
          <p:nvPr/>
        </p:nvSpPr>
        <p:spPr>
          <a:xfrm>
            <a:off x="6030930" y="22808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F609F70-11D5-5743-9953-6F787C35D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Goals of Intrusion Detection Systems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D6B2DD2-AFB8-3740-B7F0-7FDC55FCE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Present analysis in simple, easy-to-understand format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Ideally a binary indicator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Usually more complex, allowing analyst to examine suspected attack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User interface critical, especially when monitoring many systems </a:t>
            </a:r>
          </a:p>
          <a:p>
            <a:pPr>
              <a:lnSpc>
                <a:spcPct val="90000"/>
              </a:lnSpc>
            </a:pPr>
            <a:r>
              <a:rPr lang="en-US" altLang="en-US"/>
              <a:t>Be accurate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Minimize false positives, false negatives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Minimize time spent verifying attacks, looking for them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A8FD8AF-8FBD-1741-8F14-E116BC596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6EDD884-5CE4-AC4B-BA7F-B2D2AB1C0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EF69DB6-DD0F-8145-ACCE-AAFC90D47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2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BF3E13B-00A8-5F42-B86A-E4470720F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Models of Intrusion Detection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A931A4A-3031-6649-AB54-8B39C14E1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Anomaly detection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usual, is known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unusual, is bad</a:t>
            </a:r>
          </a:p>
          <a:p>
            <a:pPr>
              <a:lnSpc>
                <a:spcPct val="90000"/>
              </a:lnSpc>
            </a:pPr>
            <a:r>
              <a:rPr lang="en-US" altLang="en-US"/>
              <a:t>Misuse detection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bad, is known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not bad, is good</a:t>
            </a:r>
          </a:p>
          <a:p>
            <a:pPr>
              <a:lnSpc>
                <a:spcPct val="90000"/>
              </a:lnSpc>
            </a:pPr>
            <a:r>
              <a:rPr lang="en-US" altLang="en-US"/>
              <a:t>Specification-based detection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good, is known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not good, is bad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3D03FED-A001-EE45-92A7-89398EA9C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E440C41-C3B0-904A-90C9-3EF18675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F860F47-EE73-1C41-BFC8-D69972036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26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EBDDA0E-201F-8246-B69E-4837C2616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Anomaly Detection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4B96036-240A-5D45-A9CE-B0F05F535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Analyzes a set of characteristics of system, and compares their values with expected values; report when computed statistics do not match expected statistics</a:t>
            </a:r>
          </a:p>
          <a:p>
            <a:pPr lvl="1"/>
            <a:r>
              <a:rPr lang="en-US" altLang="en-US"/>
              <a:t>Threshold metrics</a:t>
            </a:r>
          </a:p>
          <a:p>
            <a:pPr lvl="1"/>
            <a:r>
              <a:rPr lang="en-US" altLang="en-US"/>
              <a:t>Statistical moments</a:t>
            </a:r>
          </a:p>
          <a:p>
            <a:pPr lvl="1"/>
            <a:r>
              <a:rPr lang="en-US" altLang="en-US"/>
              <a:t>Markov model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FCC96C4-4897-F04A-A936-47ECD14C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5DD34D4-2EB7-2B40-9F76-D87D7921A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686BAA9-4196-B343-A4A8-9E7FBBCB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20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8B251FB-084E-974C-818E-1FA4369DF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Threshold Metrics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728EA598-E96F-3E42-9221-7A690E42D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Counts number of events that occur</a:t>
            </a:r>
          </a:p>
          <a:p>
            <a:pPr lvl="1"/>
            <a:r>
              <a:rPr lang="en-US" altLang="en-US" dirty="0"/>
              <a:t>Between </a:t>
            </a:r>
            <a:r>
              <a:rPr lang="en-US" altLang="en-US" i="1" dirty="0"/>
              <a:t>m</a:t>
            </a:r>
            <a:r>
              <a:rPr lang="en-US" altLang="en-US" dirty="0"/>
              <a:t> and </a:t>
            </a:r>
            <a:r>
              <a:rPr lang="en-US" altLang="en-US" i="1" dirty="0"/>
              <a:t>n</a:t>
            </a:r>
            <a:r>
              <a:rPr lang="en-US" altLang="en-US" dirty="0"/>
              <a:t> events (inclusive) expected to occur</a:t>
            </a:r>
          </a:p>
          <a:p>
            <a:pPr lvl="1"/>
            <a:r>
              <a:rPr lang="en-US" altLang="en-US" dirty="0"/>
              <a:t>If number falls outside this range, anomalous</a:t>
            </a:r>
          </a:p>
          <a:p>
            <a:r>
              <a:rPr lang="en-US" altLang="en-US" dirty="0"/>
              <a:t>Example</a:t>
            </a:r>
          </a:p>
          <a:p>
            <a:pPr lvl="1"/>
            <a:r>
              <a:rPr lang="en-US" altLang="en-US" dirty="0"/>
              <a:t>Windows: lock user out after </a:t>
            </a:r>
            <a:r>
              <a:rPr lang="en-US" altLang="en-US" i="1" dirty="0"/>
              <a:t>k</a:t>
            </a:r>
            <a:r>
              <a:rPr lang="en-US" altLang="en-US" dirty="0"/>
              <a:t> sequential failed login attempts</a:t>
            </a:r>
          </a:p>
          <a:p>
            <a:pPr lvl="2"/>
            <a:r>
              <a:rPr lang="en-US" altLang="en-US" dirty="0"/>
              <a:t>Range is (0, </a:t>
            </a:r>
            <a:r>
              <a:rPr lang="en-US" altLang="en-US" i="1" dirty="0"/>
              <a:t>k</a:t>
            </a:r>
            <a:r>
              <a:rPr lang="en-US" altLang="en-US" dirty="0"/>
              <a:t>–1).</a:t>
            </a:r>
          </a:p>
          <a:p>
            <a:pPr lvl="2"/>
            <a:r>
              <a:rPr lang="en-US" altLang="en-US" i="1" dirty="0"/>
              <a:t>k</a:t>
            </a:r>
            <a:r>
              <a:rPr lang="en-US" altLang="en-US" dirty="0"/>
              <a:t> or more failed logins deemed anomalous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46CED1C-7E4F-8E4B-A247-1479A359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0730EA4-E28E-A840-96F1-0AD60EAE1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9A456F6-06BD-F340-AFB4-05E43571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48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4B3992A-9B09-574B-B543-0625A17EC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Difficulties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88DECD-79A8-7E42-8437-4DCBC5732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Appropriate threshold may depend on non-obvious factors</a:t>
            </a:r>
          </a:p>
          <a:p>
            <a:pPr lvl="1"/>
            <a:r>
              <a:rPr lang="en-US" altLang="en-US"/>
              <a:t>Typing skill of users</a:t>
            </a:r>
          </a:p>
          <a:p>
            <a:pPr lvl="1"/>
            <a:r>
              <a:rPr lang="en-US" altLang="en-US"/>
              <a:t>If keyboards are US keyboards, and most users are French, typing errors very common</a:t>
            </a:r>
          </a:p>
          <a:p>
            <a:pPr lvl="2"/>
            <a:r>
              <a:rPr lang="en-US" altLang="en-US"/>
              <a:t>Dvorak vs. non-Dvorak within the US</a:t>
            </a:r>
          </a:p>
          <a:p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E62EE24-890F-314E-A581-A5876EA2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FD2B163-2A8D-7E4C-B031-DABFB9F6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2B46B25-B4C7-BE4D-AE4F-22924D93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8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B19BFF1-C5B5-3747-975A-DCA844C4B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Statistical Moments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6FC43A3-14DD-544D-841E-4608833C5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Analyzer computes standard deviation (first two moments), other measures of correlation (higher moments)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measured values fall outside expected interval for particular moments, anomalous</a:t>
            </a:r>
          </a:p>
          <a:p>
            <a:pPr>
              <a:lnSpc>
                <a:spcPct val="90000"/>
              </a:lnSpc>
            </a:pPr>
            <a:r>
              <a:rPr lang="en-US" altLang="en-US"/>
              <a:t>Potential problem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Profile may evolve over time; solution is to weigh data appropriately or alter rules to take changes into account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99E8E41-DC82-414B-96F4-0F940C7C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25F8163-9CDA-5649-8E13-C9A39BBA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E4168E2-FE6E-8A4D-8AF9-B4F74A90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37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00817922-F3DD-1F48-AD02-B446C28FD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IDES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D0FE0E0F-1D22-AD4B-99FC-B278B711E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Developed at SRI International to test Denning’s model</a:t>
            </a:r>
          </a:p>
          <a:p>
            <a:pPr lvl="1"/>
            <a:r>
              <a:rPr lang="en-US" altLang="en-US"/>
              <a:t>Represent users, login session, other entities as ordered sequence of statistics &lt;</a:t>
            </a:r>
            <a:r>
              <a:rPr lang="en-US" altLang="en-US" i="1"/>
              <a:t>q</a:t>
            </a:r>
            <a:r>
              <a:rPr lang="en-US" altLang="en-US" baseline="-25000"/>
              <a:t>0,</a:t>
            </a:r>
            <a:r>
              <a:rPr lang="en-US" altLang="en-US" i="1" baseline="-25000"/>
              <a:t>j</a:t>
            </a:r>
            <a:r>
              <a:rPr lang="en-US" altLang="en-US"/>
              <a:t>, …, </a:t>
            </a:r>
            <a:r>
              <a:rPr lang="en-US" altLang="en-US" i="1"/>
              <a:t>q</a:t>
            </a:r>
            <a:r>
              <a:rPr lang="en-US" altLang="en-US" i="1" baseline="-25000"/>
              <a:t>n</a:t>
            </a:r>
            <a:r>
              <a:rPr lang="en-US" altLang="en-US" baseline="-25000"/>
              <a:t>,</a:t>
            </a:r>
            <a:r>
              <a:rPr lang="en-US" altLang="en-US" i="1" baseline="-25000"/>
              <a:t>j</a:t>
            </a:r>
            <a:r>
              <a:rPr lang="en-US" altLang="en-US"/>
              <a:t>&gt; </a:t>
            </a:r>
          </a:p>
          <a:p>
            <a:pPr lvl="1"/>
            <a:r>
              <a:rPr lang="en-US" altLang="en-US" i="1"/>
              <a:t>q</a:t>
            </a:r>
            <a:r>
              <a:rPr lang="en-US" altLang="en-US" i="1" baseline="-25000"/>
              <a:t>i</a:t>
            </a:r>
            <a:r>
              <a:rPr lang="en-US" altLang="en-US" baseline="-25000"/>
              <a:t>,</a:t>
            </a:r>
            <a:r>
              <a:rPr lang="en-US" altLang="en-US" i="1" baseline="-25000"/>
              <a:t>j</a:t>
            </a:r>
            <a:r>
              <a:rPr lang="en-US" altLang="en-US"/>
              <a:t> (statistic </a:t>
            </a:r>
            <a:r>
              <a:rPr lang="en-US" altLang="en-US" i="1"/>
              <a:t>i</a:t>
            </a:r>
            <a:r>
              <a:rPr lang="en-US" altLang="en-US"/>
              <a:t> for day </a:t>
            </a:r>
            <a:r>
              <a:rPr lang="en-US" altLang="en-US" i="1"/>
              <a:t>j</a:t>
            </a:r>
            <a:r>
              <a:rPr lang="en-US" altLang="en-US"/>
              <a:t>) is count or time interval</a:t>
            </a:r>
          </a:p>
          <a:p>
            <a:pPr lvl="1"/>
            <a:r>
              <a:rPr lang="en-US" altLang="en-US"/>
              <a:t>Weighting favors recent behavior over past behavior</a:t>
            </a:r>
          </a:p>
          <a:p>
            <a:pPr lvl="2"/>
            <a:r>
              <a:rPr lang="en-US" altLang="en-US" i="1"/>
              <a:t>A</a:t>
            </a:r>
            <a:r>
              <a:rPr lang="en-US" altLang="en-US" i="1" baseline="-25000"/>
              <a:t>k</a:t>
            </a:r>
            <a:r>
              <a:rPr lang="en-US" altLang="en-US" baseline="-25000"/>
              <a:t>,</a:t>
            </a:r>
            <a:r>
              <a:rPr lang="en-US" altLang="en-US" i="1" baseline="-25000"/>
              <a:t>j</a:t>
            </a:r>
            <a:r>
              <a:rPr lang="en-US" altLang="en-US"/>
              <a:t> sum of counts making up metric of </a:t>
            </a:r>
            <a:r>
              <a:rPr lang="en-US" altLang="en-US" i="1"/>
              <a:t>k</a:t>
            </a:r>
            <a:r>
              <a:rPr lang="en-US" altLang="en-US"/>
              <a:t>th statistic on </a:t>
            </a:r>
            <a:r>
              <a:rPr lang="en-US" altLang="en-US" i="1"/>
              <a:t>j</a:t>
            </a:r>
            <a:r>
              <a:rPr lang="en-US" altLang="en-US"/>
              <a:t>th day</a:t>
            </a:r>
          </a:p>
          <a:p>
            <a:pPr lvl="2"/>
            <a:r>
              <a:rPr lang="en-US" altLang="en-US" i="1"/>
              <a:t>q</a:t>
            </a:r>
            <a:r>
              <a:rPr lang="en-US" altLang="en-US" i="1" baseline="-25000"/>
              <a:t>k</a:t>
            </a:r>
            <a:r>
              <a:rPr lang="en-US" altLang="en-US" baseline="-25000"/>
              <a:t>,</a:t>
            </a:r>
            <a:r>
              <a:rPr lang="en-US" altLang="en-US" i="1" baseline="-25000"/>
              <a:t>l</a:t>
            </a:r>
            <a:r>
              <a:rPr lang="en-US" altLang="en-US" baseline="-25000"/>
              <a:t>+1</a:t>
            </a:r>
            <a:r>
              <a:rPr lang="en-US" altLang="en-US"/>
              <a:t> = </a:t>
            </a:r>
            <a:r>
              <a:rPr lang="en-US" altLang="en-US" i="1"/>
              <a:t>A</a:t>
            </a:r>
            <a:r>
              <a:rPr lang="en-US" altLang="en-US" i="1" baseline="-25000"/>
              <a:t>k</a:t>
            </a:r>
            <a:r>
              <a:rPr lang="en-US" altLang="en-US" baseline="-25000"/>
              <a:t>,</a:t>
            </a:r>
            <a:r>
              <a:rPr lang="en-US" altLang="en-US" i="1" baseline="-25000"/>
              <a:t>l</a:t>
            </a:r>
            <a:r>
              <a:rPr lang="en-US" altLang="en-US" baseline="-25000"/>
              <a:t>+1 </a:t>
            </a:r>
            <a:r>
              <a:rPr lang="en-US" altLang="en-US"/>
              <a:t>– </a:t>
            </a:r>
            <a:r>
              <a:rPr lang="en-US" altLang="en-US" i="1"/>
              <a:t>A</a:t>
            </a:r>
            <a:r>
              <a:rPr lang="en-US" altLang="en-US" i="1" baseline="-25000"/>
              <a:t>k</a:t>
            </a:r>
            <a:r>
              <a:rPr lang="en-US" altLang="en-US" baseline="-25000"/>
              <a:t>,</a:t>
            </a:r>
            <a:r>
              <a:rPr lang="en-US" altLang="en-US" i="1" baseline="-25000"/>
              <a:t>l</a:t>
            </a:r>
            <a:r>
              <a:rPr lang="en-US" altLang="en-US" baseline="-25000"/>
              <a:t> </a:t>
            </a:r>
            <a:r>
              <a:rPr lang="en-US" altLang="en-US"/>
              <a:t>+ 2</a:t>
            </a:r>
            <a:r>
              <a:rPr lang="en-US" altLang="en-US" baseline="30000"/>
              <a:t>–</a:t>
            </a:r>
            <a:r>
              <a:rPr lang="en-US" altLang="en-US" i="1" baseline="30000"/>
              <a:t>rt</a:t>
            </a:r>
            <a:r>
              <a:rPr lang="en-US" altLang="en-US" i="1"/>
              <a:t>q</a:t>
            </a:r>
            <a:r>
              <a:rPr lang="en-US" altLang="en-US" i="1" baseline="-25000"/>
              <a:t>k</a:t>
            </a:r>
            <a:r>
              <a:rPr lang="en-US" altLang="en-US" baseline="-25000"/>
              <a:t>,</a:t>
            </a:r>
            <a:r>
              <a:rPr lang="en-US" altLang="en-US" i="1" baseline="-25000"/>
              <a:t>l</a:t>
            </a:r>
            <a:r>
              <a:rPr lang="en-US" altLang="en-US"/>
              <a:t> where </a:t>
            </a:r>
            <a:r>
              <a:rPr lang="en-US" altLang="en-US" i="1"/>
              <a:t>t</a:t>
            </a:r>
            <a:r>
              <a:rPr lang="en-US" altLang="en-US"/>
              <a:t> is number of log entries/total time since start, </a:t>
            </a:r>
            <a:r>
              <a:rPr lang="en-US" altLang="en-US" i="1"/>
              <a:t>r</a:t>
            </a:r>
            <a:r>
              <a:rPr lang="en-US" altLang="en-US"/>
              <a:t> factor determined through experience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C7BBC35-C43C-2D4C-8E79-6AEA7184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B9491E9-F1AB-2747-AC5A-78E05709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FDB57D8-527B-B14A-80E2-C222B3041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31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7E67003-1E4A-FE4C-B07B-38D7176CD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Haystack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FA67289-7377-7A4A-B755-6B2D70D39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Let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</a:t>
            </a:r>
            <a:r>
              <a:rPr lang="en-US" altLang="en-US" dirty="0"/>
              <a:t> be </a:t>
            </a:r>
            <a:r>
              <a:rPr lang="en-US" altLang="en-US" i="1" dirty="0"/>
              <a:t>n</a:t>
            </a:r>
            <a:r>
              <a:rPr lang="en-US" altLang="en-US" dirty="0"/>
              <a:t>th count or time interval statistic</a:t>
            </a:r>
          </a:p>
          <a:p>
            <a:r>
              <a:rPr lang="en-US" altLang="en-US" dirty="0"/>
              <a:t>Defines bounds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L</a:t>
            </a:r>
            <a:r>
              <a:rPr lang="en-US" altLang="en-US" dirty="0"/>
              <a:t> 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U</a:t>
            </a:r>
            <a:r>
              <a:rPr lang="en-US" altLang="en-US" dirty="0"/>
              <a:t> such that 90% of values for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i</a:t>
            </a:r>
            <a:r>
              <a:rPr lang="en-US" altLang="en-US" dirty="0" err="1"/>
              <a:t>s</a:t>
            </a:r>
            <a:r>
              <a:rPr lang="en-US" altLang="en-US" dirty="0"/>
              <a:t> lie between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L</a:t>
            </a:r>
            <a:r>
              <a:rPr lang="en-US" altLang="en-US" dirty="0"/>
              <a:t> 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U</a:t>
            </a:r>
            <a:endParaRPr lang="en-US" altLang="en-US" dirty="0"/>
          </a:p>
          <a:p>
            <a:r>
              <a:rPr lang="en-US" altLang="en-US" dirty="0"/>
              <a:t>Haystack computes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</a:t>
            </a:r>
            <a:r>
              <a:rPr lang="en-US" altLang="en-US" baseline="-25000" dirty="0"/>
              <a:t>+1</a:t>
            </a:r>
            <a:endParaRPr lang="en-US" altLang="en-US" dirty="0"/>
          </a:p>
          <a:p>
            <a:pPr lvl="1"/>
            <a:r>
              <a:rPr lang="en-US" altLang="en-US" dirty="0"/>
              <a:t>Then checks that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L </a:t>
            </a:r>
            <a:r>
              <a:rPr lang="en-US" altLang="en-US" dirty="0"/>
              <a:t>≤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</a:t>
            </a:r>
            <a:r>
              <a:rPr lang="en-US" altLang="en-US" baseline="-25000" dirty="0"/>
              <a:t>+1</a:t>
            </a:r>
            <a:r>
              <a:rPr lang="en-US" altLang="en-US" dirty="0"/>
              <a:t> ≤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U</a:t>
            </a:r>
            <a:endParaRPr lang="en-US" altLang="en-US" dirty="0"/>
          </a:p>
          <a:p>
            <a:pPr lvl="1"/>
            <a:r>
              <a:rPr lang="en-US" altLang="en-US" dirty="0"/>
              <a:t>If false, anomalous</a:t>
            </a:r>
          </a:p>
          <a:p>
            <a:r>
              <a:rPr lang="en-US" altLang="en-US" sz="2400" dirty="0"/>
              <a:t>Thresholds updated</a:t>
            </a:r>
          </a:p>
          <a:p>
            <a:pPr lvl="1"/>
            <a:r>
              <a:rPr lang="en-US" altLang="en-US" sz="2000" i="1" dirty="0"/>
              <a:t>A</a:t>
            </a:r>
            <a:r>
              <a:rPr lang="en-US" altLang="en-US" sz="2000" i="1" baseline="-25000" dirty="0"/>
              <a:t>i</a:t>
            </a:r>
            <a:r>
              <a:rPr lang="en-US" altLang="en-US" sz="2000" dirty="0"/>
              <a:t> can change rapidly; as long as thresholds met, all is well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EAEFBA6-6DE8-F241-AAF0-92D0B5DD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8CC515B-FDCC-9F48-A3EB-F24D06050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76226C9-576E-594E-8530-F407812D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56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E9CD910-86F2-0142-82E6-AAB610565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Potential Problems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2A2FD1A-5808-8849-80EB-E5FA7E962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Assumes behavior of processes and users can be modeled statistically</a:t>
            </a:r>
          </a:p>
          <a:p>
            <a:pPr lvl="1"/>
            <a:r>
              <a:rPr lang="en-US" altLang="en-US"/>
              <a:t>Ideal: matches a known distribution such as Gaussian or normal</a:t>
            </a:r>
          </a:p>
          <a:p>
            <a:pPr lvl="1"/>
            <a:r>
              <a:rPr lang="en-US" altLang="en-US"/>
              <a:t>Otherwise, must use techniques like clustering to determine moments, characteristics that show anomalies, etc.</a:t>
            </a:r>
          </a:p>
          <a:p>
            <a:r>
              <a:rPr lang="en-US" altLang="en-US"/>
              <a:t>Real-time computation a problem too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B3798C-46BD-7E43-B757-03E72356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327B050-4C92-6D4A-837C-1B5DD10F5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46B72F0-2F83-9C4D-865F-1FB64494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65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22D85A6-A2FB-C34C-97D2-3D057F525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Markov Model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9B20F9B1-0AC3-AE4D-904C-E38918306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Past state affects current transition</a:t>
            </a:r>
          </a:p>
          <a:p>
            <a:r>
              <a:rPr lang="en-US" altLang="en-US"/>
              <a:t>Anomalies based upon </a:t>
            </a:r>
            <a:r>
              <a:rPr lang="en-US" altLang="en-US" i="1"/>
              <a:t>sequences</a:t>
            </a:r>
            <a:r>
              <a:rPr lang="en-US" altLang="en-US"/>
              <a:t> of events, and not on occurrence of single event</a:t>
            </a:r>
          </a:p>
          <a:p>
            <a:r>
              <a:rPr lang="en-US" altLang="en-US"/>
              <a:t>Problem: need to train system to establish valid sequences</a:t>
            </a:r>
          </a:p>
          <a:p>
            <a:pPr lvl="1"/>
            <a:r>
              <a:rPr lang="en-US" altLang="en-US"/>
              <a:t>Use known, training data that is not anomalous</a:t>
            </a:r>
          </a:p>
          <a:p>
            <a:pPr lvl="1"/>
            <a:r>
              <a:rPr lang="en-US" altLang="en-US"/>
              <a:t>The more training data, the better the model</a:t>
            </a:r>
          </a:p>
          <a:p>
            <a:pPr lvl="1"/>
            <a:r>
              <a:rPr lang="en-US" altLang="en-US"/>
              <a:t>Training data should cover </a:t>
            </a:r>
            <a:r>
              <a:rPr lang="en-US" altLang="en-US" i="1"/>
              <a:t>all</a:t>
            </a:r>
            <a:r>
              <a:rPr lang="en-US" altLang="en-US"/>
              <a:t> possible normal uses of system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2E34860-5D5C-D64C-85C8-3F8A6DB9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B3FE998-F2F6-1847-A9C9-CE39E2E9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37DD076-A025-DE4A-A7A3-0D0F04568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2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4DF9F99-2270-FB4A-81D1-A997E13F6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B9AA1C-741D-D845-BFCB-0DFCB87C6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Principles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Basics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Models of Intrusion Detection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Architecture of an IDS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Organization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Incident Response</a:t>
            </a:r>
          </a:p>
          <a:p>
            <a:pPr>
              <a:tabLst>
                <a:tab pos="4337050" algn="l"/>
                <a:tab pos="4630738" algn="l"/>
              </a:tabLst>
            </a:pPr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0410A18-1810-644B-874B-AE42EC62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4F27332-71BA-4644-A383-A0AD9AD3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6BBAFFA-CBCC-AB40-A068-9FDC17310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25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1F464E4-A154-864E-BAEE-61147C741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TIM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808362BE-A128-0944-9449-73052DB86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194050" algn="l"/>
                <a:tab pos="5486400" algn="l"/>
              </a:tabLst>
            </a:pPr>
            <a:r>
              <a:rPr lang="en-US" altLang="en-US"/>
              <a:t>Time-based Inductive Learning</a:t>
            </a:r>
          </a:p>
          <a:p>
            <a:pPr>
              <a:tabLst>
                <a:tab pos="3194050" algn="l"/>
                <a:tab pos="5486400" algn="l"/>
              </a:tabLst>
            </a:pPr>
            <a:r>
              <a:rPr lang="en-US" altLang="en-US"/>
              <a:t>Sequence of events is </a:t>
            </a:r>
            <a:r>
              <a:rPr lang="en-US" altLang="en-US" i="1"/>
              <a:t>abcdedeabcabc</a:t>
            </a:r>
          </a:p>
          <a:p>
            <a:pPr>
              <a:tabLst>
                <a:tab pos="3194050" algn="l"/>
                <a:tab pos="5486400" algn="l"/>
              </a:tabLst>
            </a:pPr>
            <a:r>
              <a:rPr lang="en-US" altLang="en-US"/>
              <a:t>TIM derives following rules:</a:t>
            </a:r>
          </a:p>
          <a:p>
            <a:pPr lvl="1">
              <a:buNone/>
              <a:tabLst>
                <a:tab pos="3194050" algn="l"/>
                <a:tab pos="5486400" algn="l"/>
              </a:tabLst>
            </a:pPr>
            <a:r>
              <a:rPr lang="en-US" altLang="en-US"/>
              <a:t>	</a:t>
            </a:r>
            <a:r>
              <a:rPr lang="en-US" altLang="en-US" i="1"/>
              <a:t>R</a:t>
            </a:r>
            <a:r>
              <a:rPr lang="en-US" altLang="en-US" baseline="-25000"/>
              <a:t>1</a:t>
            </a:r>
            <a:r>
              <a:rPr lang="en-US" altLang="en-US"/>
              <a:t>: </a:t>
            </a:r>
            <a:r>
              <a:rPr lang="en-US" altLang="en-US" i="1"/>
              <a:t>ab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 i="1"/>
              <a:t>c</a:t>
            </a:r>
            <a:r>
              <a:rPr lang="en-US" altLang="en-US"/>
              <a:t> (1.0)	</a:t>
            </a:r>
            <a:r>
              <a:rPr lang="en-US" altLang="en-US" i="1"/>
              <a:t>R</a:t>
            </a:r>
            <a:r>
              <a:rPr lang="en-US" altLang="en-US" baseline="-25000"/>
              <a:t>2</a:t>
            </a:r>
            <a:r>
              <a:rPr lang="en-US" altLang="en-US"/>
              <a:t>: </a:t>
            </a:r>
            <a:r>
              <a:rPr lang="en-US" altLang="en-US" i="1"/>
              <a:t>c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 i="1"/>
              <a:t>d</a:t>
            </a:r>
            <a:r>
              <a:rPr lang="en-US" altLang="en-US"/>
              <a:t> (0.5)	</a:t>
            </a:r>
            <a:r>
              <a:rPr lang="en-US" altLang="en-US" i="1"/>
              <a:t>R</a:t>
            </a:r>
            <a:r>
              <a:rPr lang="en-US" altLang="en-US" baseline="-25000"/>
              <a:t>3</a:t>
            </a:r>
            <a:r>
              <a:rPr lang="en-US" altLang="en-US"/>
              <a:t>: </a:t>
            </a:r>
            <a:r>
              <a:rPr lang="en-US" altLang="en-US" i="1"/>
              <a:t>c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 i="1"/>
              <a:t>e</a:t>
            </a:r>
            <a:r>
              <a:rPr lang="en-US" altLang="en-US"/>
              <a:t> (0.5)</a:t>
            </a:r>
          </a:p>
          <a:p>
            <a:pPr lvl="1">
              <a:buNone/>
              <a:tabLst>
                <a:tab pos="3194050" algn="l"/>
                <a:tab pos="5486400" algn="l"/>
              </a:tabLst>
            </a:pPr>
            <a:r>
              <a:rPr lang="en-US" altLang="en-US"/>
              <a:t>	</a:t>
            </a:r>
            <a:r>
              <a:rPr lang="en-US" altLang="en-US" i="1"/>
              <a:t>R</a:t>
            </a:r>
            <a:r>
              <a:rPr lang="en-US" altLang="en-US" baseline="-25000"/>
              <a:t>4</a:t>
            </a:r>
            <a:r>
              <a:rPr lang="en-US" altLang="en-US"/>
              <a:t>: </a:t>
            </a:r>
            <a:r>
              <a:rPr lang="en-US" altLang="en-US" i="1"/>
              <a:t>d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 i="1"/>
              <a:t>e</a:t>
            </a:r>
            <a:r>
              <a:rPr lang="en-US" altLang="en-US"/>
              <a:t> (1.0)	</a:t>
            </a:r>
            <a:r>
              <a:rPr lang="en-US" altLang="en-US" i="1"/>
              <a:t>R</a:t>
            </a:r>
            <a:r>
              <a:rPr lang="en-US" altLang="en-US" baseline="-25000"/>
              <a:t>5</a:t>
            </a:r>
            <a:r>
              <a:rPr lang="en-US" altLang="en-US"/>
              <a:t>: </a:t>
            </a:r>
            <a:r>
              <a:rPr lang="en-US" altLang="en-US" i="1"/>
              <a:t>e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 i="1"/>
              <a:t>a</a:t>
            </a:r>
            <a:r>
              <a:rPr lang="en-US" altLang="en-US"/>
              <a:t> (0.5)	</a:t>
            </a:r>
            <a:r>
              <a:rPr lang="en-US" altLang="en-US" i="1"/>
              <a:t>R</a:t>
            </a:r>
            <a:r>
              <a:rPr lang="en-US" altLang="en-US" baseline="-25000"/>
              <a:t>6</a:t>
            </a:r>
            <a:r>
              <a:rPr lang="en-US" altLang="en-US"/>
              <a:t>: </a:t>
            </a:r>
            <a:r>
              <a:rPr lang="en-US" altLang="en-US" i="1"/>
              <a:t>e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 i="1"/>
              <a:t>d</a:t>
            </a:r>
            <a:r>
              <a:rPr lang="en-US" altLang="en-US"/>
              <a:t> (0.5)</a:t>
            </a:r>
          </a:p>
          <a:p>
            <a:pPr>
              <a:tabLst>
                <a:tab pos="3194050" algn="l"/>
                <a:tab pos="5486400" algn="l"/>
              </a:tabLst>
            </a:pPr>
            <a:r>
              <a:rPr lang="en-US" altLang="en-US"/>
              <a:t>Seen: </a:t>
            </a:r>
            <a:r>
              <a:rPr lang="en-US" altLang="en-US" i="1"/>
              <a:t>abd</a:t>
            </a:r>
            <a:r>
              <a:rPr lang="en-US" altLang="en-US"/>
              <a:t>; triggers alert</a:t>
            </a:r>
          </a:p>
          <a:p>
            <a:pPr lvl="1">
              <a:tabLst>
                <a:tab pos="3194050" algn="l"/>
                <a:tab pos="5486400" algn="l"/>
              </a:tabLst>
            </a:pPr>
            <a:r>
              <a:rPr lang="en-US" altLang="en-US" i="1"/>
              <a:t>c</a:t>
            </a:r>
            <a:r>
              <a:rPr lang="en-US" altLang="en-US"/>
              <a:t> always follows </a:t>
            </a:r>
            <a:r>
              <a:rPr lang="en-US" altLang="en-US" i="1"/>
              <a:t>ab</a:t>
            </a:r>
            <a:r>
              <a:rPr lang="en-US" altLang="en-US"/>
              <a:t> in rule set</a:t>
            </a:r>
          </a:p>
          <a:p>
            <a:pPr>
              <a:tabLst>
                <a:tab pos="3194050" algn="l"/>
                <a:tab pos="5486400" algn="l"/>
              </a:tabLst>
            </a:pPr>
            <a:r>
              <a:rPr lang="en-US" altLang="en-US"/>
              <a:t>Seen: </a:t>
            </a:r>
            <a:r>
              <a:rPr lang="en-US" altLang="en-US" i="1"/>
              <a:t>acf</a:t>
            </a:r>
            <a:r>
              <a:rPr lang="en-US" altLang="en-US"/>
              <a:t>; no alert as multiple events can follow </a:t>
            </a:r>
            <a:r>
              <a:rPr lang="en-US" altLang="en-US" i="1"/>
              <a:t>c</a:t>
            </a:r>
            <a:endParaRPr lang="en-US" altLang="en-US"/>
          </a:p>
          <a:p>
            <a:pPr lvl="1">
              <a:tabLst>
                <a:tab pos="3194050" algn="l"/>
                <a:tab pos="5486400" algn="l"/>
              </a:tabLst>
            </a:pPr>
            <a:r>
              <a:rPr lang="en-US" altLang="en-US"/>
              <a:t>May add rule </a:t>
            </a:r>
            <a:r>
              <a:rPr lang="en-US" altLang="en-US" i="1"/>
              <a:t>R</a:t>
            </a:r>
            <a:r>
              <a:rPr lang="en-US" altLang="en-US" baseline="-25000"/>
              <a:t>7</a:t>
            </a:r>
            <a:r>
              <a:rPr lang="en-US" altLang="en-US"/>
              <a:t>: </a:t>
            </a:r>
            <a:r>
              <a:rPr lang="en-US" altLang="en-US" i="1"/>
              <a:t>c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 i="1"/>
              <a:t>f</a:t>
            </a:r>
            <a:r>
              <a:rPr lang="en-US" altLang="en-US"/>
              <a:t> (0.33); adjust </a:t>
            </a:r>
            <a:r>
              <a:rPr lang="en-US" altLang="en-US" i="1"/>
              <a:t>R</a:t>
            </a:r>
            <a:r>
              <a:rPr lang="en-US" altLang="en-US" baseline="-25000"/>
              <a:t>2</a:t>
            </a:r>
            <a:r>
              <a:rPr lang="en-US" altLang="en-US"/>
              <a:t>, </a:t>
            </a:r>
            <a:r>
              <a:rPr lang="en-US" altLang="en-US" i="1"/>
              <a:t>R</a:t>
            </a:r>
            <a:r>
              <a:rPr lang="en-US" altLang="en-US" baseline="-25000"/>
              <a:t>3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A6D1B05-6B75-F541-8E7B-16EB1277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15062EE-7471-7441-9D06-DEF2E5E5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5ECC884-7B5B-B649-ABB3-E8F8C2837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59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A2BD2CE-32C7-B64D-AE51-BC15DAFFE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Sequences of System Calls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E7EB9BD2-8134-364F-A824-35DAA5573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Forrest: define normal behavior in terms of sequences of system calls (</a:t>
            </a:r>
            <a:r>
              <a:rPr lang="en-US" altLang="en-US" i="1"/>
              <a:t>traces</a:t>
            </a:r>
            <a:r>
              <a:rPr lang="en-US" altLang="en-US"/>
              <a:t>)</a:t>
            </a:r>
          </a:p>
          <a:p>
            <a:r>
              <a:rPr lang="en-US" altLang="en-US"/>
              <a:t>Experiments show it distinguishes </a:t>
            </a:r>
            <a:r>
              <a:rPr lang="en-US" altLang="en-US" i="1"/>
              <a:t>sendmail</a:t>
            </a:r>
            <a:r>
              <a:rPr lang="en-US" altLang="en-US"/>
              <a:t> and </a:t>
            </a:r>
            <a:r>
              <a:rPr lang="en-US" altLang="en-US" i="1"/>
              <a:t>lpd</a:t>
            </a:r>
            <a:r>
              <a:rPr lang="en-US" altLang="en-US"/>
              <a:t> from other programs</a:t>
            </a:r>
          </a:p>
          <a:p>
            <a:r>
              <a:rPr lang="en-US" altLang="en-US"/>
              <a:t>Training trace is: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" pitchFamily="2" charset="0"/>
              </a:rPr>
              <a:t>open read write open mmap write fchmod close</a:t>
            </a:r>
          </a:p>
          <a:p>
            <a:r>
              <a:rPr lang="en-US" altLang="en-US"/>
              <a:t>Produces following database:</a:t>
            </a:r>
            <a:endParaRPr lang="en-US" altLang="en-US" sz="2400">
              <a:latin typeface="Courier" pitchFamily="2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8E387A-42C8-4843-9254-D46104659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5F907FC-6648-A34C-8C7A-C9FE4DDE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216982A-684F-F14A-86BC-85E88DA76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239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4BB71E4-DA1A-FF47-8F72-9B79F3A69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00E28BD-E4D5-5A43-809F-C84C94FFB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None/>
              <a:tabLst>
                <a:tab pos="2276475" algn="l"/>
                <a:tab pos="4564063" algn="l"/>
                <a:tab pos="6853238" algn="l"/>
              </a:tabLst>
            </a:pPr>
            <a:r>
              <a:rPr lang="en-US" altLang="en-US" sz="2800" dirty="0">
                <a:latin typeface="Courier" pitchFamily="2" charset="0"/>
              </a:rPr>
              <a:t>open	read	write	open</a:t>
            </a:r>
          </a:p>
          <a:p>
            <a:pPr lvl="1">
              <a:buNone/>
              <a:tabLst>
                <a:tab pos="2276475" algn="l"/>
                <a:tab pos="4564063" algn="l"/>
                <a:tab pos="6853238" algn="l"/>
              </a:tabLst>
            </a:pPr>
            <a:r>
              <a:rPr lang="en-US" altLang="en-US" sz="2800" dirty="0">
                <a:latin typeface="Courier" pitchFamily="2" charset="0"/>
              </a:rPr>
              <a:t>read 	write	open	</a:t>
            </a:r>
            <a:r>
              <a:rPr lang="en-US" altLang="en-US" sz="2800" dirty="0" err="1">
                <a:latin typeface="Courier" pitchFamily="2" charset="0"/>
              </a:rPr>
              <a:t>mmap</a:t>
            </a:r>
            <a:endParaRPr lang="en-US" altLang="en-US" sz="2800" dirty="0">
              <a:latin typeface="Courier" pitchFamily="2" charset="0"/>
            </a:endParaRPr>
          </a:p>
          <a:p>
            <a:pPr lvl="1">
              <a:buNone/>
              <a:tabLst>
                <a:tab pos="2276475" algn="l"/>
                <a:tab pos="4564063" algn="l"/>
                <a:tab pos="6853238" algn="l"/>
              </a:tabLst>
            </a:pPr>
            <a:r>
              <a:rPr lang="en-US" altLang="en-US" sz="2800" dirty="0">
                <a:latin typeface="Courier" pitchFamily="2" charset="0"/>
              </a:rPr>
              <a:t>write	open	</a:t>
            </a:r>
            <a:r>
              <a:rPr lang="en-US" altLang="en-US" sz="2800" dirty="0" err="1">
                <a:latin typeface="Courier" pitchFamily="2" charset="0"/>
              </a:rPr>
              <a:t>mmap</a:t>
            </a:r>
            <a:r>
              <a:rPr lang="en-US" altLang="en-US" sz="2800" dirty="0">
                <a:latin typeface="Courier" pitchFamily="2" charset="0"/>
              </a:rPr>
              <a:t>	write</a:t>
            </a:r>
          </a:p>
          <a:p>
            <a:pPr lvl="1">
              <a:buNone/>
              <a:tabLst>
                <a:tab pos="2276475" algn="l"/>
                <a:tab pos="4564063" algn="l"/>
                <a:tab pos="6853238" algn="l"/>
              </a:tabLst>
            </a:pPr>
            <a:r>
              <a:rPr lang="en-US" altLang="en-US" sz="2800" dirty="0">
                <a:latin typeface="Courier" pitchFamily="2" charset="0"/>
              </a:rPr>
              <a:t>open	</a:t>
            </a:r>
            <a:r>
              <a:rPr lang="en-US" altLang="en-US" sz="2800" dirty="0" err="1">
                <a:latin typeface="Courier" pitchFamily="2" charset="0"/>
              </a:rPr>
              <a:t>mmap</a:t>
            </a:r>
            <a:r>
              <a:rPr lang="en-US" altLang="en-US" sz="2800" dirty="0">
                <a:latin typeface="Courier" pitchFamily="2" charset="0"/>
              </a:rPr>
              <a:t>	write	</a:t>
            </a:r>
            <a:r>
              <a:rPr lang="en-US" altLang="en-US" sz="2800" dirty="0" err="1">
                <a:latin typeface="Courier" pitchFamily="2" charset="0"/>
              </a:rPr>
              <a:t>fchmod</a:t>
            </a:r>
            <a:endParaRPr lang="en-US" altLang="en-US" sz="2800" dirty="0">
              <a:latin typeface="Courier" pitchFamily="2" charset="0"/>
            </a:endParaRPr>
          </a:p>
          <a:p>
            <a:pPr lvl="1">
              <a:buNone/>
              <a:tabLst>
                <a:tab pos="2276475" algn="l"/>
                <a:tab pos="4564063" algn="l"/>
                <a:tab pos="6853238" algn="l"/>
              </a:tabLst>
            </a:pPr>
            <a:r>
              <a:rPr lang="en-US" altLang="en-US" sz="2800" dirty="0" err="1">
                <a:latin typeface="Courier" pitchFamily="2" charset="0"/>
              </a:rPr>
              <a:t>mmap</a:t>
            </a:r>
            <a:r>
              <a:rPr lang="en-US" altLang="en-US" sz="2800" dirty="0">
                <a:latin typeface="Courier" pitchFamily="2" charset="0"/>
              </a:rPr>
              <a:t>	write	</a:t>
            </a:r>
            <a:r>
              <a:rPr lang="en-US" altLang="en-US" sz="2800" dirty="0" err="1">
                <a:latin typeface="Courier" pitchFamily="2" charset="0"/>
              </a:rPr>
              <a:t>fchmod</a:t>
            </a:r>
            <a:r>
              <a:rPr lang="en-US" altLang="en-US" sz="2800" dirty="0">
                <a:latin typeface="Courier" pitchFamily="2" charset="0"/>
              </a:rPr>
              <a:t>	close</a:t>
            </a:r>
          </a:p>
          <a:p>
            <a:pPr lvl="1">
              <a:buNone/>
              <a:tabLst>
                <a:tab pos="2276475" algn="l"/>
                <a:tab pos="4564063" algn="l"/>
                <a:tab pos="6853238" algn="l"/>
              </a:tabLst>
            </a:pPr>
            <a:r>
              <a:rPr lang="en-US" altLang="en-US" sz="2800" dirty="0">
                <a:latin typeface="Courier" pitchFamily="2" charset="0"/>
              </a:rPr>
              <a:t>write	</a:t>
            </a:r>
            <a:r>
              <a:rPr lang="en-US" altLang="en-US" sz="2800" dirty="0" err="1">
                <a:latin typeface="Courier" pitchFamily="2" charset="0"/>
              </a:rPr>
              <a:t>fchmod</a:t>
            </a:r>
            <a:r>
              <a:rPr lang="en-US" altLang="en-US" sz="2800" dirty="0">
                <a:latin typeface="Courier" pitchFamily="2" charset="0"/>
              </a:rPr>
              <a:t>	close</a:t>
            </a:r>
          </a:p>
          <a:p>
            <a:pPr lvl="1">
              <a:buNone/>
              <a:tabLst>
                <a:tab pos="2276475" algn="l"/>
                <a:tab pos="4564063" algn="l"/>
                <a:tab pos="6853238" algn="l"/>
              </a:tabLst>
            </a:pPr>
            <a:r>
              <a:rPr lang="en-US" altLang="en-US" sz="2800" dirty="0" err="1">
                <a:latin typeface="Courier" pitchFamily="2" charset="0"/>
              </a:rPr>
              <a:t>fchmod</a:t>
            </a:r>
            <a:r>
              <a:rPr lang="en-US" altLang="en-US" sz="2800" dirty="0">
                <a:latin typeface="Courier" pitchFamily="2" charset="0"/>
              </a:rPr>
              <a:t>	close</a:t>
            </a:r>
          </a:p>
          <a:p>
            <a:pPr lvl="1">
              <a:buNone/>
              <a:tabLst>
                <a:tab pos="2276475" algn="l"/>
                <a:tab pos="4564063" algn="l"/>
                <a:tab pos="6853238" algn="l"/>
              </a:tabLst>
            </a:pPr>
            <a:r>
              <a:rPr lang="en-US" altLang="en-US" sz="2800" dirty="0">
                <a:latin typeface="Courier" pitchFamily="2" charset="0"/>
              </a:rPr>
              <a:t>close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B17E525-E1DB-EB42-9FF4-2AACF8426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F136BD3-3FD5-7C4E-AE92-8337C9639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6D6A6F-9D40-2940-A108-A1CD6F0A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22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0741519-E692-ED40-9C60-CAF12AB95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E7468A8E-AE18-DE46-AB0E-08E740869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1833563" algn="l"/>
                <a:tab pos="3652838" algn="l"/>
                <a:tab pos="5486400" algn="l"/>
              </a:tabLst>
            </a:pPr>
            <a:r>
              <a:rPr lang="en-US" altLang="en-US" dirty="0"/>
              <a:t>A later trace is:</a:t>
            </a:r>
          </a:p>
          <a:p>
            <a:pPr lvl="1">
              <a:buNone/>
              <a:tabLst>
                <a:tab pos="1833563" algn="l"/>
                <a:tab pos="3652838" algn="l"/>
                <a:tab pos="5486400" algn="l"/>
              </a:tabLst>
            </a:pPr>
            <a:r>
              <a:rPr lang="en-US" altLang="en-US" sz="2000" dirty="0">
                <a:latin typeface="Courier" pitchFamily="2" charset="0"/>
              </a:rPr>
              <a:t>open read read open </a:t>
            </a:r>
            <a:r>
              <a:rPr lang="en-US" altLang="en-US" sz="2000" dirty="0" err="1">
                <a:latin typeface="Courier" pitchFamily="2" charset="0"/>
              </a:rPr>
              <a:t>mmap</a:t>
            </a:r>
            <a:r>
              <a:rPr lang="en-US" altLang="en-US" sz="2000" dirty="0">
                <a:latin typeface="Courier" pitchFamily="2" charset="0"/>
              </a:rPr>
              <a:t> write </a:t>
            </a:r>
            <a:r>
              <a:rPr lang="en-US" altLang="en-US" sz="2000" dirty="0" err="1">
                <a:latin typeface="Courier" pitchFamily="2" charset="0"/>
              </a:rPr>
              <a:t>fchmod</a:t>
            </a:r>
            <a:r>
              <a:rPr lang="en-US" altLang="en-US" sz="2000" dirty="0">
                <a:latin typeface="Courier" pitchFamily="2" charset="0"/>
              </a:rPr>
              <a:t> close</a:t>
            </a:r>
          </a:p>
          <a:p>
            <a:pPr>
              <a:tabLst>
                <a:tab pos="4568825" algn="l"/>
              </a:tabLst>
            </a:pPr>
            <a:r>
              <a:rPr lang="en-US" altLang="en-US" dirty="0"/>
              <a:t>Sliding a window comparing this to the 5 sequences above:</a:t>
            </a:r>
          </a:p>
          <a:p>
            <a:pPr lvl="1">
              <a:tabLst>
                <a:tab pos="4568825" algn="l"/>
              </a:tabLst>
            </a:pPr>
            <a:r>
              <a:rPr lang="en-US" altLang="en-US" dirty="0"/>
              <a:t>Sequence beginning with first </a:t>
            </a:r>
            <a:r>
              <a:rPr lang="en-US" altLang="en-US" i="1" dirty="0"/>
              <a:t>open</a:t>
            </a:r>
            <a:r>
              <a:rPr lang="en-US" altLang="en-US" dirty="0"/>
              <a:t>: item 3 is </a:t>
            </a:r>
            <a:r>
              <a:rPr lang="en-US" altLang="en-US" i="1" dirty="0"/>
              <a:t>read</a:t>
            </a:r>
            <a:r>
              <a:rPr lang="en-US" altLang="en-US" dirty="0"/>
              <a:t>, should be </a:t>
            </a:r>
            <a:r>
              <a:rPr lang="en-US" altLang="en-US" i="1" dirty="0"/>
              <a:t>write</a:t>
            </a:r>
          </a:p>
          <a:p>
            <a:pPr lvl="1">
              <a:tabLst>
                <a:tab pos="4568825" algn="l"/>
              </a:tabLst>
            </a:pPr>
            <a:r>
              <a:rPr lang="en-US" altLang="en-US" dirty="0"/>
              <a:t>Sequence beginning with first </a:t>
            </a:r>
            <a:r>
              <a:rPr lang="en-US" altLang="en-US" i="1" dirty="0"/>
              <a:t>read</a:t>
            </a:r>
            <a:r>
              <a:rPr lang="en-US" altLang="en-US" dirty="0"/>
              <a:t>: item 2 is </a:t>
            </a:r>
            <a:r>
              <a:rPr lang="en-US" altLang="en-US" i="1" dirty="0"/>
              <a:t>read</a:t>
            </a:r>
            <a:r>
              <a:rPr lang="en-US" altLang="en-US" dirty="0"/>
              <a:t>, should be </a:t>
            </a:r>
            <a:r>
              <a:rPr lang="en-US" altLang="en-US" i="1" dirty="0"/>
              <a:t>write</a:t>
            </a:r>
            <a:endParaRPr lang="en-US" altLang="en-US" dirty="0"/>
          </a:p>
          <a:p>
            <a:pPr lvl="1">
              <a:tabLst>
                <a:tab pos="4568825" algn="l"/>
              </a:tabLst>
            </a:pPr>
            <a:r>
              <a:rPr lang="en-US" altLang="en-US" dirty="0"/>
              <a:t>Sequence beginning with second </a:t>
            </a:r>
            <a:r>
              <a:rPr lang="en-US" altLang="en-US" i="1" dirty="0"/>
              <a:t>read</a:t>
            </a:r>
            <a:r>
              <a:rPr lang="en-US" altLang="en-US" dirty="0"/>
              <a:t>: item 2 is </a:t>
            </a:r>
            <a:r>
              <a:rPr lang="en-US" altLang="en-US" i="1" dirty="0"/>
              <a:t>open</a:t>
            </a:r>
            <a:r>
              <a:rPr lang="en-US" altLang="en-US" dirty="0"/>
              <a:t>, should be </a:t>
            </a:r>
            <a:r>
              <a:rPr lang="en-US" altLang="en-US" i="1" dirty="0"/>
              <a:t>write</a:t>
            </a:r>
            <a:r>
              <a:rPr lang="en-US" altLang="en-US" dirty="0"/>
              <a:t>; item 3 is </a:t>
            </a:r>
            <a:r>
              <a:rPr lang="en-US" altLang="en-US" i="1" dirty="0" err="1"/>
              <a:t>mmap</a:t>
            </a:r>
            <a:r>
              <a:rPr lang="en-US" altLang="en-US" dirty="0"/>
              <a:t>, should be </a:t>
            </a:r>
            <a:r>
              <a:rPr lang="en-US" altLang="en-US" i="1" dirty="0"/>
              <a:t>open</a:t>
            </a:r>
            <a:r>
              <a:rPr lang="en-US" altLang="en-US" dirty="0"/>
              <a:t>; item 4 is </a:t>
            </a:r>
            <a:r>
              <a:rPr lang="en-US" altLang="en-US" i="1" dirty="0"/>
              <a:t>write</a:t>
            </a:r>
            <a:r>
              <a:rPr lang="en-US" altLang="en-US" dirty="0"/>
              <a:t>, should be </a:t>
            </a:r>
            <a:r>
              <a:rPr lang="en-US" altLang="en-US" i="1" dirty="0" err="1"/>
              <a:t>mmap</a:t>
            </a:r>
            <a:endParaRPr lang="en-US" altLang="en-US" dirty="0"/>
          </a:p>
          <a:p>
            <a:pPr>
              <a:tabLst>
                <a:tab pos="4568825" algn="l"/>
              </a:tabLst>
            </a:pPr>
            <a:r>
              <a:rPr lang="en-US" altLang="en-US" dirty="0"/>
              <a:t>18 possible places of difference</a:t>
            </a:r>
          </a:p>
          <a:p>
            <a:pPr lvl="1">
              <a:tabLst>
                <a:tab pos="4568825" algn="l"/>
              </a:tabLst>
            </a:pPr>
            <a:r>
              <a:rPr lang="en-US" altLang="en-US" dirty="0"/>
              <a:t>Mismatch rate 5/18 </a:t>
            </a:r>
            <a:r>
              <a:rPr lang="en-US" altLang="en-US" dirty="0">
                <a:sym typeface="Symbol" pitchFamily="2" charset="2"/>
              </a:rPr>
              <a:t> 28%</a:t>
            </a:r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E313682-850F-D247-80EC-7D5BAEEC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0883A01-CDD3-8D43-A161-8D5D7DE43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B2E8169-C825-1D4F-8BCF-41200273E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532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17EA99F-C947-724C-9D83-761DDBCBB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Machine Learning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3F13CB6-04D9-EB4D-B712-BE6B012BC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These anomaly detection methods all assume some statistical distribution of underlying data</a:t>
            </a:r>
          </a:p>
          <a:p>
            <a:pPr lvl="1"/>
            <a:r>
              <a:rPr lang="en-US" altLang="en-US" dirty="0"/>
              <a:t>IDES assumes Gaussian distribution of events, but experience indicates not right distribution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Use machine learning techniques to classify data as anomalous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Does not assume </a:t>
            </a:r>
            <a:r>
              <a:rPr lang="en-US" altLang="en-US" i="1" dirty="0"/>
              <a:t>a priori</a:t>
            </a:r>
            <a:r>
              <a:rPr lang="en-US" altLang="en-US" dirty="0"/>
              <a:t> distribution of data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73AA3-1F67-3B42-90DB-B6C297A2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4990004-A617-C743-BE2A-2552DFDA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C3781E2-2349-254A-B2AB-CA974BAF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68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17EA99F-C947-724C-9D83-761DDBCBB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Learning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3F13CB6-04D9-EB4D-B712-BE6B012BC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i="1" dirty="0"/>
              <a:t>Supervised learning methods</a:t>
            </a:r>
            <a:r>
              <a:rPr lang="en-US" altLang="en-US" dirty="0"/>
              <a:t>: begin with data that has already been classified, split it into “training data”, “test data”; use first to train classifier, second to see how good the classifier is</a:t>
            </a:r>
          </a:p>
          <a:p>
            <a:r>
              <a:rPr lang="en-US" altLang="en-US" i="1" dirty="0"/>
              <a:t>Unsupervised learning methods</a:t>
            </a:r>
            <a:r>
              <a:rPr lang="en-US" altLang="en-US" dirty="0"/>
              <a:t>: no pre-classified data, so learn by working on real data; implicit assumption that anomalous data is small part of data</a:t>
            </a:r>
          </a:p>
          <a:p>
            <a:r>
              <a:rPr lang="en-US" altLang="en-US" dirty="0"/>
              <a:t>Measures used to evaluate methods based on:</a:t>
            </a:r>
          </a:p>
          <a:p>
            <a:pPr lvl="1"/>
            <a:r>
              <a:rPr lang="en-US" altLang="en-US" dirty="0"/>
              <a:t>TP: true positives (correctly identify anomalous data)</a:t>
            </a:r>
          </a:p>
          <a:p>
            <a:pPr lvl="1"/>
            <a:r>
              <a:rPr lang="en-US" altLang="en-US" dirty="0"/>
              <a:t>TN: true negatives (correctly identify non-anomalous data)</a:t>
            </a:r>
          </a:p>
          <a:p>
            <a:pPr lvl="1"/>
            <a:r>
              <a:rPr lang="en-US" altLang="en-US" dirty="0"/>
              <a:t>FP: false positives (identify non-anomalous data as anomalous)</a:t>
            </a:r>
          </a:p>
          <a:p>
            <a:pPr lvl="1"/>
            <a:r>
              <a:rPr lang="en-US" altLang="en-US" dirty="0"/>
              <a:t>FN: false negatives (identify anomalous data as non-anomalous)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73AA3-1F67-3B42-90DB-B6C297A2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4990004-A617-C743-BE2A-2552DFDA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C3781E2-2349-254A-B2AB-CA974BAF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33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17EA99F-C947-724C-9D83-761DDBCBB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Measuring Effectiveness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3F13CB6-04D9-EB4D-B712-BE6B012BC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Accuracy</a:t>
            </a:r>
            <a:r>
              <a:rPr lang="en-US" altLang="en-US" dirty="0"/>
              <a:t>: percentage (or fraction) of events classified correctly</a:t>
            </a:r>
          </a:p>
          <a:p>
            <a:pPr lvl="1"/>
            <a:r>
              <a:rPr lang="en-US" altLang="en-US" dirty="0"/>
              <a:t>((</a:t>
            </a:r>
            <a:r>
              <a:rPr lang="en-US" altLang="en-US" i="1" dirty="0"/>
              <a:t>TP</a:t>
            </a:r>
            <a:r>
              <a:rPr lang="en-US" altLang="en-US" dirty="0"/>
              <a:t> + </a:t>
            </a:r>
            <a:r>
              <a:rPr lang="en-US" altLang="en-US" i="1" dirty="0"/>
              <a:t>TN</a:t>
            </a:r>
            <a:r>
              <a:rPr lang="en-US" altLang="en-US" dirty="0"/>
              <a:t>) / (</a:t>
            </a:r>
            <a:r>
              <a:rPr lang="en-US" altLang="en-US" i="1" dirty="0"/>
              <a:t>TP</a:t>
            </a:r>
            <a:r>
              <a:rPr lang="en-US" altLang="en-US" dirty="0"/>
              <a:t> + </a:t>
            </a:r>
            <a:r>
              <a:rPr lang="en-US" altLang="en-US" i="1" dirty="0"/>
              <a:t>TN</a:t>
            </a:r>
            <a:r>
              <a:rPr lang="en-US" altLang="en-US" dirty="0"/>
              <a:t> + </a:t>
            </a:r>
            <a:r>
              <a:rPr lang="en-US" altLang="en-US" i="1" dirty="0"/>
              <a:t>FP</a:t>
            </a:r>
            <a:r>
              <a:rPr lang="en-US" altLang="en-US" dirty="0"/>
              <a:t> + </a:t>
            </a:r>
            <a:r>
              <a:rPr lang="en-US" altLang="en-US" i="1" dirty="0"/>
              <a:t>FN</a:t>
            </a:r>
            <a:r>
              <a:rPr lang="en-US" altLang="en-US" dirty="0"/>
              <a:t>)) * 100%</a:t>
            </a:r>
          </a:p>
          <a:p>
            <a:r>
              <a:rPr lang="en-US" altLang="en-US" i="1" dirty="0"/>
              <a:t>Detection rate</a:t>
            </a:r>
            <a:r>
              <a:rPr lang="en-US" altLang="en-US" dirty="0"/>
              <a:t>: percentage (or fraction) of reported attack events that are real attack events</a:t>
            </a:r>
          </a:p>
          <a:p>
            <a:pPr lvl="1"/>
            <a:r>
              <a:rPr lang="en-US" altLang="en-US" dirty="0"/>
              <a:t>(</a:t>
            </a:r>
            <a:r>
              <a:rPr lang="en-US" altLang="en-US" i="1" dirty="0"/>
              <a:t>TP</a:t>
            </a:r>
            <a:r>
              <a:rPr lang="en-US" altLang="en-US" dirty="0"/>
              <a:t> / (</a:t>
            </a:r>
            <a:r>
              <a:rPr lang="en-US" altLang="en-US" i="1" dirty="0"/>
              <a:t>TP</a:t>
            </a:r>
            <a:r>
              <a:rPr lang="en-US" altLang="en-US" dirty="0"/>
              <a:t> + </a:t>
            </a:r>
            <a:r>
              <a:rPr lang="en-US" altLang="en-US" i="1" dirty="0"/>
              <a:t>FN</a:t>
            </a:r>
            <a:r>
              <a:rPr lang="en-US" altLang="en-US" dirty="0"/>
              <a:t>)) * 100%</a:t>
            </a:r>
          </a:p>
          <a:p>
            <a:pPr lvl="1"/>
            <a:r>
              <a:rPr lang="en-US" altLang="en-US" dirty="0"/>
              <a:t>Also called the </a:t>
            </a:r>
            <a:r>
              <a:rPr lang="en-US" altLang="en-US" i="1" dirty="0"/>
              <a:t>true positive rate</a:t>
            </a:r>
          </a:p>
          <a:p>
            <a:r>
              <a:rPr lang="en-US" altLang="en-US" i="1" dirty="0"/>
              <a:t>False alarm rate</a:t>
            </a:r>
            <a:r>
              <a:rPr lang="en-US" altLang="en-US" dirty="0"/>
              <a:t>: percentage (or fraction) of non-attack events reported as attack events</a:t>
            </a:r>
          </a:p>
          <a:p>
            <a:pPr lvl="1"/>
            <a:r>
              <a:rPr lang="en-US" altLang="en-US" dirty="0"/>
              <a:t>(</a:t>
            </a:r>
            <a:r>
              <a:rPr lang="en-US" altLang="en-US" i="1" dirty="0"/>
              <a:t>FP</a:t>
            </a:r>
            <a:r>
              <a:rPr lang="en-US" altLang="en-US" dirty="0"/>
              <a:t> / (</a:t>
            </a:r>
            <a:r>
              <a:rPr lang="en-US" altLang="en-US" i="1" dirty="0"/>
              <a:t>FP</a:t>
            </a:r>
            <a:r>
              <a:rPr lang="en-US" altLang="en-US" dirty="0"/>
              <a:t> + </a:t>
            </a:r>
            <a:r>
              <a:rPr lang="en-US" altLang="en-US" i="1" dirty="0"/>
              <a:t>TN</a:t>
            </a:r>
            <a:r>
              <a:rPr lang="en-US" altLang="en-US" dirty="0"/>
              <a:t>)) * 100%</a:t>
            </a:r>
          </a:p>
          <a:p>
            <a:pPr lvl="1"/>
            <a:r>
              <a:rPr lang="en-US" altLang="en-US" dirty="0"/>
              <a:t>Also called the </a:t>
            </a:r>
            <a:r>
              <a:rPr lang="en-US" altLang="en-US" i="1" dirty="0"/>
              <a:t>false positive rate</a:t>
            </a:r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73AA3-1F67-3B42-90DB-B6C297A2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4990004-A617-C743-BE2A-2552DFDA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C3781E2-2349-254A-B2AB-CA974BAF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82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8EF87-1230-9F44-BB79-11EDA7242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Usefulness of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4AC7-922E-494C-B3F5-2163134C0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Data at installation should be similar to that used to measure effectiveness</a:t>
            </a:r>
          </a:p>
          <a:p>
            <a:r>
              <a:rPr lang="en-US" dirty="0"/>
              <a:t>Example: military, academic network traffic different</a:t>
            </a:r>
          </a:p>
          <a:p>
            <a:pPr lvl="1"/>
            <a:r>
              <a:rPr lang="en-US" dirty="0"/>
              <a:t>KDD-CUP-99 dataset derived from unclassified and classified network traffic on an Air Force Base</a:t>
            </a:r>
          </a:p>
          <a:p>
            <a:pPr lvl="1"/>
            <a:r>
              <a:rPr lang="en-US" dirty="0"/>
              <a:t>Network data captured at Florida Institute of Technology</a:t>
            </a:r>
          </a:p>
          <a:p>
            <a:r>
              <a:rPr lang="en-US" dirty="0"/>
              <a:t>FIT data showed anomalies not in KDD-CUP-99</a:t>
            </a:r>
          </a:p>
          <a:p>
            <a:pPr lvl="1"/>
            <a:r>
              <a:rPr lang="en-US" dirty="0"/>
              <a:t>FIT data: TCP ACK field nonzero when ACK flag not set</a:t>
            </a:r>
          </a:p>
          <a:p>
            <a:pPr lvl="1"/>
            <a:r>
              <a:rPr lang="en-US" dirty="0"/>
              <a:t>KDD-CUP-99 data: HTTP requests all regular, all used GET, version 1.0; in FIT data, HTTP requests showed inconsistencies, some commands not GET, versions 1.0, 1.1</a:t>
            </a:r>
          </a:p>
          <a:p>
            <a:r>
              <a:rPr lang="en-US" dirty="0"/>
              <a:t>Conclusion: using KDD-CUP-99 data would show some techniques performing better than they would on the FIT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F0BDA-B773-6746-979C-8A981BB8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3A55A-4DA0-AE48-B521-BE7B1A1D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65727-9F85-F04E-9E9C-87AAD0B6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1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17EA99F-C947-724C-9D83-761DDBCBB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Clustering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3F13CB6-04D9-EB4D-B712-BE6B012BC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Clustering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Does not assume </a:t>
            </a:r>
            <a:r>
              <a:rPr lang="en-US" altLang="en-US" i="1" dirty="0"/>
              <a:t>a priori</a:t>
            </a:r>
            <a:r>
              <a:rPr lang="en-US" altLang="en-US" dirty="0"/>
              <a:t> distribution of data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Obtain data, group into subsets (</a:t>
            </a:r>
            <a:r>
              <a:rPr lang="en-US" altLang="en-US" i="1" dirty="0"/>
              <a:t>clusters</a:t>
            </a:r>
            <a:r>
              <a:rPr lang="en-US" altLang="en-US" dirty="0"/>
              <a:t>) based on some property (</a:t>
            </a:r>
            <a:r>
              <a:rPr lang="en-US" altLang="en-US" i="1" dirty="0"/>
              <a:t>feature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Analyze the clusters, not individual data points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73AA3-1F67-3B42-90DB-B6C297A2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4990004-A617-C743-BE2A-2552DFDA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C3781E2-2349-254A-B2AB-CA974BAF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26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30F326A-2080-9644-80A0-F9CC88CEA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Clustering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ED2D1A24-F2E9-224F-937B-5A45D9642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06400" indent="-406400">
              <a:buNone/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b="1" dirty="0"/>
              <a:t>  proc	user	 value	percent	clus#1	clus#2</a:t>
            </a:r>
            <a:endParaRPr lang="en-US" altLang="en-US" sz="2400" b="1" i="1" dirty="0"/>
          </a:p>
          <a:p>
            <a:pPr marL="406400" indent="-406400">
              <a:buNone/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i="1" dirty="0"/>
              <a:t>	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	matt	359	100%	4	2</a:t>
            </a:r>
          </a:p>
          <a:p>
            <a:pPr marL="406400" indent="-406400">
              <a:buNone/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i="1" dirty="0"/>
              <a:t>	p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	holly	  10	3%	1	1</a:t>
            </a:r>
          </a:p>
          <a:p>
            <a:pPr marL="406400" indent="-406400">
              <a:buNone/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i="1" dirty="0"/>
              <a:t>	p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	</a:t>
            </a:r>
            <a:r>
              <a:rPr lang="en-US" altLang="en-US" sz="2400" dirty="0" err="1"/>
              <a:t>heidi</a:t>
            </a:r>
            <a:r>
              <a:rPr lang="en-US" altLang="en-US" sz="2400" dirty="0"/>
              <a:t>	263	73%	3	2</a:t>
            </a:r>
          </a:p>
          <a:p>
            <a:pPr marL="406400" indent="-406400">
              <a:buNone/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i="1" dirty="0"/>
              <a:t>	p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	</a:t>
            </a:r>
            <a:r>
              <a:rPr lang="en-US" altLang="en-US" sz="2400" dirty="0" err="1"/>
              <a:t>steven</a:t>
            </a:r>
            <a:r>
              <a:rPr lang="en-US" altLang="en-US" sz="2400" dirty="0"/>
              <a:t>	  68	19%	1	1</a:t>
            </a:r>
          </a:p>
          <a:p>
            <a:pPr marL="406400" indent="-406400">
              <a:buNone/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i="1" dirty="0"/>
              <a:t>	p</a:t>
            </a:r>
            <a:r>
              <a:rPr lang="en-US" altLang="en-US" sz="2400" baseline="-25000" dirty="0"/>
              <a:t>5</a:t>
            </a:r>
            <a:r>
              <a:rPr lang="en-US" altLang="en-US" sz="2400" dirty="0"/>
              <a:t>	</a:t>
            </a:r>
            <a:r>
              <a:rPr lang="en-US" altLang="en-US" sz="2400" dirty="0" err="1"/>
              <a:t>david</a:t>
            </a:r>
            <a:r>
              <a:rPr lang="en-US" altLang="en-US" sz="2400" dirty="0"/>
              <a:t>	133	37%	2	1</a:t>
            </a:r>
          </a:p>
          <a:p>
            <a:pPr marL="406400" indent="-406400">
              <a:buNone/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i="1" dirty="0"/>
              <a:t>	p</a:t>
            </a:r>
            <a:r>
              <a:rPr lang="en-US" altLang="en-US" sz="2400" baseline="-25000" dirty="0"/>
              <a:t>6</a:t>
            </a:r>
            <a:r>
              <a:rPr lang="en-US" altLang="en-US" sz="2400" dirty="0"/>
              <a:t>	mike	195	54%	3	2</a:t>
            </a:r>
          </a:p>
          <a:p>
            <a:pPr marL="406400" indent="-406400"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dirty="0"/>
              <a:t>Cluster 1: break into 4 groups (25% each); 2, 4 may be anomalous (1 entry each)</a:t>
            </a:r>
          </a:p>
          <a:p>
            <a:pPr marL="406400" indent="-406400">
              <a:tabLst>
                <a:tab pos="915988" algn="l"/>
                <a:tab pos="2749550" algn="dec"/>
                <a:tab pos="4111625" algn="dec"/>
                <a:tab pos="5486400" algn="dec"/>
                <a:tab pos="6861175" algn="dec"/>
              </a:tabLst>
            </a:pPr>
            <a:r>
              <a:rPr lang="en-US" altLang="en-US" sz="2400" dirty="0"/>
              <a:t>Cluster 2: break into 2 groups (50% each)</a:t>
            </a:r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858CE2C-4897-BE4B-A3AF-66DBFC66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7F87854-6D86-E94E-A095-AAFE7259D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795537D-DF1E-FC4E-A279-06860C6A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45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655BB60-2AB8-5249-B859-A04DA8BDFF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Principles of Intrusion Detection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5EBA9DD-743E-A54E-B417-7098100C9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Characteristics of systems not under attack</a:t>
            </a:r>
          </a:p>
          <a:p>
            <a:pPr lvl="1"/>
            <a:r>
              <a:rPr lang="en-US" altLang="en-US"/>
              <a:t>User, process actions conform to statistically predictable pattern</a:t>
            </a:r>
          </a:p>
          <a:p>
            <a:pPr lvl="1"/>
            <a:r>
              <a:rPr lang="en-US" altLang="en-US"/>
              <a:t>User, process actions do not include sequences of actions that subvert the security policy</a:t>
            </a:r>
          </a:p>
          <a:p>
            <a:pPr lvl="1"/>
            <a:r>
              <a:rPr lang="en-US" altLang="en-US"/>
              <a:t>Process actions correspond to a set of specifications describing what the processes are allowed to do</a:t>
            </a:r>
          </a:p>
          <a:p>
            <a:r>
              <a:rPr lang="en-US" altLang="en-US"/>
              <a:t>Systems under attack do not meet at least one of these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B583DC6-AD0E-A34D-A672-10BE74456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CED7DD0-CA37-D448-B210-DD3FCC92F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5A2421-4B4E-504C-9383-198734AD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87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4703AF1-07DD-1143-8BA8-7CDEF1E79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Features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118AD18D-5F17-C845-8B6F-B89C97CCE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Which features best show anomalies?</a:t>
            </a:r>
          </a:p>
          <a:p>
            <a:pPr lvl="1"/>
            <a:r>
              <a:rPr lang="en-US" altLang="en-US"/>
              <a:t>CPU use may not, but I/O use may</a:t>
            </a:r>
          </a:p>
          <a:p>
            <a:r>
              <a:rPr lang="en-US" altLang="en-US"/>
              <a:t>Use training data</a:t>
            </a:r>
          </a:p>
          <a:p>
            <a:pPr lvl="1"/>
            <a:r>
              <a:rPr lang="en-US" altLang="en-US"/>
              <a:t>Anomalous data marked</a:t>
            </a:r>
          </a:p>
          <a:p>
            <a:pPr lvl="1"/>
            <a:r>
              <a:rPr lang="en-US" altLang="en-US"/>
              <a:t>Feature selection program picks features, clusters that best reflects anomalous data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58BE447-C634-BC46-8455-DC0976E36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501A02-00AF-A042-9205-48B865303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2A0EAB7-9B12-974D-8843-C9C63956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594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CF2A1E1-65CE-B149-A842-E695942FD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494977F-3B52-4C49-8D5E-A3EB0A81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Analysis of network traffic for features enabling classification as anomalous</a:t>
            </a:r>
          </a:p>
          <a:p>
            <a:pPr>
              <a:lnSpc>
                <a:spcPct val="90000"/>
              </a:lnSpc>
            </a:pPr>
            <a:r>
              <a:rPr lang="en-US" altLang="en-US"/>
              <a:t>7 features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Index number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Length of time of connection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Packet count from source to destination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Packet count from destination to source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Number of data bytes from source to destination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Number of data bytes from destination to source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Expert system warning of how likely an attack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1FBD121-1120-744A-B574-C7A1373B9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5164634-27A1-CA4D-AA03-68C478DC7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07764D4-6177-7C4E-AD8F-D3FA97BBD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9501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3A1E34B-D642-964D-BA1D-C6200B1D5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Feature Selection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DE11668-7221-4D48-9201-116127251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3 types of algorithms used to select best feature set</a:t>
            </a:r>
          </a:p>
          <a:p>
            <a:pPr lvl="1"/>
            <a:r>
              <a:rPr lang="en-US" altLang="en-US"/>
              <a:t>Backwards sequential search: assume full set, delete features until error rate minimized</a:t>
            </a:r>
          </a:p>
          <a:p>
            <a:pPr lvl="2"/>
            <a:r>
              <a:rPr lang="en-US" altLang="en-US"/>
              <a:t>Best: all features except index (error rate 0.011%)</a:t>
            </a:r>
          </a:p>
          <a:p>
            <a:pPr lvl="1"/>
            <a:r>
              <a:rPr lang="en-US" altLang="en-US"/>
              <a:t>Beam search: order possible clusters from best to worst, then search from best</a:t>
            </a:r>
          </a:p>
          <a:p>
            <a:pPr lvl="1"/>
            <a:r>
              <a:rPr lang="en-US" altLang="en-US"/>
              <a:t>Random sequential search: begin with random feature set, add and delete features</a:t>
            </a:r>
          </a:p>
          <a:p>
            <a:pPr lvl="2"/>
            <a:r>
              <a:rPr lang="en-US" altLang="en-US"/>
              <a:t>Slowest</a:t>
            </a:r>
          </a:p>
          <a:p>
            <a:pPr lvl="2"/>
            <a:r>
              <a:rPr lang="en-US" altLang="en-US"/>
              <a:t>Produced same results as other two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A0F375F-581D-CA44-8796-4AF0C468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3587781-B7AF-DE40-A417-919E86401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6E96D4E-ECE8-DF47-A0C1-90B85F8C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41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23B0207-EB1F-A94B-98C0-A0418D9BB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Results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8267CE6F-25C4-9C44-BD6A-5B27C76855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If following features used: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Length of time of connection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Number of packets from destination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Number of data bytes from source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	Classification error less than 0.02%</a:t>
            </a:r>
          </a:p>
          <a:p>
            <a:pPr>
              <a:lnSpc>
                <a:spcPct val="90000"/>
              </a:lnSpc>
            </a:pPr>
            <a:r>
              <a:rPr lang="en-US" altLang="en-US"/>
              <a:t>Identifying type of connection (like SMTP)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Best feature set omitted index, number of data bytes from destination (error rate 0.007%)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Other types of connections done similarly, but used different sets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C6B6F13-73C9-0B48-9F54-7786117E8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DA11D3A-EEE4-C54C-97CA-BB940D2D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2BA73C-A55D-6E47-9351-C7309791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921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149C8-AADD-D04E-BA78-821A1D77F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D7808-A7A7-CB42-8331-45883A6CC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Structure with input layer, output layer, at least 1 layer between them</a:t>
            </a:r>
          </a:p>
          <a:p>
            <a:r>
              <a:rPr lang="en-US" dirty="0"/>
              <a:t>Each node (neuron) in layer connected to all nodes in previous, following layer</a:t>
            </a:r>
          </a:p>
          <a:p>
            <a:pPr lvl="1"/>
            <a:r>
              <a:rPr lang="en-US" dirty="0"/>
              <a:t>Nodes have an internal function transforming inputs into outputs</a:t>
            </a:r>
          </a:p>
          <a:p>
            <a:pPr lvl="1"/>
            <a:r>
              <a:rPr lang="en-US" dirty="0"/>
              <a:t>Each connection has associated weight</a:t>
            </a:r>
          </a:p>
          <a:p>
            <a:r>
              <a:rPr lang="en-US" dirty="0"/>
              <a:t>Net given training data as input</a:t>
            </a:r>
          </a:p>
          <a:p>
            <a:pPr lvl="1"/>
            <a:r>
              <a:rPr lang="en-US" dirty="0"/>
              <a:t>Compare resulting outputs to ideal outputs</a:t>
            </a:r>
          </a:p>
          <a:p>
            <a:pPr lvl="1"/>
            <a:r>
              <a:rPr lang="en-US" dirty="0"/>
              <a:t>Adjust weights according to a function that takes into account the discrepancies between actual, ideal outputs</a:t>
            </a:r>
          </a:p>
          <a:p>
            <a:pPr lvl="1"/>
            <a:r>
              <a:rPr lang="en-US" dirty="0"/>
              <a:t>Iterate until actual output matches ideal output</a:t>
            </a:r>
          </a:p>
          <a:p>
            <a:pPr lvl="1"/>
            <a:r>
              <a:rPr lang="en-US" dirty="0"/>
              <a:t>Called “back propagation"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26C2A-47CE-CA48-8CE2-F5BBF8605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A2662-3760-714D-A905-79221464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73903-3094-5841-A025-F60C3D6A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293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9D7F0-729A-E04C-8802-AFD5256C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Net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1E1A0-1128-8C43-8300-31A34F26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E91FF-19CC-7E46-900F-675B4C4D3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03783-70F8-814B-81F7-107D6885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467DAE-A79E-0D4A-9A71-E2F961C75889}"/>
              </a:ext>
            </a:extLst>
          </p:cNvPr>
          <p:cNvSpPr/>
          <p:nvPr/>
        </p:nvSpPr>
        <p:spPr>
          <a:xfrm>
            <a:off x="838200" y="2710149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E91F07A-CD6F-714C-BF68-8F66E65B406E}"/>
              </a:ext>
            </a:extLst>
          </p:cNvPr>
          <p:cNvSpPr/>
          <p:nvPr/>
        </p:nvSpPr>
        <p:spPr>
          <a:xfrm>
            <a:off x="838200" y="4089035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52D6CC8-6E11-D948-8585-DD2FAEE32F9D}"/>
              </a:ext>
            </a:extLst>
          </p:cNvPr>
          <p:cNvSpPr/>
          <p:nvPr/>
        </p:nvSpPr>
        <p:spPr>
          <a:xfrm>
            <a:off x="2489615" y="1989372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92CCA70-6F79-E441-9D79-B7C12CA1C088}"/>
              </a:ext>
            </a:extLst>
          </p:cNvPr>
          <p:cNvSpPr/>
          <p:nvPr/>
        </p:nvSpPr>
        <p:spPr>
          <a:xfrm>
            <a:off x="2489615" y="3370184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389CC26-1526-E44A-BBA7-F35AA99677DC}"/>
              </a:ext>
            </a:extLst>
          </p:cNvPr>
          <p:cNvSpPr/>
          <p:nvPr/>
        </p:nvSpPr>
        <p:spPr>
          <a:xfrm>
            <a:off x="2489615" y="4807886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B8792D-C077-BA4E-AEDC-F3C579DA3500}"/>
              </a:ext>
            </a:extLst>
          </p:cNvPr>
          <p:cNvSpPr txBox="1"/>
          <p:nvPr/>
        </p:nvSpPr>
        <p:spPr>
          <a:xfrm>
            <a:off x="1012886" y="2838741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I</a:t>
            </a:r>
            <a:r>
              <a:rPr lang="en-US" sz="2400" baseline="-250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0036E1-7BF2-1B43-A62C-9EB9F7A82FCF}"/>
              </a:ext>
            </a:extLst>
          </p:cNvPr>
          <p:cNvSpPr txBox="1"/>
          <p:nvPr/>
        </p:nvSpPr>
        <p:spPr>
          <a:xfrm>
            <a:off x="1012886" y="4220599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I</a:t>
            </a:r>
            <a:r>
              <a:rPr lang="en-US" sz="2400" i="1" baseline="-25000" dirty="0"/>
              <a:t>2</a:t>
            </a:r>
            <a:endParaRPr lang="en-US" sz="2400" baseline="-25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81074F-88AA-0A47-941B-B3AD4405CD04}"/>
              </a:ext>
            </a:extLst>
          </p:cNvPr>
          <p:cNvSpPr txBox="1"/>
          <p:nvPr/>
        </p:nvSpPr>
        <p:spPr>
          <a:xfrm>
            <a:off x="2619376" y="2117964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</a:t>
            </a:r>
            <a:r>
              <a:rPr lang="en-US" sz="2400" baseline="-25000" dirty="0"/>
              <a:t>11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BA55DC-6E18-1048-93FA-CBB840F2B419}"/>
              </a:ext>
            </a:extLst>
          </p:cNvPr>
          <p:cNvSpPr txBox="1"/>
          <p:nvPr/>
        </p:nvSpPr>
        <p:spPr>
          <a:xfrm>
            <a:off x="2554495" y="3499853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</a:t>
            </a:r>
            <a:r>
              <a:rPr lang="en-US" sz="2400" baseline="-25000" dirty="0"/>
              <a:t>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4E8F13-55A9-4B4D-B9B8-FE6882820DB5}"/>
              </a:ext>
            </a:extLst>
          </p:cNvPr>
          <p:cNvSpPr txBox="1"/>
          <p:nvPr/>
        </p:nvSpPr>
        <p:spPr>
          <a:xfrm>
            <a:off x="2554494" y="4918648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</a:t>
            </a:r>
            <a:r>
              <a:rPr lang="en-US" sz="2400" baseline="-25000" dirty="0"/>
              <a:t>13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D58546C-0C8B-C24B-9ACF-20E8E18A0A79}"/>
              </a:ext>
            </a:extLst>
          </p:cNvPr>
          <p:cNvSpPr/>
          <p:nvPr/>
        </p:nvSpPr>
        <p:spPr>
          <a:xfrm>
            <a:off x="4141030" y="1989372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CDA9DB7-74F2-094D-BC89-526E6837D410}"/>
              </a:ext>
            </a:extLst>
          </p:cNvPr>
          <p:cNvSpPr/>
          <p:nvPr/>
        </p:nvSpPr>
        <p:spPr>
          <a:xfrm>
            <a:off x="4141030" y="3370184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5A9C0EC-7552-AF4C-9D2C-9857D0879F7E}"/>
              </a:ext>
            </a:extLst>
          </p:cNvPr>
          <p:cNvSpPr/>
          <p:nvPr/>
        </p:nvSpPr>
        <p:spPr>
          <a:xfrm>
            <a:off x="4141030" y="4807886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CE7B0A-7E5E-AA4E-9783-8FFDEC9B3FC5}"/>
              </a:ext>
            </a:extLst>
          </p:cNvPr>
          <p:cNvSpPr txBox="1"/>
          <p:nvPr/>
        </p:nvSpPr>
        <p:spPr>
          <a:xfrm>
            <a:off x="4270791" y="2117964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</a:t>
            </a:r>
            <a:r>
              <a:rPr lang="en-US" sz="2400" baseline="-25000" dirty="0"/>
              <a:t>21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E69CF8-C97E-904A-9C14-61476D6DBD40}"/>
              </a:ext>
            </a:extLst>
          </p:cNvPr>
          <p:cNvSpPr txBox="1"/>
          <p:nvPr/>
        </p:nvSpPr>
        <p:spPr>
          <a:xfrm>
            <a:off x="4205910" y="3499853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</a:t>
            </a:r>
            <a:r>
              <a:rPr lang="en-US" sz="2400" baseline="-25000" dirty="0"/>
              <a:t>22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B03D76-D8DC-D545-8F7D-3BBECBAFA7BA}"/>
              </a:ext>
            </a:extLst>
          </p:cNvPr>
          <p:cNvSpPr txBox="1"/>
          <p:nvPr/>
        </p:nvSpPr>
        <p:spPr>
          <a:xfrm>
            <a:off x="4205909" y="4918648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</a:t>
            </a:r>
            <a:r>
              <a:rPr lang="en-US" sz="2400" baseline="-25000" dirty="0"/>
              <a:t>23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E6CE342-5313-8D41-87CE-8F6D51FE1BC6}"/>
              </a:ext>
            </a:extLst>
          </p:cNvPr>
          <p:cNvSpPr/>
          <p:nvPr/>
        </p:nvSpPr>
        <p:spPr>
          <a:xfrm>
            <a:off x="5850837" y="1987446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6A351C-A3EA-104F-B7C2-EA251B65B89C}"/>
              </a:ext>
            </a:extLst>
          </p:cNvPr>
          <p:cNvSpPr/>
          <p:nvPr/>
        </p:nvSpPr>
        <p:spPr>
          <a:xfrm>
            <a:off x="5850837" y="3368258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6E9B337-A6FD-9341-9723-95C9D0569F85}"/>
              </a:ext>
            </a:extLst>
          </p:cNvPr>
          <p:cNvSpPr/>
          <p:nvPr/>
        </p:nvSpPr>
        <p:spPr>
          <a:xfrm>
            <a:off x="5850837" y="4805960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31480B-27A8-174E-8D19-8C8676E42A10}"/>
              </a:ext>
            </a:extLst>
          </p:cNvPr>
          <p:cNvSpPr txBox="1"/>
          <p:nvPr/>
        </p:nvSpPr>
        <p:spPr>
          <a:xfrm>
            <a:off x="5980598" y="2116038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</a:t>
            </a:r>
            <a:r>
              <a:rPr lang="en-US" sz="2400" baseline="-25000" dirty="0"/>
              <a:t>31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CB926DD-89F2-7B4A-8D80-8A5577782CFB}"/>
              </a:ext>
            </a:extLst>
          </p:cNvPr>
          <p:cNvSpPr txBox="1"/>
          <p:nvPr/>
        </p:nvSpPr>
        <p:spPr>
          <a:xfrm>
            <a:off x="5915717" y="3497927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</a:t>
            </a:r>
            <a:r>
              <a:rPr lang="en-US" sz="2400" baseline="-25000" dirty="0"/>
              <a:t>32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D738A74-3444-8D46-89C7-3FE957DAB79A}"/>
              </a:ext>
            </a:extLst>
          </p:cNvPr>
          <p:cNvSpPr txBox="1"/>
          <p:nvPr/>
        </p:nvSpPr>
        <p:spPr>
          <a:xfrm>
            <a:off x="5915716" y="4916722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33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D097097-26DB-2A4C-A597-651A7B2B1041}"/>
              </a:ext>
            </a:extLst>
          </p:cNvPr>
          <p:cNvSpPr/>
          <p:nvPr/>
        </p:nvSpPr>
        <p:spPr>
          <a:xfrm>
            <a:off x="7560645" y="3330385"/>
            <a:ext cx="715178" cy="7188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7F045D-5256-4143-A282-313691550161}"/>
              </a:ext>
            </a:extLst>
          </p:cNvPr>
          <p:cNvSpPr txBox="1"/>
          <p:nvPr/>
        </p:nvSpPr>
        <p:spPr>
          <a:xfrm>
            <a:off x="7735331" y="3458977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</a:t>
            </a:r>
            <a:endParaRPr lang="en-US" sz="2400" baseline="-2500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108073D-6AD9-0946-8283-8C22E3FCDB70}"/>
              </a:ext>
            </a:extLst>
          </p:cNvPr>
          <p:cNvCxnSpPr>
            <a:stCxn id="7" idx="7"/>
            <a:endCxn id="9" idx="2"/>
          </p:cNvCxnSpPr>
          <p:nvPr/>
        </p:nvCxnSpPr>
        <p:spPr>
          <a:xfrm flipV="1">
            <a:off x="1448643" y="2348798"/>
            <a:ext cx="1040972" cy="4666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EF0722-9467-CB48-857F-33DAED4755BC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553378" y="3727685"/>
            <a:ext cx="936237" cy="7207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99C9097-3B89-AF44-9727-C75F0F553752}"/>
              </a:ext>
            </a:extLst>
          </p:cNvPr>
          <p:cNvCxnSpPr>
            <a:cxnSpLocks/>
            <a:endCxn id="17" idx="3"/>
          </p:cNvCxnSpPr>
          <p:nvPr/>
        </p:nvCxnSpPr>
        <p:spPr>
          <a:xfrm flipV="1">
            <a:off x="3100058" y="2602950"/>
            <a:ext cx="1145707" cy="8630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F2E7920-C700-1F4C-9D86-0A22E6AAD5AB}"/>
              </a:ext>
            </a:extLst>
          </p:cNvPr>
          <p:cNvCxnSpPr>
            <a:cxnSpLocks/>
            <a:endCxn id="18" idx="3"/>
          </p:cNvCxnSpPr>
          <p:nvPr/>
        </p:nvCxnSpPr>
        <p:spPr>
          <a:xfrm flipV="1">
            <a:off x="3088008" y="3983762"/>
            <a:ext cx="1157757" cy="9122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236DBF8-89C4-1744-846B-11ACF37481C1}"/>
              </a:ext>
            </a:extLst>
          </p:cNvPr>
          <p:cNvCxnSpPr>
            <a:cxnSpLocks/>
            <a:endCxn id="24" idx="3"/>
          </p:cNvCxnSpPr>
          <p:nvPr/>
        </p:nvCxnSpPr>
        <p:spPr>
          <a:xfrm flipV="1">
            <a:off x="4751935" y="3981836"/>
            <a:ext cx="1203637" cy="948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8387BA5-CCA8-E54F-A32A-91F1CFCCA744}"/>
              </a:ext>
            </a:extLst>
          </p:cNvPr>
          <p:cNvCxnSpPr>
            <a:cxnSpLocks/>
          </p:cNvCxnSpPr>
          <p:nvPr/>
        </p:nvCxnSpPr>
        <p:spPr>
          <a:xfrm flipV="1">
            <a:off x="4803841" y="2595919"/>
            <a:ext cx="1157757" cy="9122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AE4E5E7-48EE-5445-B5F9-9A06BA78B996}"/>
              </a:ext>
            </a:extLst>
          </p:cNvPr>
          <p:cNvCxnSpPr>
            <a:cxnSpLocks/>
          </p:cNvCxnSpPr>
          <p:nvPr/>
        </p:nvCxnSpPr>
        <p:spPr>
          <a:xfrm flipV="1">
            <a:off x="6501133" y="3967804"/>
            <a:ext cx="1203637" cy="948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0ACA85A-582F-C848-A10E-F1C72F51B98A}"/>
              </a:ext>
            </a:extLst>
          </p:cNvPr>
          <p:cNvCxnSpPr>
            <a:cxnSpLocks/>
            <a:stCxn id="10" idx="6"/>
            <a:endCxn id="18" idx="2"/>
          </p:cNvCxnSpPr>
          <p:nvPr/>
        </p:nvCxnSpPr>
        <p:spPr>
          <a:xfrm>
            <a:off x="3204793" y="3729610"/>
            <a:ext cx="9362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18E4159-BB9E-6D48-8E75-6B5C4AEB295F}"/>
              </a:ext>
            </a:extLst>
          </p:cNvPr>
          <p:cNvCxnSpPr/>
          <p:nvPr/>
        </p:nvCxnSpPr>
        <p:spPr>
          <a:xfrm>
            <a:off x="4867847" y="3727683"/>
            <a:ext cx="1001117" cy="10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58ACFDA-A71D-7747-A5DF-F8D5F5DFA3A3}"/>
              </a:ext>
            </a:extLst>
          </p:cNvPr>
          <p:cNvCxnSpPr/>
          <p:nvPr/>
        </p:nvCxnSpPr>
        <p:spPr>
          <a:xfrm>
            <a:off x="6580366" y="3727683"/>
            <a:ext cx="1001117" cy="10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00274F3-0C6E-044B-9617-695AE36C78A0}"/>
              </a:ext>
            </a:extLst>
          </p:cNvPr>
          <p:cNvCxnSpPr>
            <a:cxnSpLocks/>
            <a:stCxn id="7" idx="6"/>
          </p:cNvCxnSpPr>
          <p:nvPr/>
        </p:nvCxnSpPr>
        <p:spPr>
          <a:xfrm>
            <a:off x="1553378" y="3069575"/>
            <a:ext cx="1001116" cy="4385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0B34B3A-35C7-7941-AB00-F354B3D709D7}"/>
              </a:ext>
            </a:extLst>
          </p:cNvPr>
          <p:cNvCxnSpPr>
            <a:cxnSpLocks/>
          </p:cNvCxnSpPr>
          <p:nvPr/>
        </p:nvCxnSpPr>
        <p:spPr>
          <a:xfrm>
            <a:off x="3204793" y="2346428"/>
            <a:ext cx="9362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32F0E66-7AB6-304E-B8CE-80844E16EEDA}"/>
              </a:ext>
            </a:extLst>
          </p:cNvPr>
          <p:cNvCxnSpPr>
            <a:cxnSpLocks/>
            <a:endCxn id="23" idx="2"/>
          </p:cNvCxnSpPr>
          <p:nvPr/>
        </p:nvCxnSpPr>
        <p:spPr>
          <a:xfrm>
            <a:off x="4856208" y="2341899"/>
            <a:ext cx="994629" cy="49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600103C-874C-FA46-825B-B5834A29D683}"/>
              </a:ext>
            </a:extLst>
          </p:cNvPr>
          <p:cNvCxnSpPr>
            <a:cxnSpLocks/>
          </p:cNvCxnSpPr>
          <p:nvPr/>
        </p:nvCxnSpPr>
        <p:spPr>
          <a:xfrm>
            <a:off x="4860595" y="5222410"/>
            <a:ext cx="994629" cy="49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612DD9A-85A9-E946-B249-6891BFC07832}"/>
              </a:ext>
            </a:extLst>
          </p:cNvPr>
          <p:cNvCxnSpPr>
            <a:cxnSpLocks/>
          </p:cNvCxnSpPr>
          <p:nvPr/>
        </p:nvCxnSpPr>
        <p:spPr>
          <a:xfrm>
            <a:off x="3204793" y="5165385"/>
            <a:ext cx="9362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6F1937D-FD4D-9342-87DD-2BACF67A8868}"/>
              </a:ext>
            </a:extLst>
          </p:cNvPr>
          <p:cNvCxnSpPr>
            <a:cxnSpLocks/>
          </p:cNvCxnSpPr>
          <p:nvPr/>
        </p:nvCxnSpPr>
        <p:spPr>
          <a:xfrm>
            <a:off x="1481990" y="4650979"/>
            <a:ext cx="1001116" cy="4385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8DD14A3-966E-E848-B181-7AD12969B67E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3100058" y="2602950"/>
            <a:ext cx="1142464" cy="8853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D6FACFE-240F-1F4C-B664-685119AE1CC8}"/>
              </a:ext>
            </a:extLst>
          </p:cNvPr>
          <p:cNvCxnSpPr>
            <a:cxnSpLocks/>
          </p:cNvCxnSpPr>
          <p:nvPr/>
        </p:nvCxnSpPr>
        <p:spPr>
          <a:xfrm>
            <a:off x="3060996" y="3997177"/>
            <a:ext cx="1180019" cy="93072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9C07605-C1C5-A443-A449-CA2048A47D31}"/>
              </a:ext>
            </a:extLst>
          </p:cNvPr>
          <p:cNvCxnSpPr>
            <a:cxnSpLocks/>
          </p:cNvCxnSpPr>
          <p:nvPr/>
        </p:nvCxnSpPr>
        <p:spPr>
          <a:xfrm>
            <a:off x="4782290" y="2591204"/>
            <a:ext cx="1142464" cy="8853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FA14F1E-B809-7446-B439-EA4FFF8832FA}"/>
              </a:ext>
            </a:extLst>
          </p:cNvPr>
          <p:cNvCxnSpPr>
            <a:cxnSpLocks/>
          </p:cNvCxnSpPr>
          <p:nvPr/>
        </p:nvCxnSpPr>
        <p:spPr>
          <a:xfrm>
            <a:off x="4737584" y="3974421"/>
            <a:ext cx="1187170" cy="9733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418032A-0547-8043-B06E-A7D8F17092E4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1350859" y="3366333"/>
            <a:ext cx="1243491" cy="15468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C653EEF-0385-214F-8091-8D87B2F78E2E}"/>
              </a:ext>
            </a:extLst>
          </p:cNvPr>
          <p:cNvCxnSpPr>
            <a:cxnSpLocks/>
            <a:stCxn id="9" idx="4"/>
            <a:endCxn id="19" idx="0"/>
          </p:cNvCxnSpPr>
          <p:nvPr/>
        </p:nvCxnSpPr>
        <p:spPr>
          <a:xfrm>
            <a:off x="2847204" y="2708223"/>
            <a:ext cx="1651415" cy="20996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99085DE-B626-1A4C-A93C-00AA26C6B0CF}"/>
              </a:ext>
            </a:extLst>
          </p:cNvPr>
          <p:cNvCxnSpPr>
            <a:cxnSpLocks/>
          </p:cNvCxnSpPr>
          <p:nvPr/>
        </p:nvCxnSpPr>
        <p:spPr>
          <a:xfrm>
            <a:off x="4608502" y="2685715"/>
            <a:ext cx="1487498" cy="2120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3A3FA70-46B6-7B4B-8BFD-D0BCED75E9D0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6566014" y="2385942"/>
            <a:ext cx="1099366" cy="10497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9EAADC8-2A3F-7447-96CF-C1ECEBE00836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2847204" y="2690394"/>
            <a:ext cx="1561224" cy="21174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5282A18-24B5-0E47-A298-606720246028}"/>
              </a:ext>
            </a:extLst>
          </p:cNvPr>
          <p:cNvCxnSpPr>
            <a:cxnSpLocks/>
          </p:cNvCxnSpPr>
          <p:nvPr/>
        </p:nvCxnSpPr>
        <p:spPr>
          <a:xfrm flipV="1">
            <a:off x="4618058" y="2694795"/>
            <a:ext cx="1561224" cy="21174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A61C566-1F00-1040-8F7A-E86E7E11000A}"/>
              </a:ext>
            </a:extLst>
          </p:cNvPr>
          <p:cNvCxnSpPr>
            <a:cxnSpLocks/>
            <a:stCxn id="8" idx="7"/>
          </p:cNvCxnSpPr>
          <p:nvPr/>
        </p:nvCxnSpPr>
        <p:spPr>
          <a:xfrm flipV="1">
            <a:off x="1448643" y="2577704"/>
            <a:ext cx="1145707" cy="16166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EC0A25E-6939-A04F-B8A3-022154618EE2}"/>
              </a:ext>
            </a:extLst>
          </p:cNvPr>
          <p:cNvSpPr txBox="1"/>
          <p:nvPr/>
        </p:nvSpPr>
        <p:spPr>
          <a:xfrm>
            <a:off x="8558533" y="1473818"/>
            <a:ext cx="32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Neural net: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 inputs </a:t>
            </a:r>
            <a:r>
              <a:rPr lang="en-US" sz="2400" i="1" dirty="0"/>
              <a:t>I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I</a:t>
            </a:r>
            <a:r>
              <a:rPr lang="en-US" sz="2400" baseline="-25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3 hidden layers of 3 neurons each (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ij</a:t>
            </a:r>
            <a:r>
              <a:rPr lang="en-US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 output </a:t>
            </a:r>
            <a:r>
              <a:rPr lang="en-US" sz="2400" i="1" dirty="0"/>
              <a:t>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Note neurons in a layer are not connected</a:t>
            </a:r>
          </a:p>
          <a:p>
            <a:endParaRPr lang="en-US" sz="2400" dirty="0"/>
          </a:p>
          <a:p>
            <a:r>
              <a:rPr lang="en-US" sz="2400" dirty="0"/>
              <a:t>Weights on connections not shown</a:t>
            </a:r>
          </a:p>
        </p:txBody>
      </p:sp>
    </p:spTree>
    <p:extLst>
      <p:ext uri="{BB962C8B-B14F-4D97-AF65-F5344CB8AC3E}">
        <p14:creationId xmlns:p14="http://schemas.microsoft.com/office/powerpoint/2010/main" val="3673100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B52A-3882-7848-8DAF-E90FF01F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E492F-9779-C349-974D-0ABC86854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Neural nets used to analyze KDD-CUP-99 dataset</a:t>
            </a:r>
          </a:p>
          <a:p>
            <a:pPr lvl="1"/>
            <a:r>
              <a:rPr lang="en-US" dirty="0"/>
              <a:t>Dataset had 41 features, so neural nets had 41 inputs,, 1 output</a:t>
            </a:r>
          </a:p>
          <a:p>
            <a:pPr lvl="1"/>
            <a:r>
              <a:rPr lang="en-US" dirty="0"/>
              <a:t>Split into training data (7312 elements), test data (6980 elements)</a:t>
            </a:r>
          </a:p>
          <a:p>
            <a:r>
              <a:rPr lang="en-US" dirty="0"/>
              <a:t>Net 1: 3 hidden layers of 20 neurons each; accuracy, 99.05%</a:t>
            </a:r>
          </a:p>
          <a:p>
            <a:r>
              <a:rPr lang="en-US" dirty="0"/>
              <a:t>Net 2: 2 hidden layers of 40 neurons each; accuracy, 99.5%</a:t>
            </a:r>
          </a:p>
          <a:p>
            <a:r>
              <a:rPr lang="en-US" dirty="0"/>
              <a:t>Net 3: 2 hidden layers, one of 25 neurons, other of 20 neurons; accuracy, 99%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EB15A-979A-1D48-A128-4C95A5D50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B0DD4-B22A-D048-A863-4DB255F3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81821-0006-B84F-B9E2-6E6CD604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9517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40E15-6AA3-2D46-9C3D-D2CFB91AF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Self-Organizing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95C3B-B963-444D-B2ED-40A4D5687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Unsupervised learning methods that map nonlinear statistical relationships between data points to geometric relationships between points in a 2-dimensional map</a:t>
            </a:r>
          </a:p>
          <a:p>
            <a:r>
              <a:rPr lang="en-US" dirty="0"/>
              <a:t>Set of neurons arranged in lattice, each input neuron connected to every neuron in lattice</a:t>
            </a:r>
          </a:p>
          <a:p>
            <a:pPr lvl="1"/>
            <a:r>
              <a:rPr lang="en-US" dirty="0"/>
              <a:t>Each lattice neuron given vector of </a:t>
            </a:r>
            <a:r>
              <a:rPr lang="en-US" i="1" dirty="0"/>
              <a:t>n</a:t>
            </a:r>
            <a:r>
              <a:rPr lang="en-US" dirty="0"/>
              <a:t> weights, 1 for each of </a:t>
            </a:r>
            <a:r>
              <a:rPr lang="en-US" i="1" dirty="0"/>
              <a:t>n</a:t>
            </a:r>
            <a:r>
              <a:rPr lang="en-US" dirty="0"/>
              <a:t> input features</a:t>
            </a:r>
          </a:p>
          <a:p>
            <a:r>
              <a:rPr lang="en-US" dirty="0"/>
              <a:t>Input fed to each neuron</a:t>
            </a:r>
          </a:p>
          <a:p>
            <a:pPr lvl="1"/>
            <a:r>
              <a:rPr lang="en-US" dirty="0"/>
              <a:t>Neuron with highest output is “winner”; input classified as belonging to that neuron</a:t>
            </a:r>
          </a:p>
          <a:p>
            <a:pPr lvl="1"/>
            <a:r>
              <a:rPr lang="en-US" dirty="0"/>
              <a:t>Neuron adjusts weights on incoming edges so weights on edges with weaker values move to edges with stronger signals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5D6E7-1953-CC44-8AEC-5CE62105A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6E5DA-A379-914E-A8F3-9FF6953A4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D0BF6-9DD7-674F-B2F3-DDFDAD175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486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86A2-A926-F842-9083-58A08C667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Self-Organizing Maps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D6C2A-24C5-B744-ADDA-F6304066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A8547-6B57-024F-BAD9-F56EB716B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26DD8-6BB9-DD40-9047-D4A5822B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35AB405-557D-5948-BEFD-5008426D92CA}"/>
              </a:ext>
            </a:extLst>
          </p:cNvPr>
          <p:cNvSpPr/>
          <p:nvPr/>
        </p:nvSpPr>
        <p:spPr>
          <a:xfrm>
            <a:off x="838200" y="3055688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CAA7CB6-5BF9-274F-BD26-4F7B1AF6ABD9}"/>
              </a:ext>
            </a:extLst>
          </p:cNvPr>
          <p:cNvSpPr/>
          <p:nvPr/>
        </p:nvSpPr>
        <p:spPr>
          <a:xfrm>
            <a:off x="838199" y="3944345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A46BC6-5DF9-564E-A32B-EB2D534642ED}"/>
              </a:ext>
            </a:extLst>
          </p:cNvPr>
          <p:cNvSpPr/>
          <p:nvPr/>
        </p:nvSpPr>
        <p:spPr>
          <a:xfrm>
            <a:off x="1984634" y="2038080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2DC0E3E-8124-B249-A696-F6F9903657CD}"/>
              </a:ext>
            </a:extLst>
          </p:cNvPr>
          <p:cNvSpPr/>
          <p:nvPr/>
        </p:nvSpPr>
        <p:spPr>
          <a:xfrm>
            <a:off x="2011086" y="3299487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D053816-B1C8-4649-8E00-83C3DD574CE3}"/>
              </a:ext>
            </a:extLst>
          </p:cNvPr>
          <p:cNvSpPr/>
          <p:nvPr/>
        </p:nvSpPr>
        <p:spPr>
          <a:xfrm>
            <a:off x="1984634" y="4694207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083438-6272-5740-8018-44E99D48C63D}"/>
              </a:ext>
            </a:extLst>
          </p:cNvPr>
          <p:cNvSpPr/>
          <p:nvPr/>
        </p:nvSpPr>
        <p:spPr>
          <a:xfrm>
            <a:off x="3070485" y="2038080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20DC626-6EB2-6940-B2DB-DCD60685BC16}"/>
              </a:ext>
            </a:extLst>
          </p:cNvPr>
          <p:cNvSpPr/>
          <p:nvPr/>
        </p:nvSpPr>
        <p:spPr>
          <a:xfrm>
            <a:off x="3096937" y="3299487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3A92DDA-0B0F-E44F-A2A2-D73B21D1B24E}"/>
              </a:ext>
            </a:extLst>
          </p:cNvPr>
          <p:cNvSpPr/>
          <p:nvPr/>
        </p:nvSpPr>
        <p:spPr>
          <a:xfrm>
            <a:off x="3070485" y="4694207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BE06C9B-ACBC-4B40-A250-97D3021949A2}"/>
              </a:ext>
            </a:extLst>
          </p:cNvPr>
          <p:cNvSpPr/>
          <p:nvPr/>
        </p:nvSpPr>
        <p:spPr>
          <a:xfrm>
            <a:off x="4220355" y="2038080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FDB4831-32EE-5847-872C-DD214827148C}"/>
              </a:ext>
            </a:extLst>
          </p:cNvPr>
          <p:cNvSpPr/>
          <p:nvPr/>
        </p:nvSpPr>
        <p:spPr>
          <a:xfrm>
            <a:off x="4246807" y="3299487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37C50C5-A803-9345-A990-05BD4BBDD129}"/>
              </a:ext>
            </a:extLst>
          </p:cNvPr>
          <p:cNvSpPr/>
          <p:nvPr/>
        </p:nvSpPr>
        <p:spPr>
          <a:xfrm>
            <a:off x="4220355" y="4694207"/>
            <a:ext cx="510915" cy="494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3383158-9A07-1248-B44E-FA648F70C685}"/>
              </a:ext>
            </a:extLst>
          </p:cNvPr>
          <p:cNvCxnSpPr>
            <a:cxnSpLocks/>
            <a:stCxn id="7" idx="7"/>
            <a:endCxn id="9" idx="2"/>
          </p:cNvCxnSpPr>
          <p:nvPr/>
        </p:nvCxnSpPr>
        <p:spPr>
          <a:xfrm flipV="1">
            <a:off x="1274293" y="2285418"/>
            <a:ext cx="710341" cy="84271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2722465-4223-A34C-9AFE-9D639335DFF0}"/>
              </a:ext>
            </a:extLst>
          </p:cNvPr>
          <p:cNvCxnSpPr>
            <a:cxnSpLocks/>
            <a:stCxn id="7" idx="7"/>
            <a:endCxn id="14" idx="2"/>
          </p:cNvCxnSpPr>
          <p:nvPr/>
        </p:nvCxnSpPr>
        <p:spPr>
          <a:xfrm flipV="1">
            <a:off x="1274293" y="2285418"/>
            <a:ext cx="1796192" cy="842713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E8AF061-3CA5-114B-B34B-64EAC16DAF86}"/>
              </a:ext>
            </a:extLst>
          </p:cNvPr>
          <p:cNvCxnSpPr>
            <a:cxnSpLocks/>
            <a:stCxn id="7" idx="7"/>
          </p:cNvCxnSpPr>
          <p:nvPr/>
        </p:nvCxnSpPr>
        <p:spPr>
          <a:xfrm flipV="1">
            <a:off x="1274293" y="2426405"/>
            <a:ext cx="2946062" cy="701726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FD8EF53-DF7C-894E-B607-6737B7870219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1349115" y="3303026"/>
            <a:ext cx="736793" cy="6890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3884729-6BC5-CF49-BACB-88FA01FCC91F}"/>
              </a:ext>
            </a:extLst>
          </p:cNvPr>
          <p:cNvCxnSpPr>
            <a:cxnSpLocks/>
            <a:stCxn id="7" idx="6"/>
            <a:endCxn id="15" idx="1"/>
          </p:cNvCxnSpPr>
          <p:nvPr/>
        </p:nvCxnSpPr>
        <p:spPr>
          <a:xfrm>
            <a:off x="1349115" y="3303026"/>
            <a:ext cx="1822644" cy="6890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47C39A-0BE7-E343-B03F-979391E8E087}"/>
              </a:ext>
            </a:extLst>
          </p:cNvPr>
          <p:cNvCxnSpPr>
            <a:cxnSpLocks/>
            <a:stCxn id="7" idx="6"/>
            <a:endCxn id="20" idx="0"/>
          </p:cNvCxnSpPr>
          <p:nvPr/>
        </p:nvCxnSpPr>
        <p:spPr>
          <a:xfrm flipV="1">
            <a:off x="1349115" y="3299487"/>
            <a:ext cx="3153150" cy="3539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15234CC-139F-984C-8165-97AFE986D6F3}"/>
              </a:ext>
            </a:extLst>
          </p:cNvPr>
          <p:cNvCxnSpPr>
            <a:cxnSpLocks/>
            <a:stCxn id="7" idx="5"/>
            <a:endCxn id="11" idx="1"/>
          </p:cNvCxnSpPr>
          <p:nvPr/>
        </p:nvCxnSpPr>
        <p:spPr>
          <a:xfrm>
            <a:off x="1274293" y="3477920"/>
            <a:ext cx="785163" cy="128873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7B81F34-77DF-EB48-AB0A-AE8D5E28ABE0}"/>
              </a:ext>
            </a:extLst>
          </p:cNvPr>
          <p:cNvCxnSpPr>
            <a:cxnSpLocks/>
            <a:stCxn id="7" idx="5"/>
          </p:cNvCxnSpPr>
          <p:nvPr/>
        </p:nvCxnSpPr>
        <p:spPr>
          <a:xfrm>
            <a:off x="1274293" y="3477920"/>
            <a:ext cx="1897466" cy="127691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DE5583CE-3A1F-7B40-A2FD-07C23322BC5C}"/>
              </a:ext>
            </a:extLst>
          </p:cNvPr>
          <p:cNvCxnSpPr>
            <a:cxnSpLocks/>
            <a:stCxn id="7" idx="5"/>
          </p:cNvCxnSpPr>
          <p:nvPr/>
        </p:nvCxnSpPr>
        <p:spPr>
          <a:xfrm>
            <a:off x="1274293" y="3477920"/>
            <a:ext cx="3000382" cy="130914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FD9B6CE-D521-F54E-B778-008355E130CC}"/>
              </a:ext>
            </a:extLst>
          </p:cNvPr>
          <p:cNvCxnSpPr>
            <a:cxnSpLocks/>
            <a:endCxn id="9" idx="4"/>
          </p:cNvCxnSpPr>
          <p:nvPr/>
        </p:nvCxnSpPr>
        <p:spPr>
          <a:xfrm flipV="1">
            <a:off x="1172868" y="2532755"/>
            <a:ext cx="1067224" cy="139117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FD977BCF-F731-8340-8757-331FA0066B4C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1093657" y="2472675"/>
            <a:ext cx="2050161" cy="147167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2DB09FE-6F6A-B041-B910-C2016F359486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1093657" y="2473273"/>
            <a:ext cx="3295669" cy="1471072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B8CA8A8-51F4-9045-9EFB-A8E7DB86A701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49114" y="3720639"/>
            <a:ext cx="714428" cy="47104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092A263-86D4-5A47-9476-51A4C1BF4729}"/>
              </a:ext>
            </a:extLst>
          </p:cNvPr>
          <p:cNvCxnSpPr>
            <a:cxnSpLocks/>
            <a:stCxn id="8" idx="6"/>
            <a:endCxn id="15" idx="3"/>
          </p:cNvCxnSpPr>
          <p:nvPr/>
        </p:nvCxnSpPr>
        <p:spPr>
          <a:xfrm flipV="1">
            <a:off x="1349114" y="3721719"/>
            <a:ext cx="1822645" cy="46996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E913F50-6834-5B4E-B7E6-0241052C397B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49114" y="3721651"/>
            <a:ext cx="2908603" cy="470032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EE59CB7-8076-9841-9E35-57B82683B81B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1244001" y="4406273"/>
            <a:ext cx="740633" cy="535272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7906F7B-BBB6-494E-8E48-73DC375CF37B}"/>
              </a:ext>
            </a:extLst>
          </p:cNvPr>
          <p:cNvCxnSpPr>
            <a:cxnSpLocks/>
            <a:stCxn id="8" idx="5"/>
          </p:cNvCxnSpPr>
          <p:nvPr/>
        </p:nvCxnSpPr>
        <p:spPr>
          <a:xfrm>
            <a:off x="1274292" y="4366577"/>
            <a:ext cx="1852974" cy="495556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D28B41B-F2E9-5741-ADB9-F801563DB7CC}"/>
              </a:ext>
            </a:extLst>
          </p:cNvPr>
          <p:cNvCxnSpPr>
            <a:cxnSpLocks/>
            <a:stCxn id="8" idx="5"/>
          </p:cNvCxnSpPr>
          <p:nvPr/>
        </p:nvCxnSpPr>
        <p:spPr>
          <a:xfrm>
            <a:off x="1274292" y="4366577"/>
            <a:ext cx="2978137" cy="47865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AE6DA052-5DDE-8D4A-B503-D3705E4AD6CD}"/>
              </a:ext>
            </a:extLst>
          </p:cNvPr>
          <p:cNvSpPr txBox="1"/>
          <p:nvPr/>
        </p:nvSpPr>
        <p:spPr>
          <a:xfrm>
            <a:off x="6096000" y="2038080"/>
            <a:ext cx="49367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Self-organizing map with 2 inputs</a:t>
            </a:r>
          </a:p>
          <a:p>
            <a:endParaRPr lang="en-US" sz="2400" dirty="0"/>
          </a:p>
          <a:p>
            <a:r>
              <a:rPr lang="en-US" sz="2400" dirty="0"/>
              <a:t>Each input connected to each neuron in lattice</a:t>
            </a:r>
          </a:p>
          <a:p>
            <a:endParaRPr lang="en-US" sz="2400" dirty="0"/>
          </a:p>
          <a:p>
            <a:r>
              <a:rPr lang="en-US" sz="2400" dirty="0"/>
              <a:t>No lattice neurons connected to any other lattice neuron</a:t>
            </a:r>
          </a:p>
        </p:txBody>
      </p:sp>
    </p:spTree>
    <p:extLst>
      <p:ext uri="{BB962C8B-B14F-4D97-AF65-F5344CB8AC3E}">
        <p14:creationId xmlns:p14="http://schemas.microsoft.com/office/powerpoint/2010/main" val="37651246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B52A-3882-7848-8DAF-E90FF01F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E492F-9779-C349-974D-0ABC86854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 used to examining DNS, HTTP traffic on academic network</a:t>
            </a:r>
          </a:p>
          <a:p>
            <a:r>
              <a:rPr lang="en-US" dirty="0"/>
              <a:t>For DNS, lattice of 19 x 25 neurons initialized using 8857 sample DNS connections</a:t>
            </a:r>
          </a:p>
          <a:p>
            <a:pPr lvl="1"/>
            <a:r>
              <a:rPr lang="en-US" dirty="0"/>
              <a:t>Tested using set of DNS traffic with known exploit injected, and exploit correctly identified</a:t>
            </a:r>
          </a:p>
          <a:p>
            <a:r>
              <a:rPr lang="en-US" dirty="0"/>
              <a:t>For HTTP, lattice of 16 x 27 neurons initialized using 7194 HTTP connections</a:t>
            </a:r>
          </a:p>
          <a:p>
            <a:pPr lvl="1"/>
            <a:r>
              <a:rPr lang="en-US" dirty="0"/>
              <a:t>Tested using HTTP traffic with an HTTP tunnel through which </a:t>
            </a:r>
            <a:r>
              <a:rPr lang="en-US" i="1" dirty="0"/>
              <a:t>telnet</a:t>
            </a:r>
            <a:r>
              <a:rPr lang="en-US" dirty="0"/>
              <a:t> was run, and the commands setting up tunnel were identified as anomalous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EB15A-979A-1D48-A128-4C95A5D50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B0DD4-B22A-D048-A863-4DB255F3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81821-0006-B84F-B9E2-6E6CD604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90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EF4582D-4628-414B-9013-BD7759551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0B5831B-0A8E-B741-B95E-E09978A10C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Goal: insert a back door into a system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Intruder will modify system configuration file or program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Requires privilege; attacker enters system as an unprivileged user and must acquire privilege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Nonprivileged user may not normally acquire privilege (violates #1)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Attacker may break in using sequence of commands that violate security policy (violates #2)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Attacker may cause program to act in ways that violate program’s specification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592823C-70E1-CE43-86C3-4DD04CA54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9D33C14-370A-6049-875F-756B3DDD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99C1CA0-839B-0A43-81EA-7DBECBF3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036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40D0-A584-D04C-8FF4-BFB58C2A2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to Neighbor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367D1-6DEB-1A43-ADDF-591A4B561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Anomalies defined by distance from neighborhood elements</a:t>
            </a:r>
          </a:p>
          <a:p>
            <a:pPr lvl="1"/>
            <a:r>
              <a:rPr lang="en-US" dirty="0"/>
              <a:t>Different measured used for this</a:t>
            </a:r>
          </a:p>
          <a:p>
            <a:r>
              <a:rPr lang="en-US" dirty="0"/>
              <a:t>Example: </a:t>
            </a:r>
            <a:r>
              <a:rPr lang="en-US" i="1" dirty="0"/>
              <a:t>k</a:t>
            </a:r>
            <a:r>
              <a:rPr lang="en-US" dirty="0"/>
              <a:t> nearest neighbor algorithm uses clustering algorithm to partition data into disjoint subsets</a:t>
            </a:r>
          </a:p>
          <a:p>
            <a:pPr lvl="1"/>
            <a:r>
              <a:rPr lang="en-US" dirty="0"/>
              <a:t>Then computes upper, lower bounds for distances of elements in each partition</a:t>
            </a:r>
          </a:p>
          <a:p>
            <a:pPr lvl="1"/>
            <a:r>
              <a:rPr lang="en-US" dirty="0"/>
              <a:t>Determine which partitions are likely to contain outliers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4D228-01FD-1140-9FB8-FA9A55056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DC2AD-9A9A-F34D-9D56-FA08D82A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C559E-951E-CF4F-8CBC-C973151F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626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51CC6-9421-1048-BCFF-D9CE8591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17B1D-2413-5945-8B53-6479B6513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Experiment looked at system call data from processes</a:t>
            </a:r>
          </a:p>
          <a:p>
            <a:pPr lvl="1"/>
            <a:r>
              <a:rPr lang="en-US" dirty="0"/>
              <a:t>Training data used to construct matrix with rows representing system calls, columns representing processes</a:t>
            </a:r>
          </a:p>
          <a:p>
            <a:pPr lvl="1"/>
            <a:r>
              <a:rPr lang="en-US" dirty="0"/>
              <a:t>Elements calculated using weighting taking into account system call frequency over all processes, and compensates for some processes using fewer system calls than others</a:t>
            </a:r>
          </a:p>
          <a:p>
            <a:r>
              <a:rPr lang="en-US" dirty="0"/>
              <a:t>New process tested using a similarity function to compute distance to processes</a:t>
            </a:r>
          </a:p>
          <a:p>
            <a:pPr lvl="1"/>
            <a:r>
              <a:rPr lang="en-US" i="1" dirty="0"/>
              <a:t>k</a:t>
            </a:r>
            <a:r>
              <a:rPr lang="en-US" dirty="0"/>
              <a:t> closest selected; average distance computed and compared to threshold</a:t>
            </a:r>
          </a:p>
          <a:p>
            <a:r>
              <a:rPr lang="en-US" dirty="0"/>
              <a:t>Experiment tested values of </a:t>
            </a:r>
            <a:r>
              <a:rPr lang="en-US" i="1" dirty="0"/>
              <a:t>k</a:t>
            </a:r>
            <a:r>
              <a:rPr lang="en-US" dirty="0"/>
              <a:t> between 5, 25</a:t>
            </a:r>
          </a:p>
          <a:p>
            <a:pPr lvl="1"/>
            <a:r>
              <a:rPr lang="en-US" i="1" dirty="0"/>
              <a:t>k</a:t>
            </a:r>
            <a:r>
              <a:rPr lang="en-US" dirty="0"/>
              <a:t> = 10, threshold value of 0.72 detected all attacks, false positive rate 0.44%</a:t>
            </a:r>
          </a:p>
          <a:p>
            <a:r>
              <a:rPr lang="en-US" dirty="0"/>
              <a:t>Conclusion: this method could detect attacks with acceptably low false positive rate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18B6B-7A0D-2942-9B70-9B7B3E4A3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C88CB-6290-C443-9926-D341FF02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CB0DB-B3E7-8F42-96BB-19724C1E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536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943FA-8A71-0F41-9809-9E11BA3F6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Vector Machines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89F442-CFD9-0C43-A070-CF7D9E2216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Works best when data can be divided into 2 distinct classes</a:t>
                </a:r>
              </a:p>
              <a:p>
                <a:r>
                  <a:rPr lang="en-US" dirty="0"/>
                  <a:t>Dataset has </a:t>
                </a:r>
                <a:r>
                  <a:rPr lang="en-US" i="1" dirty="0"/>
                  <a:t>n</a:t>
                </a:r>
                <a:r>
                  <a:rPr lang="en-US" dirty="0"/>
                  <a:t> features, so map each data point into </a:t>
                </a:r>
                <a:r>
                  <a:rPr lang="en-US" i="1" dirty="0"/>
                  <a:t>n</a:t>
                </a:r>
                <a:r>
                  <a:rPr lang="en-US" dirty="0"/>
                  <a:t>-dimensional space, each dimension representing a feature</a:t>
                </a:r>
              </a:p>
              <a:p>
                <a:r>
                  <a:rPr lang="en-US" dirty="0"/>
                  <a:t>SVM is supervised machine learning method that splits dataset in 2</a:t>
                </a:r>
              </a:p>
              <a:p>
                <a:pPr lvl="1"/>
                <a:r>
                  <a:rPr lang="en-US" dirty="0"/>
                  <a:t>Technically, it derives a hyperplane bisecting the space</a:t>
                </a:r>
              </a:p>
              <a:p>
                <a:r>
                  <a:rPr lang="en-US" dirty="0"/>
                  <a:t>Use </a:t>
                </a:r>
                <a:r>
                  <a:rPr lang="en-US" i="1" dirty="0"/>
                  <a:t>kernel function</a:t>
                </a:r>
                <a:r>
                  <a:rPr lang="en-US" dirty="0"/>
                  <a:t> to derive similarity of points</a:t>
                </a:r>
              </a:p>
              <a:p>
                <a:pPr lvl="1"/>
                <a:r>
                  <a:rPr lang="en-US" dirty="0"/>
                  <a:t>Common one: Gaussian radial base function (RBF),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where </a:t>
                </a:r>
                <a:r>
                  <a:rPr lang="en-US" i="1" dirty="0"/>
                  <a:t>x</a:t>
                </a:r>
                <a:r>
                  <a:rPr lang="en-US" dirty="0"/>
                  <a:t>, </a:t>
                </a:r>
                <a:r>
                  <a:rPr lang="en-US" i="1" dirty="0"/>
                  <a:t>y</a:t>
                </a:r>
                <a:r>
                  <a:rPr lang="en-US" dirty="0"/>
                  <a:t> are points, 𝛾 constant function, ||</a:t>
                </a:r>
                <a:r>
                  <a:rPr lang="en-US" i="1" dirty="0"/>
                  <a:t>x</a:t>
                </a:r>
                <a:r>
                  <a:rPr lang="en-US" dirty="0"/>
                  <a:t>–</a:t>
                </a:r>
                <a:r>
                  <a:rPr lang="en-US" i="1" dirty="0"/>
                  <a:t>y</a:t>
                </a:r>
                <a:r>
                  <a:rPr lang="en-US" dirty="0"/>
                  <a:t>||2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New data mapped into space, and so falls into either class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89F442-CFD9-0C43-A070-CF7D9E2216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2632" b="-3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8B951-27A8-8E40-8CDB-BED71B1A0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2B434-8933-974F-980B-CEFB4124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595BE-D8BA-0C4E-A5DD-26DDBC99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840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36C0-673A-884F-8C04-2D74AEC12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89F16-6651-5941-852E-65AF1E029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SVM used to analyze KDD-CUP-99 dataset</a:t>
            </a:r>
          </a:p>
          <a:p>
            <a:pPr lvl="1"/>
            <a:r>
              <a:rPr lang="en-US" dirty="0"/>
              <a:t>Dataset had 41 features, so used 41-dimensional space</a:t>
            </a:r>
          </a:p>
          <a:p>
            <a:pPr lvl="1"/>
            <a:r>
              <a:rPr lang="en-US" dirty="0"/>
              <a:t>Split into training data (7312 elements), test data (6980 elements)</a:t>
            </a:r>
          </a:p>
          <a:p>
            <a:r>
              <a:rPr lang="en-US" dirty="0"/>
              <a:t>Accuracy of 99.5%</a:t>
            </a:r>
          </a:p>
          <a:p>
            <a:r>
              <a:rPr lang="en-US" dirty="0"/>
              <a:t>SVM training time 18 seconds; neural net training time 18 minutes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4A2BC-6294-8B48-AFFC-D85E08F4D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0A255-AD99-5741-B0C4-470E6978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4DD2B-5A51-7F4D-A46A-2055F07BD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949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A689599-1772-254F-925F-9411FA37E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Misuse Modeling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6CB0554F-1313-A64F-8AA5-4813780F9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Determines whether a sequence of instructions being executed is known to violate the site security policy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Descriptions of known or potential exploits grouped into </a:t>
            </a:r>
            <a:r>
              <a:rPr lang="en-US" altLang="en-US" i="1"/>
              <a:t>rule sets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IDS matches data against rule sets; on success, potential attack found</a:t>
            </a:r>
          </a:p>
          <a:p>
            <a:pPr>
              <a:lnSpc>
                <a:spcPct val="90000"/>
              </a:lnSpc>
            </a:pPr>
            <a:r>
              <a:rPr lang="en-US" altLang="en-US"/>
              <a:t>Cannot detect attacks unknown to developers of rule sets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 rules to cover them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DA83ABD-A211-E64C-84B2-2DC6AA95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0CDA3BD-0D2F-404F-9BDD-9D87103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92B631E-2254-274F-A6EE-FE3F475FE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996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4A98B16-5E1E-FF44-9815-DA5C6DEC1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IDIOT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F8DD61A-D85C-0E47-8BBF-B4FDBB694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Event is a single action, or a series of actions resulting in a single record</a:t>
            </a:r>
          </a:p>
          <a:p>
            <a:pPr>
              <a:lnSpc>
                <a:spcPct val="90000"/>
              </a:lnSpc>
            </a:pPr>
            <a:r>
              <a:rPr lang="en-US" altLang="en-US"/>
              <a:t>Five features of attacks: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Existence: attack creates file or other entity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Sequence: attack causes several events sequentially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Partial order: attack causes 2 or more sequences of events, and events form partial order under temporal relation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Duration: something exists for interval of time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Interval: events occur exactly </a:t>
            </a:r>
            <a:r>
              <a:rPr lang="en-US" altLang="en-US" i="1"/>
              <a:t>n</a:t>
            </a:r>
            <a:r>
              <a:rPr lang="en-US" altLang="en-US"/>
              <a:t> units of time apart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B3A9833-BD00-4748-85FB-1BF5A9D5C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F982EA7-AAEE-C442-A89B-E6A27381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78A07D6-F9B1-C640-AC44-84995EBA7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689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2161ED8-0FFB-F54A-BA97-9531876BF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IDIOT Representation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94152284-CC30-C546-81DC-CC51EEC20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Sequences of events may be interlaced</a:t>
            </a:r>
          </a:p>
          <a:p>
            <a:r>
              <a:rPr lang="en-US" altLang="en-US" dirty="0"/>
              <a:t>Use colored Petri automata to capture this</a:t>
            </a:r>
          </a:p>
          <a:p>
            <a:pPr lvl="1"/>
            <a:r>
              <a:rPr lang="en-US" altLang="en-US" dirty="0"/>
              <a:t>Each signature corresponds to a particular CPA</a:t>
            </a:r>
          </a:p>
          <a:p>
            <a:pPr lvl="1"/>
            <a:r>
              <a:rPr lang="en-US" altLang="en-US" dirty="0"/>
              <a:t>Nodes are tokens; edges, transitions</a:t>
            </a:r>
          </a:p>
          <a:p>
            <a:pPr lvl="1"/>
            <a:r>
              <a:rPr lang="en-US" altLang="en-US" dirty="0"/>
              <a:t>Final state of signature is compromised state</a:t>
            </a:r>
          </a:p>
          <a:p>
            <a:r>
              <a:rPr lang="en-US" altLang="en-US" dirty="0"/>
              <a:t>Example: </a:t>
            </a:r>
            <a:r>
              <a:rPr lang="en-US" altLang="en-US" i="1" dirty="0" err="1"/>
              <a:t>mkdir</a:t>
            </a:r>
            <a:r>
              <a:rPr lang="en-US" altLang="en-US" dirty="0"/>
              <a:t> attack</a:t>
            </a:r>
          </a:p>
          <a:p>
            <a:pPr lvl="1"/>
            <a:r>
              <a:rPr lang="en-US" altLang="en-US" dirty="0"/>
              <a:t>Edges protected by guards (expressions)</a:t>
            </a:r>
          </a:p>
          <a:p>
            <a:pPr lvl="1"/>
            <a:r>
              <a:rPr lang="en-US" altLang="en-US" dirty="0"/>
              <a:t>Tokens move from node to node as guards satisfied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17CBB5D-3DE3-3646-BBD8-E23A8F049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E8553C4-E857-C448-8BFC-DF4977B0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7D0173C-12F6-F04B-BD75-F414C1E7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08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D0C448AB-2788-E249-BCF5-B433C67A3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IDIOT Analysis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DE971D7-0BF6-4944-A69D-928437398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884A8B-77F1-D243-9113-C2F7A0911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D4E7633-9002-B94C-B574-6F93D6662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63FBF0D7-B41A-904B-ACD9-81A4D676F59F}"/>
              </a:ext>
            </a:extLst>
          </p:cNvPr>
          <p:cNvSpPr/>
          <p:nvPr/>
        </p:nvSpPr>
        <p:spPr>
          <a:xfrm>
            <a:off x="350616" y="4685318"/>
            <a:ext cx="2697473" cy="120032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D1FDA-5E38-B240-AB48-66A760CE3746}"/>
              </a:ext>
            </a:extLst>
          </p:cNvPr>
          <p:cNvSpPr txBox="1"/>
          <p:nvPr/>
        </p:nvSpPr>
        <p:spPr>
          <a:xfrm>
            <a:off x="677279" y="4778683"/>
            <a:ext cx="2044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this[</a:t>
            </a:r>
            <a:r>
              <a:rPr lang="en-US" sz="2000" dirty="0" err="1"/>
              <a:t>euid</a:t>
            </a:r>
            <a:r>
              <a:rPr lang="en-US" sz="2000" dirty="0"/>
              <a:t>] != 0 &amp;&amp;</a:t>
            </a:r>
          </a:p>
          <a:p>
            <a:r>
              <a:rPr lang="en-US" sz="2000" dirty="0"/>
              <a:t>this[</a:t>
            </a:r>
            <a:r>
              <a:rPr lang="en-US" sz="2000" dirty="0" err="1"/>
              <a:t>ruid</a:t>
            </a:r>
            <a:r>
              <a:rPr lang="en-US" sz="2000" dirty="0"/>
              <a:t>] != 0 &amp;&amp;</a:t>
            </a:r>
          </a:p>
          <a:p>
            <a:r>
              <a:rPr lang="en-US" sz="2000" dirty="0"/>
              <a:t>FILE1 == this[</a:t>
            </a:r>
            <a:r>
              <a:rPr lang="en-US" sz="2000" dirty="0" err="1"/>
              <a:t>obj</a:t>
            </a:r>
            <a:r>
              <a:rPr lang="en-US" sz="2000" dirty="0"/>
              <a:t>]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898D7C4-252C-F945-AF78-CF0CC298ECF3}"/>
              </a:ext>
            </a:extLst>
          </p:cNvPr>
          <p:cNvSpPr/>
          <p:nvPr/>
        </p:nvSpPr>
        <p:spPr>
          <a:xfrm>
            <a:off x="898941" y="3722644"/>
            <a:ext cx="457200" cy="4577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7F06F-1582-C04B-912F-D7A67083F6E0}"/>
              </a:ext>
            </a:extLst>
          </p:cNvPr>
          <p:cNvSpPr txBox="1"/>
          <p:nvPr/>
        </p:nvSpPr>
        <p:spPr>
          <a:xfrm>
            <a:off x="922998" y="4140314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</a:t>
            </a:r>
            <a:r>
              <a:rPr lang="en-US" sz="2400" baseline="-25000" dirty="0"/>
              <a:t>1</a:t>
            </a:r>
            <a:endParaRPr lang="en-US" sz="2400" i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F087A5-D2CF-9349-A6A0-AE4BCBA13034}"/>
              </a:ext>
            </a:extLst>
          </p:cNvPr>
          <p:cNvCxnSpPr/>
          <p:nvPr/>
        </p:nvCxnSpPr>
        <p:spPr>
          <a:xfrm>
            <a:off x="3178628" y="3537857"/>
            <a:ext cx="0" cy="86270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85FCF5-5D9D-6E4F-852A-5EFBE6F3AE2D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1356141" y="3951497"/>
            <a:ext cx="179843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363FC4D-A146-324F-A264-178B03C7C9AB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1699353" y="4137618"/>
            <a:ext cx="1455218" cy="5477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7C39E66C-9C26-0F46-BDB1-C53B16A3E381}"/>
              </a:ext>
            </a:extLst>
          </p:cNvPr>
          <p:cNvSpPr/>
          <p:nvPr/>
        </p:nvSpPr>
        <p:spPr>
          <a:xfrm>
            <a:off x="3330880" y="4686349"/>
            <a:ext cx="2893314" cy="120032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EC0C9F-B208-5E44-8C3A-BC4BE5DAD8BC}"/>
              </a:ext>
            </a:extLst>
          </p:cNvPr>
          <p:cNvSpPr txBox="1"/>
          <p:nvPr/>
        </p:nvSpPr>
        <p:spPr>
          <a:xfrm>
            <a:off x="3337098" y="4784510"/>
            <a:ext cx="30029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true_name</a:t>
            </a:r>
            <a:r>
              <a:rPr lang="en-US" sz="2000" dirty="0"/>
              <a:t>(this[</a:t>
            </a:r>
            <a:r>
              <a:rPr lang="en-US" sz="2000" dirty="0" err="1"/>
              <a:t>obj</a:t>
            </a:r>
            <a:r>
              <a:rPr lang="en-US" sz="2000" dirty="0"/>
              <a:t>]) ==</a:t>
            </a:r>
          </a:p>
          <a:p>
            <a:r>
              <a:rPr lang="en-US" sz="2000" dirty="0" err="1"/>
              <a:t>true_name</a:t>
            </a:r>
            <a:r>
              <a:rPr lang="en-US" sz="2000" dirty="0"/>
              <a:t>(“/</a:t>
            </a:r>
            <a:r>
              <a:rPr lang="en-US" sz="2000" dirty="0" err="1"/>
              <a:t>etc</a:t>
            </a:r>
            <a:r>
              <a:rPr lang="en-US" sz="2000" dirty="0"/>
              <a:t>/</a:t>
            </a:r>
            <a:r>
              <a:rPr lang="en-US" sz="2000" dirty="0" err="1"/>
              <a:t>passwd</a:t>
            </a:r>
            <a:r>
              <a:rPr lang="en-US" sz="2000" dirty="0"/>
              <a:t>”)</a:t>
            </a:r>
          </a:p>
          <a:p>
            <a:r>
              <a:rPr lang="en-US" sz="2000" dirty="0"/>
              <a:t>&amp;&amp; FILE2 == this[</a:t>
            </a:r>
            <a:r>
              <a:rPr lang="en-US" sz="2000" dirty="0" err="1"/>
              <a:t>obj</a:t>
            </a:r>
            <a:r>
              <a:rPr lang="en-US" sz="2000" dirty="0"/>
              <a:t>]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B1E736-DD33-D146-83BE-3BF37D5A8D41}"/>
              </a:ext>
            </a:extLst>
          </p:cNvPr>
          <p:cNvCxnSpPr>
            <a:cxnSpLocks/>
          </p:cNvCxnSpPr>
          <p:nvPr/>
        </p:nvCxnSpPr>
        <p:spPr>
          <a:xfrm>
            <a:off x="6113743" y="3595001"/>
            <a:ext cx="0" cy="86270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44B6BF7-5F70-5C4D-9A66-9D8549315E17}"/>
              </a:ext>
            </a:extLst>
          </p:cNvPr>
          <p:cNvCxnSpPr>
            <a:cxnSpLocks/>
            <a:stCxn id="30" idx="6"/>
          </p:cNvCxnSpPr>
          <p:nvPr/>
        </p:nvCxnSpPr>
        <p:spPr>
          <a:xfrm flipV="1">
            <a:off x="4779838" y="3951497"/>
            <a:ext cx="1314216" cy="232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693A0DF-7DC9-D349-A85A-491301B7F44B}"/>
              </a:ext>
            </a:extLst>
          </p:cNvPr>
          <p:cNvCxnSpPr>
            <a:cxnSpLocks/>
          </p:cNvCxnSpPr>
          <p:nvPr/>
        </p:nvCxnSpPr>
        <p:spPr>
          <a:xfrm flipV="1">
            <a:off x="4991231" y="4190966"/>
            <a:ext cx="1122512" cy="49435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239BE54-EA4E-DD4A-973C-0A5F36696383}"/>
              </a:ext>
            </a:extLst>
          </p:cNvPr>
          <p:cNvCxnSpPr>
            <a:cxnSpLocks/>
          </p:cNvCxnSpPr>
          <p:nvPr/>
        </p:nvCxnSpPr>
        <p:spPr>
          <a:xfrm>
            <a:off x="3178628" y="3940881"/>
            <a:ext cx="1148840" cy="2603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5295C201-8DA7-404C-B0D0-9DCF2FB7AD21}"/>
              </a:ext>
            </a:extLst>
          </p:cNvPr>
          <p:cNvSpPr/>
          <p:nvPr/>
        </p:nvSpPr>
        <p:spPr>
          <a:xfrm>
            <a:off x="4322638" y="3745876"/>
            <a:ext cx="457200" cy="4577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E0A24F-98E0-D144-B87E-77133C8E8ED8}"/>
              </a:ext>
            </a:extLst>
          </p:cNvPr>
          <p:cNvSpPr txBox="1"/>
          <p:nvPr/>
        </p:nvSpPr>
        <p:spPr>
          <a:xfrm>
            <a:off x="4362104" y="4111248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</a:t>
            </a:r>
            <a:r>
              <a:rPr lang="en-US" sz="2400" baseline="-25000" dirty="0"/>
              <a:t>2</a:t>
            </a:r>
            <a:endParaRPr lang="en-US" sz="2400" i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837FC2-4EA6-0748-ADEA-4DADC404F776}"/>
              </a:ext>
            </a:extLst>
          </p:cNvPr>
          <p:cNvSpPr txBox="1"/>
          <p:nvPr/>
        </p:nvSpPr>
        <p:spPr>
          <a:xfrm>
            <a:off x="3048602" y="4317018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endParaRPr lang="en-US" sz="2400" i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C4805C-46BE-6D44-98F8-89F5FED1091C}"/>
              </a:ext>
            </a:extLst>
          </p:cNvPr>
          <p:cNvSpPr txBox="1"/>
          <p:nvPr/>
        </p:nvSpPr>
        <p:spPr>
          <a:xfrm>
            <a:off x="2683929" y="3133336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unlink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1D5BCAE-5A86-104B-9397-0C033C697C1B}"/>
              </a:ext>
            </a:extLst>
          </p:cNvPr>
          <p:cNvCxnSpPr>
            <a:cxnSpLocks/>
          </p:cNvCxnSpPr>
          <p:nvPr/>
        </p:nvCxnSpPr>
        <p:spPr>
          <a:xfrm>
            <a:off x="9059583" y="2242457"/>
            <a:ext cx="0" cy="218472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600FDAF-E193-D34C-AD5C-6723AC4511D2}"/>
              </a:ext>
            </a:extLst>
          </p:cNvPr>
          <p:cNvCxnSpPr>
            <a:cxnSpLocks/>
          </p:cNvCxnSpPr>
          <p:nvPr/>
        </p:nvCxnSpPr>
        <p:spPr>
          <a:xfrm flipV="1">
            <a:off x="7857862" y="4222734"/>
            <a:ext cx="1172469" cy="49263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F15D5760-5B5B-AB43-BC0F-D42D82C87399}"/>
              </a:ext>
            </a:extLst>
          </p:cNvPr>
          <p:cNvSpPr/>
          <p:nvPr/>
        </p:nvSpPr>
        <p:spPr>
          <a:xfrm>
            <a:off x="7288167" y="3766980"/>
            <a:ext cx="457200" cy="4577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578C135-E327-414D-875E-AD50762B40E0}"/>
              </a:ext>
            </a:extLst>
          </p:cNvPr>
          <p:cNvSpPr txBox="1"/>
          <p:nvPr/>
        </p:nvSpPr>
        <p:spPr>
          <a:xfrm>
            <a:off x="7327633" y="4132352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</a:t>
            </a:r>
            <a:r>
              <a:rPr lang="en-US" sz="2400" baseline="-25000" dirty="0"/>
              <a:t>3</a:t>
            </a:r>
            <a:endParaRPr lang="en-US" sz="2400" i="1" dirty="0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A8FC86FC-830F-7C43-A92D-E105114173DC}"/>
              </a:ext>
            </a:extLst>
          </p:cNvPr>
          <p:cNvSpPr/>
          <p:nvPr/>
        </p:nvSpPr>
        <p:spPr>
          <a:xfrm>
            <a:off x="6509125" y="4716396"/>
            <a:ext cx="2697473" cy="120032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1537F7-5446-6645-8D9F-3FDD40447400}"/>
              </a:ext>
            </a:extLst>
          </p:cNvPr>
          <p:cNvSpPr txBox="1"/>
          <p:nvPr/>
        </p:nvSpPr>
        <p:spPr>
          <a:xfrm>
            <a:off x="6824458" y="4808730"/>
            <a:ext cx="21002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this[</a:t>
            </a:r>
            <a:r>
              <a:rPr lang="en-US" sz="2000" dirty="0" err="1"/>
              <a:t>euid</a:t>
            </a:r>
            <a:r>
              <a:rPr lang="en-US" sz="2000" dirty="0"/>
              <a:t>] != 0 &amp;&amp;</a:t>
            </a:r>
          </a:p>
          <a:p>
            <a:r>
              <a:rPr lang="en-US" sz="2000" dirty="0"/>
              <a:t>this[</a:t>
            </a:r>
            <a:r>
              <a:rPr lang="en-US" sz="2000" dirty="0" err="1"/>
              <a:t>ruid</a:t>
            </a:r>
            <a:r>
              <a:rPr lang="en-US" sz="2000" dirty="0"/>
              <a:t>] != 0 &amp;&amp;</a:t>
            </a:r>
          </a:p>
          <a:p>
            <a:r>
              <a:rPr lang="en-US" sz="2000" dirty="0"/>
              <a:t>FILE2 == this[</a:t>
            </a:r>
            <a:r>
              <a:rPr lang="en-US" sz="2000" dirty="0" err="1"/>
              <a:t>obj</a:t>
            </a:r>
            <a:r>
              <a:rPr lang="en-US" sz="2000" dirty="0"/>
              <a:t>]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DCCCB7E-9249-F942-A0D8-A13785DB7990}"/>
              </a:ext>
            </a:extLst>
          </p:cNvPr>
          <p:cNvSpPr/>
          <p:nvPr/>
        </p:nvSpPr>
        <p:spPr>
          <a:xfrm>
            <a:off x="10186167" y="3746122"/>
            <a:ext cx="457200" cy="4577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95426F8-BE97-9D47-9A8C-EEE7993821A8}"/>
              </a:ext>
            </a:extLst>
          </p:cNvPr>
          <p:cNvSpPr txBox="1"/>
          <p:nvPr/>
        </p:nvSpPr>
        <p:spPr>
          <a:xfrm>
            <a:off x="10225633" y="4111494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</a:t>
            </a:r>
            <a:r>
              <a:rPr lang="en-US" sz="2400" baseline="-25000" dirty="0"/>
              <a:t>6</a:t>
            </a:r>
            <a:endParaRPr lang="en-US" sz="2400" i="1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1C42806-1E9B-434A-B718-AC86C81C27AC}"/>
              </a:ext>
            </a:extLst>
          </p:cNvPr>
          <p:cNvCxnSpPr>
            <a:cxnSpLocks/>
          </p:cNvCxnSpPr>
          <p:nvPr/>
        </p:nvCxnSpPr>
        <p:spPr>
          <a:xfrm>
            <a:off x="6149229" y="3976073"/>
            <a:ext cx="1148840" cy="2603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4F1DC42-D556-A543-BA43-D5CE6CC40F67}"/>
              </a:ext>
            </a:extLst>
          </p:cNvPr>
          <p:cNvSpPr txBox="1"/>
          <p:nvPr/>
        </p:nvSpPr>
        <p:spPr>
          <a:xfrm>
            <a:off x="6085090" y="4339148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t</a:t>
            </a:r>
            <a:r>
              <a:rPr lang="en-US" sz="2400" baseline="-25000" dirty="0"/>
              <a:t>2</a:t>
            </a:r>
            <a:endParaRPr lang="en-US" sz="2400" i="1" dirty="0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1601479-0F91-7C47-ABB4-6025201EC234}"/>
              </a:ext>
            </a:extLst>
          </p:cNvPr>
          <p:cNvCxnSpPr>
            <a:cxnSpLocks/>
          </p:cNvCxnSpPr>
          <p:nvPr/>
        </p:nvCxnSpPr>
        <p:spPr>
          <a:xfrm>
            <a:off x="7729175" y="3985354"/>
            <a:ext cx="131968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BB8D9FB-3961-1043-B109-A856E9268C1A}"/>
              </a:ext>
            </a:extLst>
          </p:cNvPr>
          <p:cNvCxnSpPr>
            <a:cxnSpLocks/>
          </p:cNvCxnSpPr>
          <p:nvPr/>
        </p:nvCxnSpPr>
        <p:spPr>
          <a:xfrm>
            <a:off x="9048858" y="3987006"/>
            <a:ext cx="1148840" cy="2603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72AD5AC6-A10F-384F-AFA4-4E1FFFB571D4}"/>
              </a:ext>
            </a:extLst>
          </p:cNvPr>
          <p:cNvSpPr txBox="1"/>
          <p:nvPr/>
        </p:nvSpPr>
        <p:spPr>
          <a:xfrm>
            <a:off x="9010871" y="419725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t</a:t>
            </a:r>
            <a:r>
              <a:rPr lang="en-US" sz="2400" baseline="-25000" dirty="0"/>
              <a:t>3</a:t>
            </a:r>
            <a:endParaRPr lang="en-US" sz="2400" i="1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D021AC2-2AAD-774E-80D8-5883A2F267B8}"/>
              </a:ext>
            </a:extLst>
          </p:cNvPr>
          <p:cNvSpPr txBox="1"/>
          <p:nvPr/>
        </p:nvSpPr>
        <p:spPr>
          <a:xfrm>
            <a:off x="5801798" y="3154693"/>
            <a:ext cx="623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link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7C40DF0-FB9B-0E42-A8C5-0F1098756B4E}"/>
              </a:ext>
            </a:extLst>
          </p:cNvPr>
          <p:cNvSpPr txBox="1"/>
          <p:nvPr/>
        </p:nvSpPr>
        <p:spPr>
          <a:xfrm>
            <a:off x="8556015" y="1800912"/>
            <a:ext cx="1007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chown</a:t>
            </a:r>
            <a:endParaRPr lang="en-US" sz="2400" i="1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C3E33A0-44C3-414A-848D-0ADCF7CCE634}"/>
              </a:ext>
            </a:extLst>
          </p:cNvPr>
          <p:cNvSpPr/>
          <p:nvPr/>
        </p:nvSpPr>
        <p:spPr>
          <a:xfrm>
            <a:off x="4048010" y="2271438"/>
            <a:ext cx="457200" cy="4577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65FA447-13E0-D242-AC10-B7E9FF75552A}"/>
              </a:ext>
            </a:extLst>
          </p:cNvPr>
          <p:cNvSpPr txBox="1"/>
          <p:nvPr/>
        </p:nvSpPr>
        <p:spPr>
          <a:xfrm>
            <a:off x="4072067" y="2689108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</a:t>
            </a:r>
            <a:r>
              <a:rPr lang="en-US" sz="2400" baseline="-25000" dirty="0"/>
              <a:t>4</a:t>
            </a:r>
            <a:endParaRPr lang="en-US" sz="2400" i="1" dirty="0"/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20EF695-1910-8948-8490-4587BF3904D9}"/>
              </a:ext>
            </a:extLst>
          </p:cNvPr>
          <p:cNvCxnSpPr/>
          <p:nvPr/>
        </p:nvCxnSpPr>
        <p:spPr>
          <a:xfrm>
            <a:off x="6327697" y="2086651"/>
            <a:ext cx="0" cy="86270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04897D7-C828-8B42-BDBE-55438587EC7A}"/>
              </a:ext>
            </a:extLst>
          </p:cNvPr>
          <p:cNvCxnSpPr>
            <a:cxnSpLocks/>
            <a:stCxn id="67" idx="6"/>
          </p:cNvCxnSpPr>
          <p:nvPr/>
        </p:nvCxnSpPr>
        <p:spPr>
          <a:xfrm>
            <a:off x="4505210" y="2500291"/>
            <a:ext cx="179843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A1651B58-3A16-E64C-9520-99072A4DC9E9}"/>
              </a:ext>
            </a:extLst>
          </p:cNvPr>
          <p:cNvSpPr txBox="1"/>
          <p:nvPr/>
        </p:nvSpPr>
        <p:spPr>
          <a:xfrm>
            <a:off x="6303640" y="274588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t</a:t>
            </a:r>
            <a:r>
              <a:rPr lang="en-US" sz="2400" baseline="-25000" dirty="0"/>
              <a:t>4</a:t>
            </a:r>
            <a:endParaRPr lang="en-US" sz="2400" i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BFC33D3-7AE1-764A-8AAE-4B57A0DE860B}"/>
              </a:ext>
            </a:extLst>
          </p:cNvPr>
          <p:cNvSpPr txBox="1"/>
          <p:nvPr/>
        </p:nvSpPr>
        <p:spPr>
          <a:xfrm>
            <a:off x="5832998" y="1682130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mknod</a:t>
            </a:r>
            <a:endParaRPr lang="en-US" sz="2400" i="1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C0A06BD2-A1CE-BD48-9531-33C468443074}"/>
              </a:ext>
            </a:extLst>
          </p:cNvPr>
          <p:cNvCxnSpPr>
            <a:cxnSpLocks/>
          </p:cNvCxnSpPr>
          <p:nvPr/>
        </p:nvCxnSpPr>
        <p:spPr>
          <a:xfrm>
            <a:off x="6351754" y="2493077"/>
            <a:ext cx="1148840" cy="2603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>
            <a:extLst>
              <a:ext uri="{FF2B5EF4-FFF2-40B4-BE49-F238E27FC236}">
                <a16:creationId xmlns:a16="http://schemas.microsoft.com/office/drawing/2014/main" id="{4B4EA6F4-EEFE-C14E-88D7-B7DBF03F27D4}"/>
              </a:ext>
            </a:extLst>
          </p:cNvPr>
          <p:cNvSpPr/>
          <p:nvPr/>
        </p:nvSpPr>
        <p:spPr>
          <a:xfrm>
            <a:off x="7495764" y="2298072"/>
            <a:ext cx="457200" cy="4577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C492DEC-F84F-6C43-8418-A5013633E975}"/>
              </a:ext>
            </a:extLst>
          </p:cNvPr>
          <p:cNvSpPr txBox="1"/>
          <p:nvPr/>
        </p:nvSpPr>
        <p:spPr>
          <a:xfrm>
            <a:off x="7535230" y="2663444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</a:t>
            </a:r>
            <a:r>
              <a:rPr lang="en-US" sz="2400" baseline="-25000" dirty="0"/>
              <a:t>5</a:t>
            </a:r>
            <a:endParaRPr lang="en-US" sz="2400" i="1" dirty="0"/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D0A41AB-94D9-2546-82D5-4259D88498D2}"/>
              </a:ext>
            </a:extLst>
          </p:cNvPr>
          <p:cNvCxnSpPr>
            <a:cxnSpLocks/>
          </p:cNvCxnSpPr>
          <p:nvPr/>
        </p:nvCxnSpPr>
        <p:spPr>
          <a:xfrm>
            <a:off x="7933000" y="2693646"/>
            <a:ext cx="1107105" cy="52340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88DEE709-3BB2-A94D-A9B8-D6D265C527C1}"/>
              </a:ext>
            </a:extLst>
          </p:cNvPr>
          <p:cNvSpPr/>
          <p:nvPr/>
        </p:nvSpPr>
        <p:spPr>
          <a:xfrm>
            <a:off x="797218" y="1430090"/>
            <a:ext cx="4034489" cy="7498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568C6F1-A111-2645-B790-0699EE650E47}"/>
              </a:ext>
            </a:extLst>
          </p:cNvPr>
          <p:cNvSpPr txBox="1"/>
          <p:nvPr/>
        </p:nvSpPr>
        <p:spPr>
          <a:xfrm>
            <a:off x="803437" y="1463287"/>
            <a:ext cx="39677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this[</a:t>
            </a:r>
            <a:r>
              <a:rPr lang="en-US" sz="2000" dirty="0" err="1"/>
              <a:t>euid</a:t>
            </a:r>
            <a:r>
              <a:rPr lang="en-US" sz="2000" dirty="0"/>
              <a:t>] == 0 &amp;&amp; this[</a:t>
            </a:r>
            <a:r>
              <a:rPr lang="en-US" sz="2000" dirty="0" err="1"/>
              <a:t>ruid</a:t>
            </a:r>
            <a:r>
              <a:rPr lang="en-US" sz="2000" dirty="0"/>
              <a:t>] != 0 &amp;&amp;</a:t>
            </a:r>
          </a:p>
          <a:p>
            <a:r>
              <a:rPr lang="en-US" sz="2000" dirty="0"/>
              <a:t>FILE1 == </a:t>
            </a:r>
            <a:r>
              <a:rPr lang="en-US" sz="2000" dirty="0" err="1"/>
              <a:t>true_name</a:t>
            </a:r>
            <a:r>
              <a:rPr lang="en-US" sz="2000" dirty="0"/>
              <a:t>(this[</a:t>
            </a:r>
            <a:r>
              <a:rPr lang="en-US" sz="2000" dirty="0" err="1"/>
              <a:t>obj</a:t>
            </a:r>
            <a:r>
              <a:rPr lang="en-US" sz="2000" dirty="0"/>
              <a:t>])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6E243C3-71B4-5242-BEAB-7C69CB9F95B4}"/>
              </a:ext>
            </a:extLst>
          </p:cNvPr>
          <p:cNvCxnSpPr>
            <a:cxnSpLocks/>
            <a:stCxn id="78" idx="3"/>
          </p:cNvCxnSpPr>
          <p:nvPr/>
        </p:nvCxnSpPr>
        <p:spPr>
          <a:xfrm>
            <a:off x="4831707" y="1805027"/>
            <a:ext cx="1471933" cy="4790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9854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A082C00-B165-AD42-A508-82A3CCDF2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IDIOT Features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F20459CF-E307-D74F-AEAB-975392C27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New signatures can be added dynamically</a:t>
            </a:r>
          </a:p>
          <a:p>
            <a:pPr lvl="1"/>
            <a:r>
              <a:rPr lang="en-US" altLang="en-US"/>
              <a:t>Partially matched signatures need not be cleared and rematched</a:t>
            </a:r>
          </a:p>
          <a:p>
            <a:r>
              <a:rPr lang="en-US" altLang="en-US"/>
              <a:t>Ordering the CPAs allows you to order the checking for attack signatures</a:t>
            </a:r>
          </a:p>
          <a:p>
            <a:pPr lvl="1"/>
            <a:r>
              <a:rPr lang="en-US" altLang="en-US"/>
              <a:t>Useful when you want a priority ordering</a:t>
            </a:r>
          </a:p>
          <a:p>
            <a:pPr lvl="1"/>
            <a:r>
              <a:rPr lang="en-US" altLang="en-US"/>
              <a:t>Can order initial branches of CPA to find sequences known to occur often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96467E6-57BC-1E4F-A74A-55A355C6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D8D212-244F-0E40-8070-BB256E01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67EA399-2AE7-864C-A51C-FC2E3EEB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056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C22CD51-1BD1-3542-9F83-81C086F80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STAT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EBC19A31-69CC-F744-8C8A-B11A48545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Analyzes state transitions</a:t>
            </a:r>
          </a:p>
          <a:p>
            <a:pPr lvl="1"/>
            <a:r>
              <a:rPr lang="en-US" altLang="en-US" dirty="0"/>
              <a:t>Need keep only data relevant to security</a:t>
            </a:r>
          </a:p>
          <a:p>
            <a:pPr lvl="1"/>
            <a:r>
              <a:rPr lang="en-US" altLang="en-US" dirty="0"/>
              <a:t>Example: look at process gaining </a:t>
            </a:r>
            <a:r>
              <a:rPr lang="en-US" altLang="en-US" i="1" dirty="0"/>
              <a:t>root</a:t>
            </a:r>
            <a:r>
              <a:rPr lang="en-US" altLang="en-US" dirty="0"/>
              <a:t> privileges; how did it get them?</a:t>
            </a:r>
          </a:p>
          <a:p>
            <a:r>
              <a:rPr lang="en-US" altLang="en-US" dirty="0"/>
              <a:t>Example: attack giving </a:t>
            </a:r>
            <a:r>
              <a:rPr lang="en-US" altLang="en-US" dirty="0" err="1"/>
              <a:t>setuid</a:t>
            </a:r>
            <a:r>
              <a:rPr lang="en-US" altLang="en-US" dirty="0"/>
              <a:t> to </a:t>
            </a:r>
            <a:r>
              <a:rPr lang="en-US" altLang="en-US" i="1" dirty="0"/>
              <a:t>root</a:t>
            </a:r>
            <a:r>
              <a:rPr lang="en-US" altLang="en-US" dirty="0"/>
              <a:t> shell (here, target is a </a:t>
            </a:r>
            <a:r>
              <a:rPr lang="en-US" altLang="en-US" dirty="0" err="1"/>
              <a:t>setuid</a:t>
            </a:r>
            <a:r>
              <a:rPr lang="en-US" altLang="en-US" dirty="0"/>
              <a:t>-to-</a:t>
            </a:r>
            <a:r>
              <a:rPr lang="en-US" altLang="en-US" i="1" dirty="0"/>
              <a:t>root</a:t>
            </a:r>
            <a:r>
              <a:rPr lang="en-US" altLang="en-US" dirty="0"/>
              <a:t>s shell script)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" pitchFamily="2" charset="0"/>
              </a:rPr>
              <a:t>ln target ./–s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" pitchFamily="2" charset="0"/>
              </a:rPr>
              <a:t>–s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67AA42D-D76F-D440-A65C-BD594160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18CF51D-FE47-3B4A-8242-32FAD8C0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96FDB59-756F-494D-8775-17B8863BD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2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47F1934-6F15-5F4B-9FB3-92D30DC7F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Intrusion Detection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60A3EB1-3251-B346-9262-6F580DC6F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Attack tool</a:t>
            </a:r>
            <a:r>
              <a:rPr lang="en-US" altLang="en-US"/>
              <a:t> is automated script designed to violate a security policy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</a:t>
            </a:r>
            <a:r>
              <a:rPr lang="en-US" altLang="en-US" i="1"/>
              <a:t>rootkit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Includes password sniffer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Designed to hide itself using Trojaned versions of various programs (</a:t>
            </a:r>
            <a:r>
              <a:rPr lang="en-US" altLang="en-US" i="1"/>
              <a:t>ps</a:t>
            </a:r>
            <a:r>
              <a:rPr lang="en-US" altLang="en-US"/>
              <a:t>, </a:t>
            </a:r>
            <a:r>
              <a:rPr lang="en-US" altLang="en-US" i="1"/>
              <a:t>ls</a:t>
            </a:r>
            <a:r>
              <a:rPr lang="en-US" altLang="en-US"/>
              <a:t>, </a:t>
            </a:r>
            <a:r>
              <a:rPr lang="en-US" altLang="en-US" i="1"/>
              <a:t>find</a:t>
            </a:r>
            <a:r>
              <a:rPr lang="en-US" altLang="en-US"/>
              <a:t>, </a:t>
            </a:r>
            <a:r>
              <a:rPr lang="en-US" altLang="en-US" i="1"/>
              <a:t>netstat</a:t>
            </a:r>
            <a:r>
              <a:rPr lang="en-US" altLang="en-US"/>
              <a:t>, etc.)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Adds back doors (</a:t>
            </a:r>
            <a:r>
              <a:rPr lang="en-US" altLang="en-US" i="1"/>
              <a:t>login</a:t>
            </a:r>
            <a:r>
              <a:rPr lang="en-US" altLang="en-US"/>
              <a:t>, </a:t>
            </a:r>
            <a:r>
              <a:rPr lang="en-US" altLang="en-US" i="1"/>
              <a:t>telnetd</a:t>
            </a:r>
            <a:r>
              <a:rPr lang="en-US" altLang="en-US"/>
              <a:t>, etc.)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Has tools to clean up log entries (</a:t>
            </a:r>
            <a:r>
              <a:rPr lang="en-US" altLang="en-US" i="1"/>
              <a:t>zapper, etc.)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86FA8DE-A990-8740-8C87-B17F3A918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47ACCDC-0FEC-744F-8E52-67F2F8D1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BCE735D-EF88-B34C-83B4-757563CFA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3776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A932D57-D0B5-A54B-9BB4-D7CB2FAD8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State Transition Diagram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7396DBD9-FF97-B842-9F01-5C5B9BF8F1E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/>
              <a:t>Now add postconditions for attack under the appropriate state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4E13F98-88B3-554F-AC51-70787F12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888581E-9B6D-5948-BC9B-6107D4FE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C39945-18BB-C34F-9567-1D40442BD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26-</a:t>
            </a:r>
            <a:fld id="{A35B46A7-6320-1741-A26B-AC791DEC5EC5}" type="slidenum">
              <a:rPr lang="en-US" altLang="en-US" smtClean="0"/>
              <a:pPr/>
              <a:t>50</a:t>
            </a:fld>
            <a:endParaRPr lang="en-US" alt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D1B3531-BCD3-1944-A2AC-8A81A30DCD87}"/>
              </a:ext>
            </a:extLst>
          </p:cNvPr>
          <p:cNvCxnSpPr/>
          <p:nvPr/>
        </p:nvCxnSpPr>
        <p:spPr>
          <a:xfrm>
            <a:off x="3193142" y="2832554"/>
            <a:ext cx="21880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E2B037C6-1132-BF44-9AC4-8C8DAB600178}"/>
              </a:ext>
            </a:extLst>
          </p:cNvPr>
          <p:cNvSpPr/>
          <p:nvPr/>
        </p:nvSpPr>
        <p:spPr>
          <a:xfrm>
            <a:off x="5381171" y="2603701"/>
            <a:ext cx="457200" cy="4577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ED10F4-8FF1-B34E-BD66-92DE89AB1D33}"/>
              </a:ext>
            </a:extLst>
          </p:cNvPr>
          <p:cNvSpPr txBox="1"/>
          <p:nvPr/>
        </p:nvSpPr>
        <p:spPr>
          <a:xfrm>
            <a:off x="5433609" y="2576703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</a:t>
            </a:r>
            <a:r>
              <a:rPr lang="en-US" sz="2400" baseline="-25000" dirty="0"/>
              <a:t>1</a:t>
            </a:r>
            <a:endParaRPr lang="en-US" sz="2400" i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4B8F0D4-E3BB-C547-B7E4-A97EFB94105F}"/>
              </a:ext>
            </a:extLst>
          </p:cNvPr>
          <p:cNvCxnSpPr/>
          <p:nvPr/>
        </p:nvCxnSpPr>
        <p:spPr>
          <a:xfrm>
            <a:off x="5838371" y="2832301"/>
            <a:ext cx="21880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CAB042F6-A1E1-E04B-AAA8-5F67FCDD2EC2}"/>
              </a:ext>
            </a:extLst>
          </p:cNvPr>
          <p:cNvSpPr/>
          <p:nvPr/>
        </p:nvSpPr>
        <p:spPr>
          <a:xfrm>
            <a:off x="8026400" y="2603448"/>
            <a:ext cx="457200" cy="4577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7E6E8E-0B4B-8142-9F26-9419049547E4}"/>
              </a:ext>
            </a:extLst>
          </p:cNvPr>
          <p:cNvSpPr txBox="1"/>
          <p:nvPr/>
        </p:nvSpPr>
        <p:spPr>
          <a:xfrm>
            <a:off x="8074514" y="2576703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</a:t>
            </a:r>
            <a:r>
              <a:rPr lang="en-US" sz="2400" baseline="-25000" dirty="0"/>
              <a:t>2</a:t>
            </a:r>
            <a:endParaRPr lang="en-US" sz="240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0046D6-E872-4349-B729-7D1BACABDF78}"/>
              </a:ext>
            </a:extLst>
          </p:cNvPr>
          <p:cNvSpPr txBox="1"/>
          <p:nvPr/>
        </p:nvSpPr>
        <p:spPr>
          <a:xfrm>
            <a:off x="3432629" y="2356287"/>
            <a:ext cx="1356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link(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8CC660-F549-8B48-A013-CFF6924546CE}"/>
              </a:ext>
            </a:extLst>
          </p:cNvPr>
          <p:cNvSpPr txBox="1"/>
          <p:nvPr/>
        </p:nvSpPr>
        <p:spPr>
          <a:xfrm>
            <a:off x="6241765" y="2345871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exec(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881970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71F35DA-934E-574B-A483-8750EB63A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State Diagram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750144B7-9D84-1047-8708-CA91E24FEB3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4587115"/>
            <a:ext cx="10363200" cy="151977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Conditions met when system enters states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; USER is effective UID of process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Note final postcondition is that USER is no longer effective UID; usually done with new EUID of 0 (</a:t>
            </a:r>
            <a:r>
              <a:rPr lang="en-US" altLang="en-US" sz="2400" i="1" dirty="0"/>
              <a:t>root</a:t>
            </a:r>
            <a:r>
              <a:rPr lang="en-US" altLang="en-US" sz="2400" dirty="0"/>
              <a:t>) but works with any EUID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22DC78F-A013-2A4B-954E-E9F873E5A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42BA5E0-700B-EC46-A228-3D1F5CA34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DBBDE31-6938-A240-A615-2AB8DA317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26-</a:t>
            </a:r>
            <a:fld id="{A35B46A7-6320-1741-A26B-AC791DEC5EC5}" type="slidenum">
              <a:rPr lang="en-US" altLang="en-US" smtClean="0"/>
              <a:pPr/>
              <a:t>51</a:t>
            </a:fld>
            <a:endParaRPr lang="en-US" alt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CF70872-E490-894A-8A30-37B4371D62F1}"/>
              </a:ext>
            </a:extLst>
          </p:cNvPr>
          <p:cNvCxnSpPr/>
          <p:nvPr/>
        </p:nvCxnSpPr>
        <p:spPr>
          <a:xfrm>
            <a:off x="3214913" y="2157640"/>
            <a:ext cx="21880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D15BB09-97C5-D940-8308-FF16A4E45ACC}"/>
              </a:ext>
            </a:extLst>
          </p:cNvPr>
          <p:cNvSpPr/>
          <p:nvPr/>
        </p:nvSpPr>
        <p:spPr>
          <a:xfrm>
            <a:off x="5402942" y="1928787"/>
            <a:ext cx="457200" cy="4577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E9DD0B-C70A-974C-9E84-50DBA1B400B4}"/>
              </a:ext>
            </a:extLst>
          </p:cNvPr>
          <p:cNvSpPr txBox="1"/>
          <p:nvPr/>
        </p:nvSpPr>
        <p:spPr>
          <a:xfrm>
            <a:off x="5435722" y="1930024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s</a:t>
            </a:r>
            <a:r>
              <a:rPr lang="en-US" sz="2000" baseline="-25000" dirty="0"/>
              <a:t>1</a:t>
            </a:r>
            <a:endParaRPr lang="en-US" sz="2000" i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C9ED79-5ECD-9D44-8994-F0AEBC0805C0}"/>
              </a:ext>
            </a:extLst>
          </p:cNvPr>
          <p:cNvCxnSpPr/>
          <p:nvPr/>
        </p:nvCxnSpPr>
        <p:spPr>
          <a:xfrm>
            <a:off x="5860142" y="2157387"/>
            <a:ext cx="21880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3AD683B6-2CEA-F543-BC6E-C4552DAED377}"/>
              </a:ext>
            </a:extLst>
          </p:cNvPr>
          <p:cNvSpPr/>
          <p:nvPr/>
        </p:nvSpPr>
        <p:spPr>
          <a:xfrm>
            <a:off x="8048171" y="1928534"/>
            <a:ext cx="457200" cy="4577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1732AB-40A0-FE4C-ACEA-4CAAEB561935}"/>
              </a:ext>
            </a:extLst>
          </p:cNvPr>
          <p:cNvSpPr txBox="1"/>
          <p:nvPr/>
        </p:nvSpPr>
        <p:spPr>
          <a:xfrm>
            <a:off x="8091464" y="1957332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s</a:t>
            </a:r>
            <a:r>
              <a:rPr lang="en-US" sz="2000" baseline="-25000" dirty="0"/>
              <a:t>2</a:t>
            </a:r>
            <a:endParaRPr lang="en-US" sz="2000" i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9AA02D-D1F3-5F4F-ACFD-514247352F2F}"/>
              </a:ext>
            </a:extLst>
          </p:cNvPr>
          <p:cNvSpPr txBox="1"/>
          <p:nvPr/>
        </p:nvSpPr>
        <p:spPr>
          <a:xfrm>
            <a:off x="3454400" y="1681373"/>
            <a:ext cx="1164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link(</a:t>
            </a:r>
            <a:r>
              <a:rPr lang="en-US" sz="2000" i="1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ED7E6C-03D8-FA49-9F51-1D8C34463137}"/>
              </a:ext>
            </a:extLst>
          </p:cNvPr>
          <p:cNvSpPr txBox="1"/>
          <p:nvPr/>
        </p:nvSpPr>
        <p:spPr>
          <a:xfrm>
            <a:off x="6263536" y="1670957"/>
            <a:ext cx="972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exec(</a:t>
            </a:r>
            <a:r>
              <a:rPr lang="en-US" sz="2000" i="1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DFFC70-FB36-264D-AE77-D3A3957B348B}"/>
              </a:ext>
            </a:extLst>
          </p:cNvPr>
          <p:cNvSpPr txBox="1"/>
          <p:nvPr/>
        </p:nvSpPr>
        <p:spPr>
          <a:xfrm>
            <a:off x="2942728" y="2433874"/>
            <a:ext cx="537762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name(f1) == “-*”</a:t>
            </a:r>
          </a:p>
          <a:p>
            <a:pPr algn="ctr"/>
            <a:r>
              <a:rPr lang="en-US" sz="2000" dirty="0"/>
              <a:t>not owner(f1) == USER</a:t>
            </a:r>
          </a:p>
          <a:p>
            <a:pPr algn="ctr"/>
            <a:r>
              <a:rPr lang="en-US" sz="2000" dirty="0" err="1"/>
              <a:t>shell_script</a:t>
            </a:r>
            <a:r>
              <a:rPr lang="en-US" sz="2000" dirty="0"/>
              <a:t>(f1)</a:t>
            </a:r>
          </a:p>
          <a:p>
            <a:pPr algn="ctr"/>
            <a:r>
              <a:rPr lang="en-US" sz="2000" dirty="0"/>
              <a:t>permitted(SUID, f1)</a:t>
            </a:r>
          </a:p>
          <a:p>
            <a:pPr algn="ctr"/>
            <a:r>
              <a:rPr lang="en-US" sz="2000" dirty="0"/>
              <a:t>permitted(XGROUP, f1) or permitted(XWORLD, f1)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0107B-1054-2F42-B3E5-47197300BF89}"/>
              </a:ext>
            </a:extLst>
          </p:cNvPr>
          <p:cNvSpPr txBox="1"/>
          <p:nvPr/>
        </p:nvSpPr>
        <p:spPr>
          <a:xfrm>
            <a:off x="7261909" y="2404823"/>
            <a:ext cx="2029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 EUID == USER</a:t>
            </a:r>
          </a:p>
        </p:txBody>
      </p:sp>
    </p:spTree>
    <p:extLst>
      <p:ext uri="{BB962C8B-B14F-4D97-AF65-F5344CB8AC3E}">
        <p14:creationId xmlns:p14="http://schemas.microsoft.com/office/powerpoint/2010/main" val="6850312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270B9F22-F8E2-694E-A88F-075FA04BC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USTAT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B5B59A65-631F-184C-861D-B4DB77FBA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USTAT is prototype STAT system</a:t>
            </a:r>
          </a:p>
          <a:p>
            <a:pPr lvl="1"/>
            <a:r>
              <a:rPr lang="en-US" altLang="en-US"/>
              <a:t>Uses BSM to get system records</a:t>
            </a:r>
          </a:p>
          <a:p>
            <a:pPr lvl="1"/>
            <a:r>
              <a:rPr lang="en-US" altLang="en-US"/>
              <a:t>Preprocessor gets events of interest, maps them into USTAT’s internal representation</a:t>
            </a:r>
          </a:p>
          <a:p>
            <a:pPr lvl="2"/>
            <a:r>
              <a:rPr lang="en-US" altLang="en-US"/>
              <a:t>Failed system calls ignored as they do not change state</a:t>
            </a:r>
          </a:p>
          <a:p>
            <a:r>
              <a:rPr lang="en-US" altLang="en-US"/>
              <a:t>Inference engine determines when compromising transition occurs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633424F-0DE5-F74A-BCB8-18473AE1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1C60A49-C5CC-5E49-9EEF-2B8CBC60A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E151711-2378-DB4C-9A91-18A29D37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2007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D1DC0AE-63D6-F741-A20C-B30FE63B2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Inference Engine Works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AE84D74F-7355-6841-8B69-8C3781B7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Constructs series of state table entries corresponding to transitions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rule base has single rule above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Initial table has 1 row, 2 columns (corresponding to </a:t>
            </a:r>
            <a:r>
              <a:rPr lang="en-US" altLang="en-US" i="1"/>
              <a:t>s</a:t>
            </a:r>
            <a:r>
              <a:rPr lang="en-US" altLang="en-US" baseline="-25000"/>
              <a:t>1</a:t>
            </a:r>
            <a:r>
              <a:rPr lang="en-US" altLang="en-US"/>
              <a:t> and </a:t>
            </a:r>
            <a:r>
              <a:rPr lang="en-US" altLang="en-US" i="1"/>
              <a:t>s</a:t>
            </a:r>
            <a:r>
              <a:rPr lang="en-US" altLang="en-US" baseline="-25000"/>
              <a:t>2</a:t>
            </a:r>
            <a:r>
              <a:rPr lang="en-US" altLang="en-US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Transition moves system into </a:t>
            </a:r>
            <a:r>
              <a:rPr lang="en-US" altLang="en-US" i="1"/>
              <a:t>s</a:t>
            </a:r>
            <a:r>
              <a:rPr lang="en-US" altLang="en-US" baseline="-25000"/>
              <a:t>1</a:t>
            </a:r>
            <a:r>
              <a:rPr lang="en-US" altLang="en-US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Engine adds second row, with “X” in first column as in state </a:t>
            </a:r>
            <a:r>
              <a:rPr lang="en-US" altLang="en-US" i="1"/>
              <a:t>s</a:t>
            </a:r>
            <a:r>
              <a:rPr lang="en-US" altLang="en-US" baseline="-25000"/>
              <a:t>1</a:t>
            </a:r>
            <a:r>
              <a:rPr lang="en-US" altLang="en-US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Transition moves system into </a:t>
            </a:r>
            <a:r>
              <a:rPr lang="en-US" altLang="en-US" i="1"/>
              <a:t>s</a:t>
            </a:r>
            <a:r>
              <a:rPr lang="en-US" altLang="en-US" baseline="-25000"/>
              <a:t>2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Rule fires as in compromised transition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Does not clear row until conditions of that state false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4B149B1-7545-144C-B6CB-E72D7EA1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BE61550-C068-F040-824E-68DEFEF2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C9EECAD-9E81-E64A-9675-531950DD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050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C6410AD-FF07-A948-A1D5-A48A44658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State Table</a:t>
            </a:r>
          </a:p>
        </p:txBody>
      </p:sp>
      <p:graphicFrame>
        <p:nvGraphicFramePr>
          <p:cNvPr id="53289" name="Group 41">
            <a:extLst>
              <a:ext uri="{FF2B5EF4-FFF2-40B4-BE49-F238E27FC236}">
                <a16:creationId xmlns:a16="http://schemas.microsoft.com/office/drawing/2014/main" id="{E4C7BCEB-CA71-AD4F-8337-18B385986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635080"/>
              </p:ext>
            </p:extLst>
          </p:nvPr>
        </p:nvGraphicFramePr>
        <p:xfrm>
          <a:off x="4876800" y="2209800"/>
          <a:ext cx="2514600" cy="103632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139224741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634913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21421035"/>
                    </a:ext>
                  </a:extLst>
                </a:gridCol>
              </a:tblGrid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kumimoji="0" lang="en-US" alt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894726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884901"/>
                  </a:ext>
                </a:extLst>
              </a:tr>
            </a:tbl>
          </a:graphicData>
        </a:graphic>
      </p:graphicFrame>
      <p:graphicFrame>
        <p:nvGraphicFramePr>
          <p:cNvPr id="53288" name="Group 40">
            <a:extLst>
              <a:ext uri="{FF2B5EF4-FFF2-40B4-BE49-F238E27FC236}">
                <a16:creationId xmlns:a16="http://schemas.microsoft.com/office/drawing/2014/main" id="{151A3316-4EC6-F84E-9AB8-5185F43DC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223005"/>
              </p:ext>
            </p:extLst>
          </p:nvPr>
        </p:nvGraphicFramePr>
        <p:xfrm>
          <a:off x="4876800" y="2210752"/>
          <a:ext cx="2514600" cy="155448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307289284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6027379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654303443"/>
                    </a:ext>
                  </a:extLst>
                </a:gridCol>
              </a:tblGrid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492262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358886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046150"/>
                  </a:ext>
                </a:extLst>
              </a:tr>
            </a:tbl>
          </a:graphicData>
        </a:graphic>
      </p:graphicFrame>
      <p:sp>
        <p:nvSpPr>
          <p:cNvPr id="53290" name="Text Box 42">
            <a:extLst>
              <a:ext uri="{FF2B5EF4-FFF2-40B4-BE49-F238E27FC236}">
                <a16:creationId xmlns:a16="http://schemas.microsoft.com/office/drawing/2014/main" id="{0FFDF5A7-8D0D-3D45-B41E-6B159F0E8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20" y="3274367"/>
            <a:ext cx="13215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now in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endParaRPr lang="en-US" altLang="en-US" sz="2400" dirty="0"/>
          </a:p>
        </p:txBody>
      </p:sp>
      <p:sp>
        <p:nvSpPr>
          <p:cNvPr id="53291" name="Line 43">
            <a:extLst>
              <a:ext uri="{FF2B5EF4-FFF2-40B4-BE49-F238E27FC236}">
                <a16:creationId xmlns:a16="http://schemas.microsoft.com/office/drawing/2014/main" id="{FBA639EE-CB32-1F4B-9959-F314849264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96961-B1B7-C642-9BE1-347219DD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FED0E-2612-C948-A80B-7A5318AB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1DB04-21E8-9C4B-8EE6-3AB5781D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4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90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93C7223-AFFB-7948-B1E1-5C86F8FD4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Bro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20B593B3-4090-674E-B4B3-43D0AF5E1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Built to make adding new rules easily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Architecture: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Event engine: reads packets from network, processes them, passes results up</a:t>
            </a:r>
          </a:p>
          <a:p>
            <a:pPr lvl="2"/>
            <a:r>
              <a:rPr lang="en-US" altLang="en-US" dirty="0"/>
              <a:t>Uses variety of protocol analyzers to map network flows into events</a:t>
            </a:r>
          </a:p>
          <a:p>
            <a:pPr lvl="2"/>
            <a:r>
              <a:rPr lang="en-US" altLang="en-US" dirty="0"/>
              <a:t>Does </a:t>
            </a:r>
            <a:r>
              <a:rPr lang="en-US" altLang="en-US" i="1" dirty="0"/>
              <a:t>no</a:t>
            </a:r>
            <a:r>
              <a:rPr lang="en-US" altLang="en-US" dirty="0"/>
              <a:t> evaluation of whether something is good or bad</a:t>
            </a:r>
          </a:p>
          <a:p>
            <a:pPr lvl="1"/>
            <a:r>
              <a:rPr lang="en-US" altLang="en-US" dirty="0"/>
              <a:t>Policy script interpreter evaluates results based on scripts that determine what is bad</a:t>
            </a:r>
          </a:p>
          <a:p>
            <a:pPr lvl="1"/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1394D4A-3820-9A49-ABF1-09A6ADCCC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9AF7071-0B14-644C-B9A5-FD5F3D2F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02E9456-D637-D04B-8F39-AF3BAE97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5025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C57828D5-07C6-B141-B21D-262FC7BC4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Script (Detect SSH Servers)</a:t>
            </a: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17A7E676-6E18-2847-ACB3-C179665E4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# holds a list of SSH servers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global </a:t>
            </a:r>
            <a:r>
              <a:rPr lang="en-US" sz="1800" dirty="0" err="1">
                <a:latin typeface="Courier" pitchFamily="2" charset="0"/>
              </a:rPr>
              <a:t>ssh_hosts</a:t>
            </a:r>
            <a:r>
              <a:rPr lang="en-US" sz="1800" dirty="0">
                <a:latin typeface="Courier" pitchFamily="2" charset="0"/>
              </a:rPr>
              <a:t>: set[</a:t>
            </a:r>
            <a:r>
              <a:rPr lang="en-US" sz="1800" dirty="0" err="1">
                <a:latin typeface="Courier" pitchFamily="2" charset="0"/>
              </a:rPr>
              <a:t>addr</a:t>
            </a:r>
            <a:r>
              <a:rPr lang="en-US" sz="1800" dirty="0">
                <a:latin typeface="Courier" pitchFamily="2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latin typeface="Courier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event </a:t>
            </a:r>
            <a:r>
              <a:rPr lang="en-US" sz="1800" dirty="0" err="1">
                <a:latin typeface="Courier" pitchFamily="2" charset="0"/>
              </a:rPr>
              <a:t>connection_established</a:t>
            </a:r>
            <a:r>
              <a:rPr lang="en-US" sz="1800" dirty="0">
                <a:latin typeface="Courier" pitchFamily="2" charset="0"/>
              </a:rPr>
              <a:t>(c: connection)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local responder = </a:t>
            </a:r>
            <a:r>
              <a:rPr lang="en-US" sz="1800" dirty="0" err="1">
                <a:latin typeface="Courier" pitchFamily="2" charset="0"/>
              </a:rPr>
              <a:t>c$id$resp_h</a:t>
            </a:r>
            <a:r>
              <a:rPr lang="en-US" sz="1800" dirty="0">
                <a:latin typeface="Courier" pitchFamily="2" charset="0"/>
              </a:rPr>
              <a:t>;	# address of responder (server)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local service = </a:t>
            </a:r>
            <a:r>
              <a:rPr lang="en-US" sz="1800" dirty="0" err="1">
                <a:latin typeface="Courier" pitchFamily="2" charset="0"/>
              </a:rPr>
              <a:t>c$id$resp_p</a:t>
            </a:r>
            <a:r>
              <a:rPr lang="en-US" sz="1800" dirty="0">
                <a:latin typeface="Courier" pitchFamily="2" charset="0"/>
              </a:rPr>
              <a:t>;	# port on server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if ( service != 22/</a:t>
            </a:r>
            <a:r>
              <a:rPr lang="en-US" sz="1800" dirty="0" err="1">
                <a:latin typeface="Courier" pitchFamily="2" charset="0"/>
              </a:rPr>
              <a:t>tcp</a:t>
            </a:r>
            <a:r>
              <a:rPr lang="en-US" sz="1800" dirty="0">
                <a:latin typeface="Courier" pitchFamily="2" charset="0"/>
              </a:rPr>
              <a:t> )	# SSH port is 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	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# if you get here, it’s SSH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if ( responder in </a:t>
            </a:r>
            <a:r>
              <a:rPr lang="en-US" sz="1800" dirty="0" err="1">
                <a:latin typeface="Courier" pitchFamily="2" charset="0"/>
              </a:rPr>
              <a:t>ssh_hosts</a:t>
            </a:r>
            <a:r>
              <a:rPr lang="en-US" sz="1800" dirty="0">
                <a:latin typeface="Courier" pitchFamily="2" charset="0"/>
              </a:rPr>
              <a:t> )	# see if we saw this already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	return;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# we didn’t -- add it to the list and say so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add </a:t>
            </a:r>
            <a:r>
              <a:rPr lang="en-US" sz="1800" dirty="0" err="1">
                <a:latin typeface="Courier" pitchFamily="2" charset="0"/>
              </a:rPr>
              <a:t>ssh_hosts</a:t>
            </a:r>
            <a:r>
              <a:rPr lang="en-US" sz="1800" dirty="0">
                <a:latin typeface="Courier" pitchFamily="2" charset="0"/>
              </a:rPr>
              <a:t>[responder];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	print "New SSH host found", responder;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pitchFamily="2" charset="0"/>
              </a:rPr>
              <a:t>}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BC190E8-A889-D145-AB8D-ECACC49C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2CD584F-24AE-784C-8184-4FA80503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041013E-B8E2-9E47-9A85-956B724EF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897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D93FB59-18CF-D647-8497-7D60C3589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Specification Modeling</a:t>
            </a: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9254CBD2-8021-054B-86B6-F39CD389A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Determines whether execution of sequence of instructions violates specification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Only need to check programs that alter protection state of system</a:t>
            </a:r>
          </a:p>
          <a:p>
            <a:pPr>
              <a:lnSpc>
                <a:spcPct val="90000"/>
              </a:lnSpc>
            </a:pPr>
            <a:r>
              <a:rPr lang="en-US" altLang="en-US"/>
              <a:t>System traces, or sequences of events </a:t>
            </a:r>
            <a:r>
              <a:rPr lang="en-US" altLang="en-US" i="1"/>
              <a:t>t</a:t>
            </a:r>
            <a:r>
              <a:rPr lang="en-US" altLang="en-US" baseline="-25000"/>
              <a:t>1</a:t>
            </a:r>
            <a:r>
              <a:rPr lang="en-US" altLang="en-US"/>
              <a:t>, … </a:t>
            </a:r>
            <a:r>
              <a:rPr lang="en-US" altLang="en-US" i="1"/>
              <a:t>t</a:t>
            </a:r>
            <a:r>
              <a:rPr lang="en-US" altLang="en-US" i="1" baseline="-25000"/>
              <a:t>i</a:t>
            </a:r>
            <a:r>
              <a:rPr lang="en-US" altLang="en-US"/>
              <a:t>, </a:t>
            </a:r>
            <a:r>
              <a:rPr lang="en-US" altLang="en-US" i="1"/>
              <a:t>t</a:t>
            </a:r>
            <a:r>
              <a:rPr lang="en-US" altLang="en-US" i="1" baseline="-25000"/>
              <a:t>i</a:t>
            </a:r>
            <a:r>
              <a:rPr lang="en-US" altLang="en-US" baseline="-25000"/>
              <a:t>+1</a:t>
            </a:r>
            <a:r>
              <a:rPr lang="en-US" altLang="en-US"/>
              <a:t>, …, are basis of this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Event </a:t>
            </a:r>
            <a:r>
              <a:rPr lang="en-US" altLang="en-US" i="1"/>
              <a:t>t</a:t>
            </a:r>
            <a:r>
              <a:rPr lang="en-US" altLang="en-US" i="1" baseline="-25000"/>
              <a:t>i </a:t>
            </a:r>
            <a:r>
              <a:rPr lang="en-US" altLang="en-US"/>
              <a:t>occurs at time </a:t>
            </a:r>
            <a:r>
              <a:rPr lang="en-US" altLang="en-US" i="1"/>
              <a:t>C</a:t>
            </a:r>
            <a:r>
              <a:rPr lang="en-US" altLang="en-US"/>
              <a:t>(</a:t>
            </a:r>
            <a:r>
              <a:rPr lang="en-US" altLang="en-US" i="1"/>
              <a:t>t</a:t>
            </a:r>
            <a:r>
              <a:rPr lang="en-US" altLang="en-US" i="1" baseline="-25000"/>
              <a:t>i</a:t>
            </a:r>
            <a:r>
              <a:rPr lang="en-US" altLang="en-US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Events in a system trace are totally ordered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3E5E22-2125-F24E-8DA3-051275970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C3E2284-9D24-EF4F-A299-2004348F1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E3D9BFA-F34F-A341-A985-CF57FB3C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138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28977EF0-6825-4840-9ADA-317EDB4AA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 Traces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9A0DCC8E-3925-1645-B1B7-9A4F37457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Notion of </a:t>
            </a:r>
            <a:r>
              <a:rPr lang="en-US" altLang="en-US" i="1"/>
              <a:t>subtrace</a:t>
            </a:r>
            <a:r>
              <a:rPr lang="en-US" altLang="en-US"/>
              <a:t> (subsequence of a trace) allows you to handle threads of a process, process of a system</a:t>
            </a:r>
          </a:p>
          <a:p>
            <a:r>
              <a:rPr lang="en-US" altLang="en-US"/>
              <a:t>Notion of </a:t>
            </a:r>
            <a:r>
              <a:rPr lang="en-US" altLang="en-US" i="1"/>
              <a:t>merge of traces U, V</a:t>
            </a:r>
            <a:r>
              <a:rPr lang="en-US" altLang="en-US"/>
              <a:t> when trace </a:t>
            </a:r>
            <a:r>
              <a:rPr lang="en-US" altLang="en-US" i="1"/>
              <a:t>U</a:t>
            </a:r>
            <a:r>
              <a:rPr lang="en-US" altLang="en-US"/>
              <a:t> and trace </a:t>
            </a:r>
            <a:r>
              <a:rPr lang="en-US" altLang="en-US" i="1"/>
              <a:t>V</a:t>
            </a:r>
            <a:r>
              <a:rPr lang="en-US" altLang="en-US"/>
              <a:t> merged into single trace</a:t>
            </a:r>
          </a:p>
          <a:p>
            <a:r>
              <a:rPr lang="en-US" altLang="en-US" i="1"/>
              <a:t>Filter p</a:t>
            </a:r>
            <a:r>
              <a:rPr lang="en-US" altLang="en-US"/>
              <a:t> maps trace </a:t>
            </a:r>
            <a:r>
              <a:rPr lang="en-US" altLang="en-US" i="1"/>
              <a:t>T</a:t>
            </a:r>
            <a:r>
              <a:rPr lang="en-US" altLang="en-US"/>
              <a:t> to subtrace </a:t>
            </a:r>
            <a:r>
              <a:rPr lang="en-US" altLang="en-US" i="1"/>
              <a:t>T</a:t>
            </a:r>
            <a:r>
              <a:rPr lang="en-US" altLang="en-US" i="1">
                <a:sym typeface="Symbol" pitchFamily="2" charset="2"/>
              </a:rPr>
              <a:t></a:t>
            </a:r>
            <a:r>
              <a:rPr lang="en-US" altLang="en-US"/>
              <a:t> such that, for all events </a:t>
            </a:r>
            <a:r>
              <a:rPr lang="en-US" altLang="en-US" i="1"/>
              <a:t>t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T</a:t>
            </a:r>
            <a:r>
              <a:rPr lang="en-US" altLang="en-US" i="1">
                <a:sym typeface="Symbol" pitchFamily="2" charset="2"/>
              </a:rPr>
              <a:t></a:t>
            </a:r>
            <a:r>
              <a:rPr lang="en-US" altLang="en-US"/>
              <a:t>, </a:t>
            </a:r>
            <a:r>
              <a:rPr lang="en-US" altLang="en-US" i="1"/>
              <a:t>p</a:t>
            </a:r>
            <a:r>
              <a:rPr lang="en-US" altLang="en-US"/>
              <a:t>(</a:t>
            </a:r>
            <a:r>
              <a:rPr lang="en-US" altLang="en-US" i="1"/>
              <a:t>t</a:t>
            </a:r>
            <a:r>
              <a:rPr lang="en-US" altLang="en-US" i="1" baseline="-25000"/>
              <a:t>i</a:t>
            </a:r>
            <a:r>
              <a:rPr lang="en-US" altLang="en-US"/>
              <a:t>) is true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A0A52A4-D8E8-874E-B2AD-D1812E00A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E5A554-FCAB-3D42-8B99-347DB5FA8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7FB1AB5-ED02-2240-9AD1-F409081B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1814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AC502176-634E-5E4D-BB4A-3BF780738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772ECAE-B83F-994B-9F9C-90C76EB979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Subject </a:t>
            </a:r>
            <a:r>
              <a:rPr lang="en-US" altLang="en-US" i="1"/>
              <a:t>S</a:t>
            </a:r>
            <a:r>
              <a:rPr lang="en-US" altLang="en-US"/>
              <a:t> composed of processes </a:t>
            </a:r>
            <a:r>
              <a:rPr lang="en-US" altLang="en-US" i="1"/>
              <a:t>p</a:t>
            </a:r>
            <a:r>
              <a:rPr lang="en-US" altLang="en-US"/>
              <a:t>, </a:t>
            </a:r>
            <a:r>
              <a:rPr lang="en-US" altLang="en-US" i="1"/>
              <a:t>q</a:t>
            </a:r>
            <a:r>
              <a:rPr lang="en-US" altLang="en-US"/>
              <a:t>, </a:t>
            </a:r>
            <a:r>
              <a:rPr lang="en-US" altLang="en-US" i="1"/>
              <a:t>r</a:t>
            </a:r>
            <a:r>
              <a:rPr lang="en-US" altLang="en-US"/>
              <a:t>, with traces </a:t>
            </a:r>
            <a:r>
              <a:rPr lang="en-US" altLang="en-US" i="1"/>
              <a:t>T</a:t>
            </a:r>
            <a:r>
              <a:rPr lang="en-US" altLang="en-US" i="1" baseline="-25000"/>
              <a:t>p</a:t>
            </a:r>
            <a:r>
              <a:rPr lang="en-US" altLang="en-US"/>
              <a:t>, </a:t>
            </a:r>
            <a:r>
              <a:rPr lang="en-US" altLang="en-US" i="1"/>
              <a:t>T</a:t>
            </a:r>
            <a:r>
              <a:rPr lang="en-US" altLang="en-US" i="1" baseline="-25000"/>
              <a:t>q</a:t>
            </a:r>
            <a:r>
              <a:rPr lang="en-US" altLang="en-US"/>
              <a:t>, </a:t>
            </a:r>
            <a:r>
              <a:rPr lang="en-US" altLang="en-US" i="1"/>
              <a:t>T</a:t>
            </a:r>
            <a:r>
              <a:rPr lang="en-US" altLang="en-US" i="1" baseline="-25000"/>
              <a:t>r</a:t>
            </a:r>
            <a:r>
              <a:rPr lang="en-US" altLang="en-US"/>
              <a:t> has </a:t>
            </a:r>
            <a:r>
              <a:rPr lang="en-US" altLang="en-US" i="1"/>
              <a:t>T</a:t>
            </a:r>
            <a:r>
              <a:rPr lang="en-US" altLang="en-US" i="1" baseline="-25000"/>
              <a:t>s</a:t>
            </a:r>
            <a:r>
              <a:rPr lang="en-US" altLang="en-US"/>
              <a:t> = </a:t>
            </a:r>
            <a:r>
              <a:rPr lang="en-US" altLang="en-US" i="1"/>
              <a:t>T</a:t>
            </a:r>
            <a:r>
              <a:rPr lang="en-US" altLang="en-US" i="1" baseline="-25000"/>
              <a:t>p</a:t>
            </a:r>
            <a:r>
              <a:rPr lang="en-US" altLang="en-US">
                <a:sym typeface="Symbol" pitchFamily="2" charset="2"/>
              </a:rPr>
              <a:t></a:t>
            </a:r>
            <a:r>
              <a:rPr lang="en-US" altLang="en-US" i="1"/>
              <a:t>T</a:t>
            </a:r>
            <a:r>
              <a:rPr lang="en-US" altLang="en-US" i="1" baseline="-25000"/>
              <a:t>q</a:t>
            </a:r>
            <a:r>
              <a:rPr lang="en-US" altLang="en-US">
                <a:sym typeface="Symbol" pitchFamily="2" charset="2"/>
              </a:rPr>
              <a:t></a:t>
            </a:r>
            <a:r>
              <a:rPr lang="en-US" altLang="en-US"/>
              <a:t> </a:t>
            </a:r>
            <a:r>
              <a:rPr lang="en-US" altLang="en-US" i="1"/>
              <a:t>T</a:t>
            </a:r>
            <a:r>
              <a:rPr lang="en-US" altLang="en-US" i="1" baseline="-25000"/>
              <a:t>r</a:t>
            </a:r>
            <a:endParaRPr lang="en-US" altLang="en-US"/>
          </a:p>
          <a:p>
            <a:r>
              <a:rPr lang="en-US" altLang="en-US"/>
              <a:t>Filtering function: apply to system trace</a:t>
            </a:r>
          </a:p>
          <a:p>
            <a:pPr lvl="1"/>
            <a:r>
              <a:rPr lang="en-US" altLang="en-US"/>
              <a:t>On process, program, host, user as 4-tuple</a:t>
            </a:r>
          </a:p>
          <a:p>
            <a:pPr lvl="1" algn="ctr">
              <a:buFontTx/>
              <a:buNone/>
            </a:pPr>
            <a:r>
              <a:rPr lang="en-US" altLang="en-US">
                <a:latin typeface="Courier" pitchFamily="2" charset="0"/>
              </a:rPr>
              <a:t>&lt; ANY, emacs, ANY, bishop &gt;</a:t>
            </a:r>
          </a:p>
          <a:p>
            <a:pPr lvl="1">
              <a:buFontTx/>
              <a:buNone/>
            </a:pPr>
            <a:r>
              <a:rPr lang="en-US" altLang="en-US"/>
              <a:t>	lists events with program “emacs”, user “bishop”</a:t>
            </a:r>
          </a:p>
          <a:p>
            <a:pPr lvl="1" algn="ctr">
              <a:buFontTx/>
              <a:buNone/>
            </a:pPr>
            <a:r>
              <a:rPr lang="en-US" altLang="en-US">
                <a:latin typeface="Courier" pitchFamily="2" charset="0"/>
              </a:rPr>
              <a:t>&lt; ANY, ANY, nobhill, ANY &gt;</a:t>
            </a:r>
            <a:endParaRPr lang="en-US" altLang="en-US"/>
          </a:p>
          <a:p>
            <a:pPr lvl="1">
              <a:buFontTx/>
              <a:buNone/>
            </a:pPr>
            <a:r>
              <a:rPr lang="en-US" altLang="en-US"/>
              <a:t>	list events on host “nobhill”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AA11E4B-22E3-E649-836A-B30C31E77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9FC18C9-B734-784A-B2A1-10D2424B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11C4F3C-CE9D-CA46-8147-F23D282BC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85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66B86C7-8D99-A741-9144-4AF14D9C0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Detection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D0B6E3D-5514-C64D-B9EC-2B9108D76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Rootkit</a:t>
            </a:r>
            <a:r>
              <a:rPr lang="en-US" altLang="en-US"/>
              <a:t> configuration files cause </a:t>
            </a:r>
            <a:r>
              <a:rPr lang="en-US" altLang="en-US" i="1"/>
              <a:t>ls</a:t>
            </a:r>
            <a:r>
              <a:rPr lang="en-US" altLang="en-US"/>
              <a:t>, </a:t>
            </a:r>
            <a:r>
              <a:rPr lang="en-US" altLang="en-US" i="1"/>
              <a:t>du</a:t>
            </a:r>
            <a:r>
              <a:rPr lang="en-US" altLang="en-US"/>
              <a:t>, etc. to hide information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ls</a:t>
            </a:r>
            <a:r>
              <a:rPr lang="en-US" altLang="en-US"/>
              <a:t> lists all files in a directory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Except those hidden by configuration file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dirdump</a:t>
            </a:r>
            <a:r>
              <a:rPr lang="en-US" altLang="en-US"/>
              <a:t> (local program to list directory entries) lists them too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Run both and compare counts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 they differ, </a:t>
            </a:r>
            <a:r>
              <a:rPr lang="en-US" altLang="en-US" i="1"/>
              <a:t>ls</a:t>
            </a:r>
            <a:r>
              <a:rPr lang="en-US" altLang="en-US"/>
              <a:t> is doctored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Other approaches possible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8FC76-1EA5-C548-90E0-2F511BB90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FDD8FC2-A5FF-634F-B269-353E37AD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E5E5019-04CE-874A-9620-516C86C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3116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622A005E-4ECE-AC4D-8E54-87D6363556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Apply to </a:t>
            </a:r>
            <a:r>
              <a:rPr lang="en-US" altLang="en-US" i="1"/>
              <a:t>rdist</a:t>
            </a:r>
            <a:endParaRPr lang="en-US" alt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6731098A-B17E-B646-85D9-AFA45F145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Ko, Levitt, Ruschitzka defined PE-grammar to describe accepted behavior of program</a:t>
            </a:r>
          </a:p>
          <a:p>
            <a:r>
              <a:rPr lang="en-US" altLang="en-US" i="1"/>
              <a:t>rdist</a:t>
            </a:r>
            <a:r>
              <a:rPr lang="en-US" altLang="en-US"/>
              <a:t> creates temp file, copies contents into it, changes protection mask, owner of it, copies it into place</a:t>
            </a:r>
          </a:p>
          <a:p>
            <a:pPr lvl="1"/>
            <a:r>
              <a:rPr lang="en-US" altLang="en-US"/>
              <a:t>Attack: during copy, delete temp file and place symbolic link with same name as temp file</a:t>
            </a:r>
          </a:p>
          <a:p>
            <a:pPr lvl="1"/>
            <a:r>
              <a:rPr lang="en-US" altLang="en-US" i="1"/>
              <a:t>rdist</a:t>
            </a:r>
            <a:r>
              <a:rPr lang="en-US" altLang="en-US"/>
              <a:t> changes mode, ownership to that of program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E488271-634A-874C-93B6-92E583D9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11C8C8E-6E1E-1044-9559-B26DA0B5C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94132E9-54BD-B74B-BB8A-F0F0A53E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316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6F50413-BC8B-AC4E-A6BE-F9C7DC868F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Relevant Parts of Spec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403C77E-BCD0-6140-9C1C-E718F819D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altLang="en-US" sz="2000" dirty="0">
                <a:latin typeface="Courier" pitchFamily="2" charset="0"/>
              </a:rPr>
              <a:t>SE: &lt;</a:t>
            </a:r>
            <a:r>
              <a:rPr lang="en-US" altLang="en-US" sz="2000" dirty="0" err="1">
                <a:latin typeface="Courier" pitchFamily="2" charset="0"/>
              </a:rPr>
              <a:t>rdist</a:t>
            </a:r>
            <a:r>
              <a:rPr lang="en-US" altLang="en-US" sz="2000" dirty="0">
                <a:latin typeface="Courier" pitchFamily="2" charset="0"/>
              </a:rPr>
              <a:t>&gt;</a:t>
            </a:r>
          </a:p>
          <a:p>
            <a:pPr marL="609600" indent="-609600">
              <a:buNone/>
            </a:pPr>
            <a:r>
              <a:rPr lang="en-US" altLang="en-US" sz="2000" dirty="0">
                <a:latin typeface="Courier" pitchFamily="2" charset="0"/>
              </a:rPr>
              <a:t>&lt;</a:t>
            </a:r>
            <a:r>
              <a:rPr lang="en-US" altLang="en-US" sz="2000" dirty="0" err="1">
                <a:latin typeface="Courier" pitchFamily="2" charset="0"/>
              </a:rPr>
              <a:t>rdist</a:t>
            </a:r>
            <a:r>
              <a:rPr lang="en-US" altLang="en-US" sz="2000" dirty="0">
                <a:latin typeface="Courier" pitchFamily="2" charset="0"/>
              </a:rPr>
              <a:t>&gt; -&gt; &lt;</a:t>
            </a:r>
            <a:r>
              <a:rPr lang="en-US" altLang="en-US" sz="2000" dirty="0" err="1">
                <a:latin typeface="Courier" pitchFamily="2" charset="0"/>
              </a:rPr>
              <a:t>valid_op</a:t>
            </a:r>
            <a:r>
              <a:rPr lang="en-US" altLang="en-US" sz="2000" dirty="0">
                <a:latin typeface="Courier" pitchFamily="2" charset="0"/>
              </a:rPr>
              <a:t>&gt; &lt;</a:t>
            </a:r>
            <a:r>
              <a:rPr lang="en-US" altLang="en-US" sz="2000" dirty="0" err="1">
                <a:latin typeface="Courier" pitchFamily="2" charset="0"/>
              </a:rPr>
              <a:t>rdist</a:t>
            </a:r>
            <a:r>
              <a:rPr lang="en-US" altLang="en-US" sz="2000" dirty="0">
                <a:latin typeface="Courier" pitchFamily="2" charset="0"/>
              </a:rPr>
              <a:t>&gt; |.</a:t>
            </a:r>
          </a:p>
          <a:p>
            <a:pPr marL="609600" indent="-609600">
              <a:buNone/>
            </a:pPr>
            <a:r>
              <a:rPr lang="en-US" altLang="en-US" sz="2000" dirty="0">
                <a:latin typeface="Courier" pitchFamily="2" charset="0"/>
              </a:rPr>
              <a:t>&lt;</a:t>
            </a:r>
            <a:r>
              <a:rPr lang="en-US" altLang="en-US" sz="2000" dirty="0" err="1">
                <a:latin typeface="Courier" pitchFamily="2" charset="0"/>
              </a:rPr>
              <a:t>valid_op</a:t>
            </a:r>
            <a:r>
              <a:rPr lang="en-US" altLang="en-US" sz="2000" dirty="0">
                <a:latin typeface="Courier" pitchFamily="2" charset="0"/>
              </a:rPr>
              <a:t>&gt; -&gt; </a:t>
            </a:r>
            <a:r>
              <a:rPr lang="en-US" altLang="en-US" sz="2000" dirty="0" err="1">
                <a:latin typeface="Courier" pitchFamily="2" charset="0"/>
              </a:rPr>
              <a:t>open_r_worldread</a:t>
            </a:r>
            <a:endParaRPr lang="en-US" altLang="en-US" sz="2000" dirty="0">
              <a:latin typeface="Courier" pitchFamily="2" charset="0"/>
            </a:endParaRPr>
          </a:p>
          <a:p>
            <a:pPr marL="574675" lvl="1" indent="-565150">
              <a:buNone/>
            </a:pPr>
            <a:r>
              <a:rPr lang="en-US" altLang="en-US" sz="2000" dirty="0">
                <a:latin typeface="Courier" pitchFamily="2" charset="0"/>
              </a:rPr>
              <a:t>	…</a:t>
            </a:r>
          </a:p>
          <a:p>
            <a:pPr marL="609600" indent="-609600">
              <a:buNone/>
            </a:pPr>
            <a:r>
              <a:rPr lang="en-US" altLang="en-US" sz="2000" dirty="0">
                <a:latin typeface="Courier" pitchFamily="2" charset="0"/>
              </a:rPr>
              <a:t>	|	</a:t>
            </a:r>
            <a:r>
              <a:rPr lang="en-US" altLang="en-US" sz="2000" dirty="0" err="1">
                <a:latin typeface="Courier" pitchFamily="2" charset="0"/>
              </a:rPr>
              <a:t>chown</a:t>
            </a:r>
            <a:endParaRPr lang="en-US" altLang="en-US" sz="2000" dirty="0">
              <a:latin typeface="Courier" pitchFamily="2" charset="0"/>
            </a:endParaRPr>
          </a:p>
          <a:p>
            <a:pPr marL="609600" indent="-609600">
              <a:buNone/>
            </a:pPr>
            <a:r>
              <a:rPr lang="en-US" altLang="en-US" sz="2000" dirty="0">
                <a:latin typeface="Courier" pitchFamily="2" charset="0"/>
              </a:rPr>
              <a:t>		{	if !(Created(F) and </a:t>
            </a:r>
            <a:r>
              <a:rPr lang="en-US" altLang="en-US" sz="2000" dirty="0" err="1">
                <a:latin typeface="Courier" pitchFamily="2" charset="0"/>
              </a:rPr>
              <a:t>M.newownerid</a:t>
            </a:r>
            <a:r>
              <a:rPr lang="en-US" altLang="en-US" sz="2000" dirty="0">
                <a:latin typeface="Courier" pitchFamily="2" charset="0"/>
              </a:rPr>
              <a:t> = U)</a:t>
            </a:r>
          </a:p>
          <a:p>
            <a:pPr marL="609600" indent="-609600">
              <a:buNone/>
            </a:pPr>
            <a:r>
              <a:rPr lang="en-US" altLang="en-US" sz="2000" dirty="0">
                <a:latin typeface="Courier" pitchFamily="2" charset="0"/>
              </a:rPr>
              <a:t>			then violation(); fi;		}</a:t>
            </a:r>
          </a:p>
          <a:p>
            <a:pPr marL="609600" indent="-609600">
              <a:buNone/>
            </a:pPr>
            <a:r>
              <a:rPr lang="en-US" altLang="en-US" sz="2000" dirty="0">
                <a:latin typeface="Courier" pitchFamily="2" charset="0"/>
              </a:rPr>
              <a:t>	…</a:t>
            </a:r>
          </a:p>
          <a:p>
            <a:pPr marL="0" indent="0">
              <a:buNone/>
            </a:pPr>
            <a:r>
              <a:rPr lang="en-US" altLang="en-US" sz="2000" dirty="0">
                <a:latin typeface="Courier" pitchFamily="2" charset="0"/>
              </a:rPr>
              <a:t>END</a:t>
            </a:r>
            <a:endParaRPr lang="en-US" altLang="en-US" sz="2400" dirty="0"/>
          </a:p>
          <a:p>
            <a:pPr marL="609600" indent="-609600"/>
            <a:r>
              <a:rPr lang="en-US" altLang="en-US" sz="2600" i="1" dirty="0" err="1"/>
              <a:t>Chown</a:t>
            </a:r>
            <a:r>
              <a:rPr lang="en-US" altLang="en-US" sz="2600" dirty="0"/>
              <a:t> of </a:t>
            </a:r>
            <a:r>
              <a:rPr lang="en-US" altLang="en-US" sz="2600" dirty="0" err="1"/>
              <a:t>symlink</a:t>
            </a:r>
            <a:r>
              <a:rPr lang="en-US" altLang="en-US" sz="2600" dirty="0"/>
              <a:t> violates this rule as </a:t>
            </a:r>
            <a:r>
              <a:rPr lang="en-US" altLang="en-US" sz="2600" dirty="0" err="1"/>
              <a:t>M.newownerid</a:t>
            </a:r>
            <a:r>
              <a:rPr lang="en-US" altLang="en-US" sz="2600" dirty="0"/>
              <a:t> ≠ U (owner of file </a:t>
            </a:r>
            <a:r>
              <a:rPr lang="en-US" altLang="en-US" sz="2600" dirty="0" err="1"/>
              <a:t>symlink</a:t>
            </a:r>
            <a:r>
              <a:rPr lang="en-US" altLang="en-US" sz="2600" dirty="0"/>
              <a:t> points to is not owner of file </a:t>
            </a:r>
            <a:r>
              <a:rPr lang="en-US" altLang="en-US" sz="2600" i="1" dirty="0" err="1"/>
              <a:t>rdist</a:t>
            </a:r>
            <a:r>
              <a:rPr lang="en-US" altLang="en-US" sz="2600" dirty="0"/>
              <a:t> is distributing)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54FD1C4-E785-A44E-8909-73878810F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8EFFB5C-9CA5-2940-A2EC-19F311EE5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9D071FA-7392-144C-AAB0-81EA16BD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5366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7A07809E-E0B1-8148-9285-651554E78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Comparison and Contrast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ACCD021B-73A5-2A4A-BDE1-4854FC3FC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Misuse detection: if all policy rules known, easy to construct rulesets to detect violations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Usual case is that much of policy is unspecified, so rulesets describe attacks, and are not complete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Anomaly detection: detects unusual events, but these are not necessarily security problems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Specification-based vs. misuse: spec assumes if specifications followed, policy not violated; misuse assumes if policy as embodied in rulesets followed, policy not violated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111AD69-0752-874E-973B-B05539B03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C8078F9-0D61-A742-9DD9-CEB4BD36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48DD39-8EA7-204E-A4EB-792117CA8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531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4619AC9F-0BA2-114C-A077-656D50136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IDS Architecture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B901F2FB-ABB5-0C40-9E67-79657BB68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Basically, a sophisticated audit system</a:t>
            </a:r>
          </a:p>
          <a:p>
            <a:pPr lvl="1"/>
            <a:r>
              <a:rPr lang="en-US" altLang="en-US" i="1"/>
              <a:t>Agent</a:t>
            </a:r>
            <a:r>
              <a:rPr lang="en-US" altLang="en-US"/>
              <a:t> like logger; it gathers data for analysis</a:t>
            </a:r>
          </a:p>
          <a:p>
            <a:pPr lvl="1"/>
            <a:r>
              <a:rPr lang="en-US" altLang="en-US" i="1"/>
              <a:t>Director</a:t>
            </a:r>
            <a:r>
              <a:rPr lang="en-US" altLang="en-US"/>
              <a:t> like analyzer; it analyzes data obtained from the agents according to its internal rules</a:t>
            </a:r>
          </a:p>
          <a:p>
            <a:pPr lvl="1"/>
            <a:r>
              <a:rPr lang="en-US" altLang="en-US" i="1"/>
              <a:t>Notifier</a:t>
            </a:r>
            <a:r>
              <a:rPr lang="en-US" altLang="en-US"/>
              <a:t> obtains results from director, and takes some action</a:t>
            </a:r>
          </a:p>
          <a:p>
            <a:pPr lvl="2"/>
            <a:r>
              <a:rPr lang="en-US" altLang="en-US"/>
              <a:t>May simply notify security officer</a:t>
            </a:r>
          </a:p>
          <a:p>
            <a:pPr lvl="2"/>
            <a:r>
              <a:rPr lang="en-US" altLang="en-US"/>
              <a:t>May reconfigure agents, director to alter collection, analysis methods</a:t>
            </a:r>
          </a:p>
          <a:p>
            <a:pPr lvl="2"/>
            <a:r>
              <a:rPr lang="en-US" altLang="en-US"/>
              <a:t>May activate response mechanism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08B8E92-33C9-9C4B-B269-C4EF0937C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C960FD4-9F06-D94B-B770-5B86C068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48B1F72-3147-A340-AE13-F16C528E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522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C29BC84-9631-944B-9BF4-0157E7D49F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Agents</a:t>
            </a:r>
          </a:p>
        </p:txBody>
      </p:sp>
      <p:sp>
        <p:nvSpPr>
          <p:cNvPr id="63500" name="Rectangle 12">
            <a:extLst>
              <a:ext uri="{FF2B5EF4-FFF2-40B4-BE49-F238E27FC236}">
                <a16:creationId xmlns:a16="http://schemas.microsoft.com/office/drawing/2014/main" id="{40AC4CC1-AA75-604D-977F-3B833D66F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Obtains information and sends to director</a:t>
            </a:r>
          </a:p>
          <a:p>
            <a:r>
              <a:rPr lang="en-US" altLang="en-US"/>
              <a:t>May put information into another form</a:t>
            </a:r>
          </a:p>
          <a:p>
            <a:pPr lvl="1"/>
            <a:r>
              <a:rPr lang="en-US" altLang="en-US"/>
              <a:t>Preprocessing of records to extract relevant parts</a:t>
            </a:r>
          </a:p>
          <a:p>
            <a:r>
              <a:rPr lang="en-US" altLang="en-US"/>
              <a:t>May delete unneeded information</a:t>
            </a:r>
          </a:p>
          <a:p>
            <a:r>
              <a:rPr lang="en-US" altLang="en-US"/>
              <a:t>Director may request agent send other information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42670AE-756C-A54F-A47B-139030F21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328E5FF-E162-9D49-8C32-F3F321E43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1B0A236-6561-1449-8A35-7E88E859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0347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37F3871-3E81-4B4D-824F-AB4DB1EBC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1E08E71-54D1-B84D-8A97-6B813D13B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IDS uses failed login attempts in its analysis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Agent scans login log every 5 minutes, sends director for each new login attempt: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Time of failed login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Account name and entered password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Director requests all records of login (failed or not) for particular user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Suspecting a brute-force cracking attempt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24BD223-D868-7440-A8F9-CFDA620C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A44F66-9162-E449-B388-FAFC1EA0D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896C5F8-6FD1-6E49-8520-C630CDAA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903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B554384-0037-1847-8056-93DB3A3B1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Host-Based Agent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ED541AB-9D15-6543-94B8-263AE45331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Obtain information from logs</a:t>
            </a:r>
          </a:p>
          <a:p>
            <a:pPr lvl="1"/>
            <a:r>
              <a:rPr lang="en-US" altLang="en-US"/>
              <a:t>May use many logs as sources</a:t>
            </a:r>
          </a:p>
          <a:p>
            <a:pPr lvl="1"/>
            <a:r>
              <a:rPr lang="en-US" altLang="en-US"/>
              <a:t>May be security-related or not</a:t>
            </a:r>
          </a:p>
          <a:p>
            <a:pPr lvl="1"/>
            <a:r>
              <a:rPr lang="en-US" altLang="en-US"/>
              <a:t>May be virtual logs if agent is part of the kernel</a:t>
            </a:r>
          </a:p>
          <a:p>
            <a:pPr lvl="2"/>
            <a:r>
              <a:rPr lang="en-US" altLang="en-US"/>
              <a:t>Very non-portable</a:t>
            </a:r>
          </a:p>
          <a:p>
            <a:r>
              <a:rPr lang="en-US" altLang="en-US"/>
              <a:t>Agent generates its information</a:t>
            </a:r>
          </a:p>
          <a:p>
            <a:pPr lvl="1"/>
            <a:r>
              <a:rPr lang="en-US" altLang="en-US"/>
              <a:t>Scans information needed by IDS, turns it into equivalent of log record</a:t>
            </a:r>
          </a:p>
          <a:p>
            <a:pPr lvl="1"/>
            <a:r>
              <a:rPr lang="en-US" altLang="en-US"/>
              <a:t>Typically, check policy; may be very complex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E852BC8-ECDC-3245-B40A-40A5F61E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94190D0-2B92-C042-980D-CCA7AC159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3ABCE4-9C3E-044E-B85D-755B7FA9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375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B44E91A6-BDD2-2241-B6A7-A28CA9416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Network-Based Agents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B8C84E3-6A8F-9A4A-9FF2-EFA56D6C8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Detects network-oriented attacks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Denial of service attack introduced by flooding a network</a:t>
            </a:r>
          </a:p>
          <a:p>
            <a:pPr>
              <a:lnSpc>
                <a:spcPct val="90000"/>
              </a:lnSpc>
            </a:pPr>
            <a:r>
              <a:rPr lang="en-US" altLang="en-US"/>
              <a:t>Monitor traffic for a large number of hosts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Examine the contents of the traffic itself</a:t>
            </a:r>
          </a:p>
          <a:p>
            <a:pPr>
              <a:lnSpc>
                <a:spcPct val="90000"/>
              </a:lnSpc>
            </a:pPr>
            <a:r>
              <a:rPr lang="en-US" altLang="en-US"/>
              <a:t>Agent must have same view of traffic as destination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TTL tricks, fragmentation may obscure this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End-to-end encryption defeats content monitoring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 traffic analysis, though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3BAB492-99E8-5648-80C3-4BBB73C9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7B8E71F-A2F6-DB42-A3DD-781D8A60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B272944-4526-4D49-B7DB-F5DC8DB92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920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A34FBC1-C80E-6C42-84B5-9119F52C7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Issues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A3E82FE-4E19-094E-B8B0-701EFAAEC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Network architecture dictates agent placement</a:t>
            </a:r>
          </a:p>
          <a:p>
            <a:pPr lvl="1"/>
            <a:r>
              <a:rPr lang="en-US" altLang="en-US"/>
              <a:t>Ethernet or broadcast medium: one agent per subnet</a:t>
            </a:r>
          </a:p>
          <a:p>
            <a:pPr lvl="1"/>
            <a:r>
              <a:rPr lang="en-US" altLang="en-US"/>
              <a:t>Point-to-point medium: one agent per connection, or agent at distribution/routing point</a:t>
            </a:r>
          </a:p>
          <a:p>
            <a:r>
              <a:rPr lang="en-US" altLang="en-US"/>
              <a:t>Focus is usually on intruders entering network</a:t>
            </a:r>
          </a:p>
          <a:p>
            <a:pPr lvl="1"/>
            <a:r>
              <a:rPr lang="en-US" altLang="en-US"/>
              <a:t>If few entry points, place network agents behind them</a:t>
            </a:r>
          </a:p>
          <a:p>
            <a:pPr lvl="1"/>
            <a:r>
              <a:rPr lang="en-US" altLang="en-US"/>
              <a:t>Does not help if inside attacks to be monitored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92C2E19-0153-ED4F-BE76-C7A040A6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43BB9CA-1D65-B540-B926-8D7CBCCC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A22A912-D076-C44E-A323-9009343AA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72258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79DCAF83-03DF-3E46-888E-82CD548A9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Aggregation of Information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2F0A98D-8A08-7E41-AD9D-11B7C836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Agents produce information at multiple layers of abstraction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Application-monitoring agents provide one view (usually one line) of an event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System-monitoring agents  provide a different view (usually many lines) of an event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Network-monitoring agents provide yet another view (involving many network packets) of an event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E2096F5-4DCF-874B-BC21-79BA258C3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79870D7-BB80-E846-A837-9255E8B7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D397865-E0E6-7145-AA20-1380F08E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5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CC09D31-62DE-FB49-A7BD-8892B9C32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9B5C5E0-EEBE-E24B-A60B-D6E9BDA23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Rootkit</a:t>
            </a:r>
            <a:r>
              <a:rPr lang="en-US" altLang="en-US"/>
              <a:t> does </a:t>
            </a:r>
            <a:r>
              <a:rPr lang="en-US" altLang="en-US" i="1"/>
              <a:t>not</a:t>
            </a:r>
            <a:r>
              <a:rPr lang="en-US" altLang="en-US"/>
              <a:t> alter kernel or file structures to conceal files, processes, and network connections</a:t>
            </a:r>
          </a:p>
          <a:p>
            <a:pPr lvl="1"/>
            <a:r>
              <a:rPr lang="en-US" altLang="en-US"/>
              <a:t>It alters the programs or system calls that </a:t>
            </a:r>
            <a:r>
              <a:rPr lang="en-US" altLang="en-US" i="1"/>
              <a:t>interpret</a:t>
            </a:r>
            <a:r>
              <a:rPr lang="en-US" altLang="en-US"/>
              <a:t> those structures</a:t>
            </a:r>
          </a:p>
          <a:p>
            <a:pPr lvl="1"/>
            <a:r>
              <a:rPr lang="en-US" altLang="en-US"/>
              <a:t>Find some entry point for interpretation that </a:t>
            </a:r>
            <a:r>
              <a:rPr lang="en-US" altLang="en-US" i="1"/>
              <a:t>rootkit</a:t>
            </a:r>
            <a:r>
              <a:rPr lang="en-US" altLang="en-US"/>
              <a:t> did not alter</a:t>
            </a:r>
          </a:p>
          <a:p>
            <a:pPr lvl="1"/>
            <a:r>
              <a:rPr lang="en-US" altLang="en-US"/>
              <a:t>The inconsistency is an anomaly (violates #1)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BCB843D-3401-454D-87ED-55D49E1D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963F765-2625-2240-8E72-88B4F1D94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1CA3EC7-E5AE-AE4F-B373-218BC5E5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380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1F8C85A8-7C9C-F245-86A6-C778BED35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Director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E00F4AA-41C0-154F-AAA8-833CF5EDB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Reduces information from agents</a:t>
            </a:r>
          </a:p>
          <a:p>
            <a:pPr lvl="1"/>
            <a:r>
              <a:rPr lang="en-US" altLang="en-US"/>
              <a:t>Eliminates unnecessary, redundant records</a:t>
            </a:r>
          </a:p>
          <a:p>
            <a:r>
              <a:rPr lang="en-US" altLang="en-US"/>
              <a:t>Analyzes remaining information to determine if attack under way</a:t>
            </a:r>
          </a:p>
          <a:p>
            <a:pPr lvl="1"/>
            <a:r>
              <a:rPr lang="en-US" altLang="en-US"/>
              <a:t>Analysis engine can use a number of techniques, discussed before, to do this</a:t>
            </a:r>
          </a:p>
          <a:p>
            <a:r>
              <a:rPr lang="en-US" altLang="en-US"/>
              <a:t>Usually run on separate system</a:t>
            </a:r>
          </a:p>
          <a:p>
            <a:pPr lvl="1"/>
            <a:r>
              <a:rPr lang="en-US" altLang="en-US"/>
              <a:t>Does not impact performance of monitored systems</a:t>
            </a:r>
          </a:p>
          <a:p>
            <a:pPr lvl="1"/>
            <a:r>
              <a:rPr lang="en-US" altLang="en-US"/>
              <a:t>Rules, profiles not available to ordinary users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1C44A19-712A-164C-97BF-7E4E362A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AFCCA78-3BA3-D34E-A922-8E2066AF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8A63F73-C197-074D-BC63-75CDA570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0124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40A828E6-4874-BA4E-8A38-DE67A9738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29D6CF6B-6614-9D45-B8CE-837AA6F6A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Jane logs in to perform system maintenance during the day</a:t>
            </a:r>
          </a:p>
          <a:p>
            <a:pPr>
              <a:lnSpc>
                <a:spcPct val="90000"/>
              </a:lnSpc>
            </a:pPr>
            <a:r>
              <a:rPr lang="en-US" altLang="en-US"/>
              <a:t>She logs in at night to write reports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One night she begins recompiling the kernel</a:t>
            </a:r>
          </a:p>
          <a:p>
            <a:pPr>
              <a:lnSpc>
                <a:spcPct val="90000"/>
              </a:lnSpc>
            </a:pPr>
            <a:r>
              <a:rPr lang="en-US" altLang="en-US"/>
              <a:t>Agent #1 reports logins and logouts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Agent #2 reports commands executed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Neither agent spots discrepancy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Director correlates log, spots it at once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C7755CE-B73B-C446-B342-85828A039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A742037-F87B-394F-A7E7-6C66C5BC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4FF10C8-F406-4D41-9C64-A8ED66E5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03930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4B09A0AD-8B2F-354F-A0AB-45222F1967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Adaptive Directors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D77FCA1-2855-084C-BD45-BCC892C9D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Modify profiles, rule sets to adapt their analysis to changes in system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Usually use machine learning or planning to determine how to do this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use neural nets to analyze logs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Network adapted to users’ behavior over time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Used learning techniques to improve classification of events as anomalous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Reduced number of false alarms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9B17EBB-0246-1447-8C97-716C617DE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BE99E18-7223-D140-BDD6-4C3689A04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47CB83C-1857-4049-8740-C3119FE8A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4964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644C8B8-89D2-5242-8925-C5198CAE6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Notifier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C9A56B7F-BD58-7B46-9F14-D9F78C59D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Accepts information from director</a:t>
            </a:r>
          </a:p>
          <a:p>
            <a:r>
              <a:rPr lang="en-US" altLang="en-US"/>
              <a:t>Takes appropriate action</a:t>
            </a:r>
          </a:p>
          <a:p>
            <a:pPr lvl="1"/>
            <a:r>
              <a:rPr lang="en-US" altLang="en-US"/>
              <a:t>Notify system security officer</a:t>
            </a:r>
          </a:p>
          <a:p>
            <a:pPr lvl="1"/>
            <a:r>
              <a:rPr lang="en-US" altLang="en-US"/>
              <a:t>Respond to attack</a:t>
            </a:r>
          </a:p>
          <a:p>
            <a:r>
              <a:rPr lang="en-US" altLang="en-US"/>
              <a:t>Often GUIs</a:t>
            </a:r>
          </a:p>
          <a:p>
            <a:pPr lvl="1"/>
            <a:r>
              <a:rPr lang="en-US" altLang="en-US"/>
              <a:t>Well-designed ones use visualization to convey information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E5796BA-FB59-7148-A134-DA247D9B6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561F12-530B-8947-A6CA-40B94248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B52BCF2-A5AD-4A4E-A811-A1BD3D8C4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563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23656527-1D85-554D-BB12-F3F556382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altLang="en-US"/>
              <a:t>GrIDS GUI</a:t>
            </a:r>
          </a:p>
        </p:txBody>
      </p:sp>
      <p:sp>
        <p:nvSpPr>
          <p:cNvPr id="73736" name="Rectangle 8">
            <a:extLst>
              <a:ext uri="{FF2B5EF4-FFF2-40B4-BE49-F238E27FC236}">
                <a16:creationId xmlns:a16="http://schemas.microsoft.com/office/drawing/2014/main" id="{53792EDC-BCD1-D347-9354-75C088ACA7C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/>
              <a:t>GrIDS interface showing the progress of a worm as it spreads through network</a:t>
            </a:r>
          </a:p>
          <a:p>
            <a:r>
              <a:rPr lang="en-US" altLang="en-US"/>
              <a:t>Left is early in spread</a:t>
            </a:r>
          </a:p>
          <a:p>
            <a:r>
              <a:rPr lang="en-US" altLang="en-US"/>
              <a:t>Right is later on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9FADE81-A8EA-7545-96AA-D122671B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67C23C1-E87C-244D-8273-083C1A7C1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BA73B00-EAAA-F34D-97C4-6162A49F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26-</a:t>
            </a:r>
            <a:fld id="{A35B46A7-6320-1741-A26B-AC791DEC5EC5}" type="slidenum">
              <a:rPr lang="en-US" altLang="en-US" smtClean="0"/>
              <a:pPr/>
              <a:t>74</a:t>
            </a:fld>
            <a:endParaRPr lang="en-US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22FFDB-52A3-5745-8B58-A755CDACD8B3}"/>
              </a:ext>
            </a:extLst>
          </p:cNvPr>
          <p:cNvSpPr/>
          <p:nvPr/>
        </p:nvSpPr>
        <p:spPr>
          <a:xfrm>
            <a:off x="1164771" y="2862943"/>
            <a:ext cx="315686" cy="3156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22FE33-3244-9744-A276-CB8DB5045570}"/>
              </a:ext>
            </a:extLst>
          </p:cNvPr>
          <p:cNvSpPr txBox="1"/>
          <p:nvPr/>
        </p:nvSpPr>
        <p:spPr>
          <a:xfrm>
            <a:off x="1164771" y="2841954"/>
            <a:ext cx="250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7B7A84-484B-054B-B637-225A224B59F5}"/>
              </a:ext>
            </a:extLst>
          </p:cNvPr>
          <p:cNvSpPr/>
          <p:nvPr/>
        </p:nvSpPr>
        <p:spPr>
          <a:xfrm>
            <a:off x="1839685" y="3260271"/>
            <a:ext cx="315686" cy="3156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88D449-3ACD-264E-998B-20D744296C25}"/>
              </a:ext>
            </a:extLst>
          </p:cNvPr>
          <p:cNvSpPr txBox="1"/>
          <p:nvPr/>
        </p:nvSpPr>
        <p:spPr>
          <a:xfrm>
            <a:off x="1839685" y="3239282"/>
            <a:ext cx="250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9C65EE-B6C7-9D4E-90C1-8EF9A5C45B78}"/>
              </a:ext>
            </a:extLst>
          </p:cNvPr>
          <p:cNvSpPr/>
          <p:nvPr/>
        </p:nvSpPr>
        <p:spPr>
          <a:xfrm>
            <a:off x="1839685" y="2469705"/>
            <a:ext cx="315686" cy="3156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7C4F99-6394-EA4B-819E-124A8E6B6FB0}"/>
              </a:ext>
            </a:extLst>
          </p:cNvPr>
          <p:cNvSpPr txBox="1"/>
          <p:nvPr/>
        </p:nvSpPr>
        <p:spPr>
          <a:xfrm>
            <a:off x="1839685" y="2448716"/>
            <a:ext cx="250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4B85D9-60BD-DC46-A9AB-A57F6E093481}"/>
              </a:ext>
            </a:extLst>
          </p:cNvPr>
          <p:cNvSpPr/>
          <p:nvPr/>
        </p:nvSpPr>
        <p:spPr>
          <a:xfrm>
            <a:off x="2520042" y="2872477"/>
            <a:ext cx="315686" cy="3156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4DF70F-BC3D-264A-8F4A-DAB340A9E615}"/>
              </a:ext>
            </a:extLst>
          </p:cNvPr>
          <p:cNvSpPr txBox="1"/>
          <p:nvPr/>
        </p:nvSpPr>
        <p:spPr>
          <a:xfrm>
            <a:off x="2520042" y="2851488"/>
            <a:ext cx="250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1B4D71-C243-8145-9EC1-F2DFF19939ED}"/>
              </a:ext>
            </a:extLst>
          </p:cNvPr>
          <p:cNvSpPr/>
          <p:nvPr/>
        </p:nvSpPr>
        <p:spPr>
          <a:xfrm>
            <a:off x="2516414" y="2108342"/>
            <a:ext cx="315686" cy="3156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665BDA-DFE5-334B-AB51-A14D733025F7}"/>
              </a:ext>
            </a:extLst>
          </p:cNvPr>
          <p:cNvSpPr txBox="1"/>
          <p:nvPr/>
        </p:nvSpPr>
        <p:spPr>
          <a:xfrm>
            <a:off x="2516414" y="2087353"/>
            <a:ext cx="250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3FD6865-1360-224E-8427-973AA15317F9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1480457" y="3178629"/>
            <a:ext cx="359228" cy="24531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FCF442F-3140-E34A-ABC7-E25C07A3683F}"/>
              </a:ext>
            </a:extLst>
          </p:cNvPr>
          <p:cNvCxnSpPr>
            <a:cxnSpLocks/>
          </p:cNvCxnSpPr>
          <p:nvPr/>
        </p:nvCxnSpPr>
        <p:spPr>
          <a:xfrm>
            <a:off x="2157186" y="2790835"/>
            <a:ext cx="359228" cy="24531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2BC086-9DBF-8B44-AF0B-E92F923ECCB0}"/>
              </a:ext>
            </a:extLst>
          </p:cNvPr>
          <p:cNvCxnSpPr>
            <a:cxnSpLocks/>
          </p:cNvCxnSpPr>
          <p:nvPr/>
        </p:nvCxnSpPr>
        <p:spPr>
          <a:xfrm flipV="1">
            <a:off x="2123621" y="2272019"/>
            <a:ext cx="420007" cy="2266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3610B0D-53B0-FB4F-930C-D84ED973F57F}"/>
              </a:ext>
            </a:extLst>
          </p:cNvPr>
          <p:cNvCxnSpPr>
            <a:cxnSpLocks/>
          </p:cNvCxnSpPr>
          <p:nvPr/>
        </p:nvCxnSpPr>
        <p:spPr>
          <a:xfrm flipV="1">
            <a:off x="1427390" y="2627548"/>
            <a:ext cx="420007" cy="2266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4A4F92A-20FB-DC48-AD0E-AC0B891CD348}"/>
              </a:ext>
            </a:extLst>
          </p:cNvPr>
          <p:cNvSpPr/>
          <p:nvPr/>
        </p:nvSpPr>
        <p:spPr>
          <a:xfrm>
            <a:off x="4397829" y="2494376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CEF3962-9173-A04A-9B28-70766CA2F3CF}"/>
              </a:ext>
            </a:extLst>
          </p:cNvPr>
          <p:cNvSpPr/>
          <p:nvPr/>
        </p:nvSpPr>
        <p:spPr>
          <a:xfrm>
            <a:off x="5094515" y="2255201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071FD44-2E6D-2744-AB04-9ECB79A84411}"/>
              </a:ext>
            </a:extLst>
          </p:cNvPr>
          <p:cNvSpPr/>
          <p:nvPr/>
        </p:nvSpPr>
        <p:spPr>
          <a:xfrm>
            <a:off x="5094515" y="2765985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05062F0-8E18-6F4D-9BB1-1F32B349AA5A}"/>
              </a:ext>
            </a:extLst>
          </p:cNvPr>
          <p:cNvSpPr/>
          <p:nvPr/>
        </p:nvSpPr>
        <p:spPr>
          <a:xfrm>
            <a:off x="5783951" y="1983592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1880E21-3AE4-4542-9339-744213237CD3}"/>
              </a:ext>
            </a:extLst>
          </p:cNvPr>
          <p:cNvSpPr/>
          <p:nvPr/>
        </p:nvSpPr>
        <p:spPr>
          <a:xfrm>
            <a:off x="5783951" y="2487256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7EA419F-4702-C645-86D4-D8C7A7317074}"/>
              </a:ext>
            </a:extLst>
          </p:cNvPr>
          <p:cNvSpPr/>
          <p:nvPr/>
        </p:nvSpPr>
        <p:spPr>
          <a:xfrm>
            <a:off x="6476996" y="1725175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ED5F6BB-216D-B944-BA13-1A31FE7E5823}"/>
              </a:ext>
            </a:extLst>
          </p:cNvPr>
          <p:cNvSpPr/>
          <p:nvPr/>
        </p:nvSpPr>
        <p:spPr>
          <a:xfrm>
            <a:off x="6476996" y="2235959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1404A41-5B0F-6249-AB44-E4ED43C3FDEF}"/>
              </a:ext>
            </a:extLst>
          </p:cNvPr>
          <p:cNvSpPr/>
          <p:nvPr/>
        </p:nvSpPr>
        <p:spPr>
          <a:xfrm>
            <a:off x="7196373" y="1451040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985FE1B-F649-E640-A50C-C9B188E4954C}"/>
              </a:ext>
            </a:extLst>
          </p:cNvPr>
          <p:cNvSpPr/>
          <p:nvPr/>
        </p:nvSpPr>
        <p:spPr>
          <a:xfrm>
            <a:off x="7196373" y="1961824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E6FEEF7-32CA-F947-A0D9-AF5EDF2EAE67}"/>
              </a:ext>
            </a:extLst>
          </p:cNvPr>
          <p:cNvSpPr/>
          <p:nvPr/>
        </p:nvSpPr>
        <p:spPr>
          <a:xfrm>
            <a:off x="7895321" y="1679513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615CDB-D6F3-D14B-A340-2A1F030DE8E0}"/>
              </a:ext>
            </a:extLst>
          </p:cNvPr>
          <p:cNvSpPr/>
          <p:nvPr/>
        </p:nvSpPr>
        <p:spPr>
          <a:xfrm>
            <a:off x="8580690" y="1396404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4609712-787A-A146-8996-1121C5AD2865}"/>
              </a:ext>
            </a:extLst>
          </p:cNvPr>
          <p:cNvSpPr/>
          <p:nvPr/>
        </p:nvSpPr>
        <p:spPr>
          <a:xfrm>
            <a:off x="8580690" y="1951558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38A633-25B2-4E4A-8B18-94BF830F6AEE}"/>
              </a:ext>
            </a:extLst>
          </p:cNvPr>
          <p:cNvSpPr/>
          <p:nvPr/>
        </p:nvSpPr>
        <p:spPr>
          <a:xfrm>
            <a:off x="5782124" y="3036154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D5C8DFC-A790-8145-918F-0CA684C800AD}"/>
              </a:ext>
            </a:extLst>
          </p:cNvPr>
          <p:cNvSpPr/>
          <p:nvPr/>
        </p:nvSpPr>
        <p:spPr>
          <a:xfrm>
            <a:off x="6476996" y="2768105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6D3E668-7543-7F4D-B586-34B4E87EAE2C}"/>
              </a:ext>
            </a:extLst>
          </p:cNvPr>
          <p:cNvSpPr/>
          <p:nvPr/>
        </p:nvSpPr>
        <p:spPr>
          <a:xfrm>
            <a:off x="6476996" y="3278889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E06087B-3088-F14A-A568-DEB0986B87A4}"/>
              </a:ext>
            </a:extLst>
          </p:cNvPr>
          <p:cNvCxnSpPr>
            <a:cxnSpLocks/>
            <a:stCxn id="22" idx="3"/>
            <a:endCxn id="37" idx="1"/>
          </p:cNvCxnSpPr>
          <p:nvPr/>
        </p:nvCxnSpPr>
        <p:spPr>
          <a:xfrm flipV="1">
            <a:off x="4757057" y="2297277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DD3CFF2-138F-BF4E-A91C-348D61DBB27F}"/>
              </a:ext>
            </a:extLst>
          </p:cNvPr>
          <p:cNvCxnSpPr>
            <a:cxnSpLocks/>
          </p:cNvCxnSpPr>
          <p:nvPr/>
        </p:nvCxnSpPr>
        <p:spPr>
          <a:xfrm flipV="1">
            <a:off x="5450118" y="2014066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C919917-352F-AE4A-ABA7-44A7CFA056C4}"/>
              </a:ext>
            </a:extLst>
          </p:cNvPr>
          <p:cNvCxnSpPr>
            <a:cxnSpLocks/>
          </p:cNvCxnSpPr>
          <p:nvPr/>
        </p:nvCxnSpPr>
        <p:spPr>
          <a:xfrm flipV="1">
            <a:off x="6143180" y="1741895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8F620F2-01F4-8149-99C6-AD43B91E9514}"/>
              </a:ext>
            </a:extLst>
          </p:cNvPr>
          <p:cNvCxnSpPr>
            <a:cxnSpLocks/>
          </p:cNvCxnSpPr>
          <p:nvPr/>
        </p:nvCxnSpPr>
        <p:spPr>
          <a:xfrm flipV="1">
            <a:off x="6852558" y="1486894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A3C97F3-3696-C94E-89BC-B3210D5D9D60}"/>
              </a:ext>
            </a:extLst>
          </p:cNvPr>
          <p:cNvCxnSpPr>
            <a:cxnSpLocks/>
          </p:cNvCxnSpPr>
          <p:nvPr/>
        </p:nvCxnSpPr>
        <p:spPr>
          <a:xfrm flipV="1">
            <a:off x="7561952" y="1712383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2030A4B-2990-8C4E-87E2-0E2124627FE4}"/>
              </a:ext>
            </a:extLst>
          </p:cNvPr>
          <p:cNvCxnSpPr>
            <a:cxnSpLocks/>
          </p:cNvCxnSpPr>
          <p:nvPr/>
        </p:nvCxnSpPr>
        <p:spPr>
          <a:xfrm flipV="1">
            <a:off x="8250935" y="1440338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25B6FFE-18C7-D545-8AB1-048D1398BA76}"/>
              </a:ext>
            </a:extLst>
          </p:cNvPr>
          <p:cNvCxnSpPr>
            <a:cxnSpLocks/>
          </p:cNvCxnSpPr>
          <p:nvPr/>
        </p:nvCxnSpPr>
        <p:spPr>
          <a:xfrm flipV="1">
            <a:off x="6135906" y="2820541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F46E1B5-DDD9-8D4A-A1C4-71CBFA41DDDF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4757057" y="2560465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08C07D05-0DA1-8942-81EC-04FE3DF4E41F}"/>
              </a:ext>
            </a:extLst>
          </p:cNvPr>
          <p:cNvCxnSpPr>
            <a:cxnSpLocks/>
          </p:cNvCxnSpPr>
          <p:nvPr/>
        </p:nvCxnSpPr>
        <p:spPr>
          <a:xfrm>
            <a:off x="5453743" y="2310445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603A7B11-DCCA-9142-8760-3E1757020F49}"/>
              </a:ext>
            </a:extLst>
          </p:cNvPr>
          <p:cNvCxnSpPr>
            <a:cxnSpLocks/>
          </p:cNvCxnSpPr>
          <p:nvPr/>
        </p:nvCxnSpPr>
        <p:spPr>
          <a:xfrm>
            <a:off x="6125029" y="2018136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44610E6-512E-0C49-853E-0A3557F1E783}"/>
              </a:ext>
            </a:extLst>
          </p:cNvPr>
          <p:cNvCxnSpPr>
            <a:cxnSpLocks/>
          </p:cNvCxnSpPr>
          <p:nvPr/>
        </p:nvCxnSpPr>
        <p:spPr>
          <a:xfrm>
            <a:off x="6835553" y="1775576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F110BD4-F962-E845-94A6-499F41CDD30C}"/>
              </a:ext>
            </a:extLst>
          </p:cNvPr>
          <p:cNvCxnSpPr>
            <a:cxnSpLocks/>
          </p:cNvCxnSpPr>
          <p:nvPr/>
        </p:nvCxnSpPr>
        <p:spPr>
          <a:xfrm>
            <a:off x="8250935" y="1744179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0CBF422-5C6C-1A4B-8604-E453259183BF}"/>
              </a:ext>
            </a:extLst>
          </p:cNvPr>
          <p:cNvCxnSpPr>
            <a:cxnSpLocks/>
          </p:cNvCxnSpPr>
          <p:nvPr/>
        </p:nvCxnSpPr>
        <p:spPr>
          <a:xfrm>
            <a:off x="5453743" y="2800339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9B19447-11DD-1049-B684-FCBBB749772D}"/>
              </a:ext>
            </a:extLst>
          </p:cNvPr>
          <p:cNvCxnSpPr>
            <a:cxnSpLocks/>
            <a:endCxn id="50" idx="1"/>
          </p:cNvCxnSpPr>
          <p:nvPr/>
        </p:nvCxnSpPr>
        <p:spPr>
          <a:xfrm>
            <a:off x="6130471" y="3105203"/>
            <a:ext cx="346525" cy="21576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2532AAFE-036C-3E43-8041-0F202425CB8C}"/>
              </a:ext>
            </a:extLst>
          </p:cNvPr>
          <p:cNvSpPr/>
          <p:nvPr/>
        </p:nvSpPr>
        <p:spPr>
          <a:xfrm>
            <a:off x="7182749" y="3029794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C0B98DE-66B4-144B-8D7C-7615AC53A7D1}"/>
              </a:ext>
            </a:extLst>
          </p:cNvPr>
          <p:cNvSpPr/>
          <p:nvPr/>
        </p:nvSpPr>
        <p:spPr>
          <a:xfrm>
            <a:off x="7182749" y="3540578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DD083A7-B39D-A24E-A765-6D9A488B9372}"/>
              </a:ext>
            </a:extLst>
          </p:cNvPr>
          <p:cNvCxnSpPr>
            <a:cxnSpLocks/>
          </p:cNvCxnSpPr>
          <p:nvPr/>
        </p:nvCxnSpPr>
        <p:spPr>
          <a:xfrm flipV="1">
            <a:off x="6838934" y="3065648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AF3CC37-C218-F848-B9BC-EFC527AECC2F}"/>
              </a:ext>
            </a:extLst>
          </p:cNvPr>
          <p:cNvCxnSpPr>
            <a:cxnSpLocks/>
          </p:cNvCxnSpPr>
          <p:nvPr/>
        </p:nvCxnSpPr>
        <p:spPr>
          <a:xfrm>
            <a:off x="6821929" y="3354330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72E77A41-A214-E44D-A209-B5AFD3C0FCE0}"/>
              </a:ext>
            </a:extLst>
          </p:cNvPr>
          <p:cNvSpPr/>
          <p:nvPr/>
        </p:nvSpPr>
        <p:spPr>
          <a:xfrm>
            <a:off x="7165538" y="2538662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7DE4A0F-6FE3-D949-A82A-9C2D2A5DE2B1}"/>
              </a:ext>
            </a:extLst>
          </p:cNvPr>
          <p:cNvCxnSpPr>
            <a:cxnSpLocks/>
          </p:cNvCxnSpPr>
          <p:nvPr/>
        </p:nvCxnSpPr>
        <p:spPr>
          <a:xfrm flipV="1">
            <a:off x="6835783" y="2582596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DBEB6832-DB36-9240-895A-FF9D2E9F1FD7}"/>
              </a:ext>
            </a:extLst>
          </p:cNvPr>
          <p:cNvSpPr/>
          <p:nvPr/>
        </p:nvSpPr>
        <p:spPr>
          <a:xfrm>
            <a:off x="7862224" y="2265713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F843A28-E027-B040-8126-598995FB2B6C}"/>
              </a:ext>
            </a:extLst>
          </p:cNvPr>
          <p:cNvSpPr/>
          <p:nvPr/>
        </p:nvSpPr>
        <p:spPr>
          <a:xfrm>
            <a:off x="7862224" y="2820867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F0AA6075-C64B-DE47-993B-39BC52DEBAAE}"/>
              </a:ext>
            </a:extLst>
          </p:cNvPr>
          <p:cNvCxnSpPr>
            <a:cxnSpLocks/>
          </p:cNvCxnSpPr>
          <p:nvPr/>
        </p:nvCxnSpPr>
        <p:spPr>
          <a:xfrm flipV="1">
            <a:off x="7532469" y="2309647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AC71EBB-E5B6-504F-8BB7-05C841B9C570}"/>
              </a:ext>
            </a:extLst>
          </p:cNvPr>
          <p:cNvCxnSpPr>
            <a:cxnSpLocks/>
          </p:cNvCxnSpPr>
          <p:nvPr/>
        </p:nvCxnSpPr>
        <p:spPr>
          <a:xfrm>
            <a:off x="7532469" y="2613488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9049A292-A98C-0B4A-A5CE-7584B8F18438}"/>
              </a:ext>
            </a:extLst>
          </p:cNvPr>
          <p:cNvSpPr/>
          <p:nvPr/>
        </p:nvSpPr>
        <p:spPr>
          <a:xfrm>
            <a:off x="8557983" y="2551403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8A60560-E341-9D49-BD60-F0B3E4DE4950}"/>
              </a:ext>
            </a:extLst>
          </p:cNvPr>
          <p:cNvSpPr/>
          <p:nvPr/>
        </p:nvSpPr>
        <p:spPr>
          <a:xfrm>
            <a:off x="8557983" y="3106557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AFBC676-85D4-DE49-B741-5E858585ECCB}"/>
              </a:ext>
            </a:extLst>
          </p:cNvPr>
          <p:cNvCxnSpPr>
            <a:cxnSpLocks/>
          </p:cNvCxnSpPr>
          <p:nvPr/>
        </p:nvCxnSpPr>
        <p:spPr>
          <a:xfrm flipV="1">
            <a:off x="8228228" y="2595337"/>
            <a:ext cx="337458" cy="239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9FCEC7E-0651-9D46-90A1-F712B9801ECA}"/>
              </a:ext>
            </a:extLst>
          </p:cNvPr>
          <p:cNvCxnSpPr>
            <a:cxnSpLocks/>
          </p:cNvCxnSpPr>
          <p:nvPr/>
        </p:nvCxnSpPr>
        <p:spPr>
          <a:xfrm>
            <a:off x="8228228" y="2899178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BEDC2F2C-57DB-FA42-AAD0-DEB0A5D254C9}"/>
              </a:ext>
            </a:extLst>
          </p:cNvPr>
          <p:cNvSpPr/>
          <p:nvPr/>
        </p:nvSpPr>
        <p:spPr>
          <a:xfrm>
            <a:off x="7922772" y="3790782"/>
            <a:ext cx="359228" cy="8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A4BF5EA-87CA-6547-8A51-2F6DEA64A917}"/>
              </a:ext>
            </a:extLst>
          </p:cNvPr>
          <p:cNvCxnSpPr>
            <a:cxnSpLocks/>
          </p:cNvCxnSpPr>
          <p:nvPr/>
        </p:nvCxnSpPr>
        <p:spPr>
          <a:xfrm>
            <a:off x="7561952" y="3604534"/>
            <a:ext cx="337458" cy="2475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41589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E97DC35C-5EA8-984B-BFE3-49E3BB9BE4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Examples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8E02693-AE61-D547-97EB-27EB0BF82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Credit card companies alert customers when fraud is believed to have occurred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Configured to send email or SMS message to consumer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IDIP protocol coordinates </a:t>
            </a:r>
            <a:r>
              <a:rPr lang="en-US" altLang="en-US" dirty="0" err="1"/>
              <a:t>IDSes</a:t>
            </a:r>
            <a:r>
              <a:rPr lang="en-US" altLang="en-US" dirty="0"/>
              <a:t> to respond to attack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an IDS detects attack over a network, notifies other </a:t>
            </a:r>
            <a:r>
              <a:rPr lang="en-US" altLang="en-US" dirty="0" err="1"/>
              <a:t>IDSes</a:t>
            </a:r>
            <a:r>
              <a:rPr lang="en-US" altLang="en-US" dirty="0"/>
              <a:t> on co-operative firewalls; they can then reject messages from the source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5E041A9-21FF-0245-939D-6E2C5C056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47C6E9B-85B7-5345-B832-82008439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A3DEDA0-A5D8-F049-9778-46F19896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052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F166FD99-741D-1D46-87AF-750C254FCF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Organization of an IDS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899B4590-8DF3-5247-A772-C06848FAF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/>
              <a:t>Monitoring network traffic for intrusions</a:t>
            </a:r>
          </a:p>
          <a:p>
            <a:pPr marL="990600" lvl="1" indent="-533400"/>
            <a:r>
              <a:rPr lang="en-US" altLang="en-US"/>
              <a:t>NSM system</a:t>
            </a:r>
          </a:p>
          <a:p>
            <a:pPr marL="609600" indent="-609600"/>
            <a:r>
              <a:rPr lang="en-US" altLang="en-US"/>
              <a:t>Combining host and network monitoring</a:t>
            </a:r>
          </a:p>
          <a:p>
            <a:pPr marL="990600" lvl="1" indent="-533400"/>
            <a:r>
              <a:rPr lang="en-US" altLang="en-US"/>
              <a:t>DIDS</a:t>
            </a:r>
          </a:p>
          <a:p>
            <a:pPr marL="609600" indent="-609600"/>
            <a:r>
              <a:rPr lang="en-US" altLang="en-US"/>
              <a:t>Making the agents autonomous</a:t>
            </a:r>
          </a:p>
          <a:p>
            <a:pPr marL="990600" lvl="1" indent="-533400"/>
            <a:r>
              <a:rPr lang="en-US" altLang="en-US"/>
              <a:t>AAFID system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938FE1D-4128-EC44-83E3-6DC2F01D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7427385-7145-C847-922D-F6195FD60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5E567E6-3060-4A46-AAA6-F78311D8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58893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>
            <a:extLst>
              <a:ext uri="{FF2B5EF4-FFF2-40B4-BE49-F238E27FC236}">
                <a16:creationId xmlns:a16="http://schemas.microsoft.com/office/drawing/2014/main" id="{CCB1F76E-6940-C446-A51F-B34D209D75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Monitoring Networks: NSM</a:t>
            </a:r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897B6AEC-D829-E04A-AEE8-1A4E63D6F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Develops profile of expected usage of network, compares current usage</a:t>
            </a:r>
          </a:p>
          <a:p>
            <a:pPr>
              <a:lnSpc>
                <a:spcPct val="90000"/>
              </a:lnSpc>
            </a:pPr>
            <a:r>
              <a:rPr lang="en-US" altLang="en-US"/>
              <a:t>Has 3-D matrix for data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Axes are source, destination, service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Each connection has unique </a:t>
            </a:r>
            <a:r>
              <a:rPr lang="en-US" altLang="en-US" i="1"/>
              <a:t>connection ID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Contents are number of packets sent over that connection for a period of time, and sum of data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NSM generates expected connection data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Expected data masks data in matrix, and anything left over is reported as an anomaly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5CE036F-6697-604E-AFD8-30393D1E7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46CDCE8-10AB-104B-8A59-B9D7E478A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C43AC24-0006-EE4E-97EA-8FA17361A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5673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>
            <a:extLst>
              <a:ext uri="{FF2B5EF4-FFF2-40B4-BE49-F238E27FC236}">
                <a16:creationId xmlns:a16="http://schemas.microsoft.com/office/drawing/2014/main" id="{F6CE5F07-929E-CE4C-864A-969AF0F9C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</a:t>
            </a:r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35A56213-5E9D-BE4D-826C-BD5596E175D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/>
              <a:t>Too much data!</a:t>
            </a:r>
          </a:p>
          <a:p>
            <a:pPr lvl="1"/>
            <a:r>
              <a:rPr lang="en-US" altLang="en-US" dirty="0"/>
              <a:t>Solution: arrange data hierarchically into groups</a:t>
            </a:r>
          </a:p>
          <a:p>
            <a:pPr lvl="2"/>
            <a:r>
              <a:rPr lang="en-US" altLang="en-US" dirty="0"/>
              <a:t>Construct by folding axes of matrix</a:t>
            </a:r>
          </a:p>
          <a:p>
            <a:pPr lvl="1"/>
            <a:r>
              <a:rPr lang="en-US" altLang="en-US" dirty="0"/>
              <a:t>Analyst could expand any group flagged as anomalous</a:t>
            </a:r>
          </a:p>
        </p:txBody>
      </p:sp>
      <p:sp>
        <p:nvSpPr>
          <p:cNvPr id="77831" name="Text Box 7">
            <a:extLst>
              <a:ext uri="{FF2B5EF4-FFF2-40B4-BE49-F238E27FC236}">
                <a16:creationId xmlns:a16="http://schemas.microsoft.com/office/drawing/2014/main" id="{EA26A65D-C147-104C-8F4D-2D27C0FFD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118" y="4876800"/>
            <a:ext cx="19127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/>
              <a:t>(</a:t>
            </a:r>
            <a:r>
              <a:rPr lang="en-US" altLang="en-US" sz="2400" i="1"/>
              <a:t>S</a:t>
            </a:r>
            <a:r>
              <a:rPr lang="en-US" altLang="en-US" sz="2400" baseline="-25000"/>
              <a:t>1</a:t>
            </a:r>
            <a:r>
              <a:rPr lang="en-US" altLang="en-US" sz="2400"/>
              <a:t>, </a:t>
            </a:r>
            <a:r>
              <a:rPr lang="en-US" altLang="en-US" sz="2400" i="1"/>
              <a:t>D</a:t>
            </a:r>
            <a:r>
              <a:rPr lang="en-US" altLang="en-US" sz="2400" baseline="-25000"/>
              <a:t>1</a:t>
            </a:r>
            <a:r>
              <a:rPr lang="en-US" altLang="en-US" sz="2400"/>
              <a:t>, SMTP)</a:t>
            </a:r>
          </a:p>
          <a:p>
            <a:pPr algn="ctr"/>
            <a:r>
              <a:rPr lang="en-US" altLang="en-US" sz="2400"/>
              <a:t>(</a:t>
            </a:r>
            <a:r>
              <a:rPr lang="en-US" altLang="en-US" sz="2400" i="1"/>
              <a:t>S</a:t>
            </a:r>
            <a:r>
              <a:rPr lang="en-US" altLang="en-US" sz="2400" baseline="-25000"/>
              <a:t>1</a:t>
            </a:r>
            <a:r>
              <a:rPr lang="en-US" altLang="en-US" sz="2400"/>
              <a:t>, </a:t>
            </a:r>
            <a:r>
              <a:rPr lang="en-US" altLang="en-US" sz="2400" i="1"/>
              <a:t>D</a:t>
            </a:r>
            <a:r>
              <a:rPr lang="en-US" altLang="en-US" sz="2400" baseline="-25000"/>
              <a:t>1</a:t>
            </a:r>
            <a:r>
              <a:rPr lang="en-US" altLang="en-US" sz="2400"/>
              <a:t>, FTP)</a:t>
            </a:r>
          </a:p>
          <a:p>
            <a:pPr algn="ctr"/>
            <a:r>
              <a:rPr lang="en-US" altLang="en-US" sz="2400"/>
              <a:t>…</a:t>
            </a:r>
          </a:p>
        </p:txBody>
      </p:sp>
      <p:sp>
        <p:nvSpPr>
          <p:cNvPr id="77832" name="Text Box 8">
            <a:extLst>
              <a:ext uri="{FF2B5EF4-FFF2-40B4-BE49-F238E27FC236}">
                <a16:creationId xmlns:a16="http://schemas.microsoft.com/office/drawing/2014/main" id="{9D652AAD-C5E7-0140-BE18-E47B24954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3581400"/>
            <a:ext cx="1053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(</a:t>
            </a:r>
            <a:r>
              <a:rPr lang="en-US" altLang="en-US" sz="2400" i="1"/>
              <a:t>S</a:t>
            </a:r>
            <a:r>
              <a:rPr lang="en-US" altLang="en-US" sz="2400" baseline="-25000"/>
              <a:t>1</a:t>
            </a:r>
            <a:r>
              <a:rPr lang="en-US" altLang="en-US" sz="2400"/>
              <a:t>, </a:t>
            </a:r>
            <a:r>
              <a:rPr lang="en-US" altLang="en-US" sz="2400" i="1"/>
              <a:t>D</a:t>
            </a:r>
            <a:r>
              <a:rPr lang="en-US" altLang="en-US" sz="2400" baseline="-25000"/>
              <a:t>1</a:t>
            </a:r>
            <a:r>
              <a:rPr lang="en-US" altLang="en-US" sz="2400"/>
              <a:t>)</a:t>
            </a:r>
          </a:p>
        </p:txBody>
      </p:sp>
      <p:sp>
        <p:nvSpPr>
          <p:cNvPr id="77833" name="Text Box 9">
            <a:extLst>
              <a:ext uri="{FF2B5EF4-FFF2-40B4-BE49-F238E27FC236}">
                <a16:creationId xmlns:a16="http://schemas.microsoft.com/office/drawing/2014/main" id="{85201AAA-63A7-FE47-B666-50B75ED09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718" y="4876800"/>
            <a:ext cx="19127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/>
              <a:t>(</a:t>
            </a:r>
            <a:r>
              <a:rPr lang="en-US" altLang="en-US" sz="2400" i="1"/>
              <a:t>S</a:t>
            </a:r>
            <a:r>
              <a:rPr lang="en-US" altLang="en-US" sz="2400" baseline="-25000"/>
              <a:t>1</a:t>
            </a:r>
            <a:r>
              <a:rPr lang="en-US" altLang="en-US" sz="2400"/>
              <a:t>, </a:t>
            </a:r>
            <a:r>
              <a:rPr lang="en-US" altLang="en-US" sz="2400" i="1"/>
              <a:t>D</a:t>
            </a:r>
            <a:r>
              <a:rPr lang="en-US" altLang="en-US" sz="2400" baseline="-25000"/>
              <a:t>2</a:t>
            </a:r>
            <a:r>
              <a:rPr lang="en-US" altLang="en-US" sz="2400"/>
              <a:t>, SMTP)</a:t>
            </a:r>
          </a:p>
          <a:p>
            <a:pPr algn="ctr"/>
            <a:r>
              <a:rPr lang="en-US" altLang="en-US" sz="2400"/>
              <a:t>(</a:t>
            </a:r>
            <a:r>
              <a:rPr lang="en-US" altLang="en-US" sz="2400" i="1"/>
              <a:t>S</a:t>
            </a:r>
            <a:r>
              <a:rPr lang="en-US" altLang="en-US" sz="2400" baseline="-25000"/>
              <a:t>1</a:t>
            </a:r>
            <a:r>
              <a:rPr lang="en-US" altLang="en-US" sz="2400"/>
              <a:t>, </a:t>
            </a:r>
            <a:r>
              <a:rPr lang="en-US" altLang="en-US" sz="2400" i="1"/>
              <a:t>D</a:t>
            </a:r>
            <a:r>
              <a:rPr lang="en-US" altLang="en-US" sz="2400" baseline="-25000"/>
              <a:t>2</a:t>
            </a:r>
            <a:r>
              <a:rPr lang="en-US" altLang="en-US" sz="2400"/>
              <a:t>, FTP)</a:t>
            </a:r>
          </a:p>
          <a:p>
            <a:pPr algn="ctr"/>
            <a:r>
              <a:rPr lang="en-US" altLang="en-US" sz="2400"/>
              <a:t>…</a:t>
            </a:r>
          </a:p>
        </p:txBody>
      </p:sp>
      <p:sp>
        <p:nvSpPr>
          <p:cNvPr id="77834" name="Text Box 10">
            <a:extLst>
              <a:ext uri="{FF2B5EF4-FFF2-40B4-BE49-F238E27FC236}">
                <a16:creationId xmlns:a16="http://schemas.microsoft.com/office/drawing/2014/main" id="{CF7980AA-C2BC-C048-9993-795FD4688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1" y="3581400"/>
            <a:ext cx="1053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(</a:t>
            </a:r>
            <a:r>
              <a:rPr lang="en-US" altLang="en-US" sz="2400" i="1"/>
              <a:t>S</a:t>
            </a:r>
            <a:r>
              <a:rPr lang="en-US" altLang="en-US" sz="2400" baseline="-25000"/>
              <a:t>1</a:t>
            </a:r>
            <a:r>
              <a:rPr lang="en-US" altLang="en-US" sz="2400"/>
              <a:t>, </a:t>
            </a:r>
            <a:r>
              <a:rPr lang="en-US" altLang="en-US" sz="2400" i="1"/>
              <a:t>D</a:t>
            </a:r>
            <a:r>
              <a:rPr lang="en-US" altLang="en-US" sz="2400" baseline="-25000"/>
              <a:t>2</a:t>
            </a:r>
            <a:r>
              <a:rPr lang="en-US" altLang="en-US" sz="2400"/>
              <a:t>)</a:t>
            </a:r>
          </a:p>
        </p:txBody>
      </p:sp>
      <p:sp>
        <p:nvSpPr>
          <p:cNvPr id="77835" name="Text Box 11">
            <a:extLst>
              <a:ext uri="{FF2B5EF4-FFF2-40B4-BE49-F238E27FC236}">
                <a16:creationId xmlns:a16="http://schemas.microsoft.com/office/drawing/2014/main" id="{775F64C3-A496-4042-88CD-652EA70DE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2346325"/>
            <a:ext cx="4283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</a:p>
        </p:txBody>
      </p:sp>
      <p:sp>
        <p:nvSpPr>
          <p:cNvPr id="77836" name="Line 12">
            <a:extLst>
              <a:ext uri="{FF2B5EF4-FFF2-40B4-BE49-F238E27FC236}">
                <a16:creationId xmlns:a16="http://schemas.microsoft.com/office/drawing/2014/main" id="{DA7FDDA1-1433-8B41-84EA-F5BE5BAB14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2807990"/>
            <a:ext cx="916970" cy="7734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7837" name="Line 13">
            <a:extLst>
              <a:ext uri="{FF2B5EF4-FFF2-40B4-BE49-F238E27FC236}">
                <a16:creationId xmlns:a16="http://schemas.microsoft.com/office/drawing/2014/main" id="{0826907C-06BA-8649-9E3B-A45C6C355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038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7838" name="Line 14">
            <a:extLst>
              <a:ext uri="{FF2B5EF4-FFF2-40B4-BE49-F238E27FC236}">
                <a16:creationId xmlns:a16="http://schemas.microsoft.com/office/drawing/2014/main" id="{2AF6AE27-1E7F-244B-932E-199264817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038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7839" name="Line 15">
            <a:extLst>
              <a:ext uri="{FF2B5EF4-FFF2-40B4-BE49-F238E27FC236}">
                <a16:creationId xmlns:a16="http://schemas.microsoft.com/office/drawing/2014/main" id="{F7DF2D3C-AEF8-7F4D-9144-A021CC36E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07990"/>
            <a:ext cx="838200" cy="7734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E63571-174D-9540-A00F-B6D4F428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91665-B835-6843-BB1D-11B4FCDA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511EB-BC8E-DE4A-BD49-6B654215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26-</a:t>
            </a:r>
            <a:fld id="{D678B177-3B83-A84C-A1A2-FDEF16721F77}" type="slidenum">
              <a:rPr lang="en-US" altLang="en-US" smtClean="0"/>
              <a:pPr/>
              <a:t>78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25780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B951FD4C-76C9-B045-9FF1-ABC359DB84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Signatures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A3C3B987-BEF4-DD41-8B87-A7BE5431D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Analyst can write rule to look for specific occurrences in matrix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Repeated telnet connections lasting only as long as set-up indicates failed login attempt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Analyst can write rules to match against network traffic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Used to look for excessive logins, attempt to communicate with non-existent host, single host communicating with 15 or more hosts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075953E-02BF-EA4D-9878-4E322AE84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9CA8276-2241-5E4F-A05E-4D96A92F5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B75C6F4-5F82-1841-A529-72CDE0E2E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94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52F2BEA-8EDF-884C-8F3D-CF0A8B072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Denning’s Model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E25302E-F34B-D14A-800D-3E71DD6F41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Hypothesis: exploiting vulnerabilities requires abnormal use of normal commands or instructions</a:t>
            </a:r>
          </a:p>
          <a:p>
            <a:pPr lvl="1"/>
            <a:r>
              <a:rPr lang="en-US" altLang="en-US"/>
              <a:t>Includes deviation from usual actions</a:t>
            </a:r>
          </a:p>
          <a:p>
            <a:pPr lvl="1"/>
            <a:r>
              <a:rPr lang="en-US" altLang="en-US"/>
              <a:t>Includes execution of actions leading to break-ins</a:t>
            </a:r>
          </a:p>
          <a:p>
            <a:pPr lvl="1"/>
            <a:r>
              <a:rPr lang="en-US" altLang="en-US"/>
              <a:t>Includes actions inconsistent with specifications of privileged programs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5AB68D5-110D-FF47-B928-3B7BD59A1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DB84417-1B30-6D44-8E1C-2BE3A0BA7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6BAE535-393D-3348-8039-F083BDD4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791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>
            <a:extLst>
              <a:ext uri="{FF2B5EF4-FFF2-40B4-BE49-F238E27FC236}">
                <a16:creationId xmlns:a16="http://schemas.microsoft.com/office/drawing/2014/main" id="{55985E22-7280-834F-864A-C80719D47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</a:t>
            </a:r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E4562291-3A10-0844-BF1D-53F2C29D4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Graphical interface independent of the NSM matrix analyzer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Detected many attacks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But false positives too</a:t>
            </a:r>
          </a:p>
          <a:p>
            <a:pPr>
              <a:lnSpc>
                <a:spcPct val="90000"/>
              </a:lnSpc>
            </a:pPr>
            <a:r>
              <a:rPr lang="en-US" altLang="en-US"/>
              <a:t>Still in use in some places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Signatures have changed, of course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Also demonstrated intrusion detection on network is feasible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Did no content analysis, so would work even with encrypted connections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88FD89B-214C-EB4F-8C8D-156520D6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92E938E-1785-5D4B-B65E-AFF35348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C5B0DEA-26AE-654F-8E82-D8BBE235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6812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5">
            <a:extLst>
              <a:ext uri="{FF2B5EF4-FFF2-40B4-BE49-F238E27FC236}">
                <a16:creationId xmlns:a16="http://schemas.microsoft.com/office/drawing/2014/main" id="{C1F67038-688B-A946-A0DC-C5087EA3F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Combining Sources: DIDS</a:t>
            </a:r>
          </a:p>
        </p:txBody>
      </p:sp>
      <p:sp>
        <p:nvSpPr>
          <p:cNvPr id="79878" name="Rectangle 6">
            <a:extLst>
              <a:ext uri="{FF2B5EF4-FFF2-40B4-BE49-F238E27FC236}">
                <a16:creationId xmlns:a16="http://schemas.microsoft.com/office/drawing/2014/main" id="{B2E13AC9-B484-D24B-9061-4442A2B14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Neither network-based nor host-based monitoring sufficient to detect some attacks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Attacker tries to telnet into system several times using different account names: network-based IDS detects this, but not host-based monitor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Attacker tries to log into system using an account without password: host-based IDS detects this, but not network-based monitor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DIDS uses agents on hosts being monitored, and a network monitor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DIDS director uses expert system to analyze data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D492297-BC49-C344-923D-C916F03EC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97020FC-C024-1F44-8049-044F51C1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C889232-91F8-F34D-90D8-E54530AF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87489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BE88CC72-BCCF-BB49-85B5-CFF883D96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Attackers Moving in Network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07828E8-7E2D-0048-B6F1-C18741FD47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Intruder breaks into system A as </a:t>
            </a:r>
            <a:r>
              <a:rPr lang="en-US" altLang="en-US" i="1"/>
              <a:t>alice</a:t>
            </a:r>
            <a:endParaRPr lang="en-US" altLang="en-US"/>
          </a:p>
          <a:p>
            <a:r>
              <a:rPr lang="en-US" altLang="en-US"/>
              <a:t>Intruder goes from A to system B, and breaks into B’s account </a:t>
            </a:r>
            <a:r>
              <a:rPr lang="en-US" altLang="en-US" i="1"/>
              <a:t>bob</a:t>
            </a:r>
            <a:endParaRPr lang="en-US" altLang="en-US"/>
          </a:p>
          <a:p>
            <a:r>
              <a:rPr lang="en-US" altLang="en-US"/>
              <a:t>Host-based mechanisms cannot correlate these</a:t>
            </a:r>
          </a:p>
          <a:p>
            <a:r>
              <a:rPr lang="en-US" altLang="en-US"/>
              <a:t>DIDS director could see </a:t>
            </a:r>
            <a:r>
              <a:rPr lang="en-US" altLang="en-US" i="1"/>
              <a:t>bob</a:t>
            </a:r>
            <a:r>
              <a:rPr lang="en-US" altLang="en-US"/>
              <a:t> logged in over </a:t>
            </a:r>
            <a:r>
              <a:rPr lang="en-US" altLang="en-US" i="1"/>
              <a:t>alice</a:t>
            </a:r>
            <a:r>
              <a:rPr lang="en-US" altLang="en-US"/>
              <a:t>’s connection; expert system infers they are the same user</a:t>
            </a:r>
          </a:p>
          <a:p>
            <a:pPr lvl="1"/>
            <a:r>
              <a:rPr lang="en-US" altLang="en-US"/>
              <a:t>Assigns </a:t>
            </a:r>
            <a:r>
              <a:rPr lang="en-US" altLang="en-US" i="1"/>
              <a:t>network identification number</a:t>
            </a:r>
            <a:r>
              <a:rPr lang="en-US" altLang="en-US"/>
              <a:t> NID to this user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D34AAA9-1387-7A46-B99E-5418E7781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696A941-1C43-434F-B636-BE22C831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366EF27-8186-4E4A-9D7D-0B565D5A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465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7E79303D-2704-3849-8C38-03936CC3C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Handling Distributed Data</a:t>
            </a:r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7934BDFB-0596-5347-BDDC-218CD313F9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Agent analyzes logs to extract entries of interest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Agent uses signatures to look for attacks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Summaries sent to director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Other events forwarded directly to director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DIDS model has agents report: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Events (information in log entries)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Action, domain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6404EF0-A245-314D-B312-BC3AE192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33F0C37-169E-B04F-BD1C-8D227CA6B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055D21D-17C3-CD44-A97F-C860FD14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4991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CA0C3775-5A71-EA45-B546-A562648841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Actions and Domains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76119806-7872-B74E-9145-85DC3BB011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Subjects perform actions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session_start, session_end, read, write, execute, terminate, create, delete, move, change_rights, change_user_id</a:t>
            </a:r>
          </a:p>
          <a:p>
            <a:pPr>
              <a:lnSpc>
                <a:spcPct val="90000"/>
              </a:lnSpc>
            </a:pPr>
            <a:r>
              <a:rPr lang="en-US" altLang="en-US"/>
              <a:t>Domains characterize objects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tagged, authentication, audit, network, system, sys_info, user_info, utility, owned, not_owned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Objects put into highest domain to which it belongs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Tagged, authenticated file is in domain tagged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Unowned network object is in domain network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418BE69-0CDF-5B4E-83C9-FEB3A9BDA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A9709C-61E4-6640-9F47-4F0ECAB7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AF76FC9-18E5-2140-8357-A15F6156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312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6F2C7A3-ED9F-7A46-A599-1A80D3814C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on Agent Actions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2B7280D2-222F-B041-B516-E6B96B23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Entities can be subjects in one view, objects in another</a:t>
            </a:r>
          </a:p>
          <a:p>
            <a:pPr lvl="1"/>
            <a:r>
              <a:rPr lang="en-US" altLang="en-US"/>
              <a:t>Process: subject when changes protection mode of object, object when process is terminated</a:t>
            </a:r>
          </a:p>
          <a:p>
            <a:r>
              <a:rPr lang="en-US" altLang="en-US" sz="2400"/>
              <a:t>Table determines which events sent to DIDS director</a:t>
            </a:r>
          </a:p>
          <a:p>
            <a:pPr lvl="1"/>
            <a:r>
              <a:rPr lang="en-US" altLang="en-US"/>
              <a:t>Based on actions, domains associated with event</a:t>
            </a:r>
          </a:p>
          <a:p>
            <a:pPr lvl="1"/>
            <a:r>
              <a:rPr lang="en-US" altLang="en-US"/>
              <a:t>All NIDS events sent over so director can track view of system</a:t>
            </a:r>
          </a:p>
          <a:p>
            <a:pPr lvl="2"/>
            <a:r>
              <a:rPr lang="en-US" altLang="en-US"/>
              <a:t>Action is </a:t>
            </a:r>
            <a:r>
              <a:rPr lang="en-US" altLang="en-US" i="1"/>
              <a:t>session_start</a:t>
            </a:r>
            <a:r>
              <a:rPr lang="en-US" altLang="en-US"/>
              <a:t> or </a:t>
            </a:r>
            <a:r>
              <a:rPr lang="en-US" altLang="en-US" i="1"/>
              <a:t>execute</a:t>
            </a:r>
            <a:r>
              <a:rPr lang="en-US" altLang="en-US"/>
              <a:t>; domain is </a:t>
            </a:r>
            <a:r>
              <a:rPr lang="en-US" altLang="en-US" i="1"/>
              <a:t>network</a:t>
            </a:r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7BB9CFE-BE2E-7742-9F43-98D94DD0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3F46B71-7B87-1148-987C-560D92AF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E683B62-C406-E641-9FD9-FEB08CBC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7117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5C201B3-AAA0-854A-B8E3-DC972D2DC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 of Expert System Model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B35C89B2-3056-B141-9D3A-5291E938E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indent="-400050">
              <a:lnSpc>
                <a:spcPct val="90000"/>
              </a:lnSpc>
              <a:buFont typeface="Times" pitchFamily="2" charset="0"/>
              <a:buAutoNum type="arabicPeriod"/>
            </a:pPr>
            <a:r>
              <a:rPr lang="en-US" altLang="en-US" dirty="0"/>
              <a:t>Log records</a:t>
            </a:r>
          </a:p>
          <a:p>
            <a:pPr marL="400050" indent="-400050">
              <a:lnSpc>
                <a:spcPct val="90000"/>
              </a:lnSpc>
              <a:buFont typeface="Times" pitchFamily="2" charset="0"/>
              <a:buAutoNum type="arabicPeriod"/>
            </a:pPr>
            <a:r>
              <a:rPr lang="en-US" altLang="en-US" dirty="0"/>
              <a:t>Events (relevant information from log entries)</a:t>
            </a:r>
          </a:p>
          <a:p>
            <a:pPr marL="400050" indent="-400050">
              <a:lnSpc>
                <a:spcPct val="90000"/>
              </a:lnSpc>
              <a:buFont typeface="Times" pitchFamily="2" charset="0"/>
              <a:buAutoNum type="arabicPeriod"/>
            </a:pPr>
            <a:r>
              <a:rPr lang="en-US" altLang="en-US" dirty="0"/>
              <a:t>Subject capturing all events associated with a user; NID assigned to this subject</a:t>
            </a:r>
          </a:p>
          <a:p>
            <a:pPr marL="400050" indent="-400050">
              <a:lnSpc>
                <a:spcPct val="90000"/>
              </a:lnSpc>
              <a:buFont typeface="Times" pitchFamily="2" charset="0"/>
              <a:buAutoNum type="arabicPeriod"/>
            </a:pPr>
            <a:r>
              <a:rPr lang="en-US" altLang="en-US" dirty="0"/>
              <a:t>Contextual information such as time, proximity to other events</a:t>
            </a:r>
          </a:p>
          <a:p>
            <a:pPr marL="800100" lvl="1" indent="-342900"/>
            <a:r>
              <a:rPr lang="en-US" altLang="en-US" dirty="0"/>
              <a:t>Sequence of commands to show who is using the system</a:t>
            </a:r>
          </a:p>
          <a:p>
            <a:pPr marL="800100" lvl="1" indent="-342900"/>
            <a:r>
              <a:rPr lang="en-US" altLang="en-US" dirty="0"/>
              <a:t>Series of failed logins follow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5F2B63-1658-A04C-8026-0978BB7F8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1E2C783-552C-DC45-84C1-160E82CF1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8B793B7-DBDF-D542-8367-6A3E1DB54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2901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FF2244B4-B02A-2E4D-B6ED-C45947C14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Top Layers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44F2B558-CB36-B847-B40A-2864EE752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indent="-400050">
              <a:lnSpc>
                <a:spcPct val="90000"/>
              </a:lnSpc>
              <a:buFont typeface="Times" pitchFamily="2" charset="0"/>
              <a:buNone/>
            </a:pPr>
            <a:r>
              <a:rPr lang="en-US" altLang="en-US" dirty="0"/>
              <a:t>5.	Network threats (combination of events in context)</a:t>
            </a:r>
          </a:p>
          <a:p>
            <a:pPr marL="800100" lvl="1" indent="-342900"/>
            <a:r>
              <a:rPr lang="en-US" altLang="en-US" dirty="0"/>
              <a:t>Abuse (change to protection state)</a:t>
            </a:r>
          </a:p>
          <a:p>
            <a:pPr marL="800100" lvl="1" indent="-342900"/>
            <a:r>
              <a:rPr lang="en-US" altLang="en-US" dirty="0"/>
              <a:t>Misuse (violates policy, does not change state)</a:t>
            </a:r>
          </a:p>
          <a:p>
            <a:pPr marL="800100" lvl="1" indent="-342900"/>
            <a:r>
              <a:rPr lang="en-US" altLang="en-US" dirty="0"/>
              <a:t>Suspicious act (does not violate policy, but of interest)</a:t>
            </a:r>
          </a:p>
          <a:p>
            <a:pPr marL="466725" indent="-466725">
              <a:lnSpc>
                <a:spcPct val="90000"/>
              </a:lnSpc>
              <a:buFont typeface="Times" pitchFamily="2" charset="0"/>
              <a:buAutoNum type="arabicPeriod" startAt="6"/>
            </a:pPr>
            <a:r>
              <a:rPr lang="en-US" altLang="en-US" dirty="0"/>
              <a:t>Score (represents security state of network)</a:t>
            </a:r>
          </a:p>
          <a:p>
            <a:pPr marL="800100" lvl="1" indent="-342900"/>
            <a:r>
              <a:rPr lang="en-US" altLang="en-US" dirty="0"/>
              <a:t>Derived from previous layer and from scores associated with rules</a:t>
            </a:r>
          </a:p>
          <a:p>
            <a:pPr marL="1257300" lvl="2" indent="-317500"/>
            <a:r>
              <a:rPr lang="en-US" altLang="en-US" dirty="0"/>
              <a:t>Analyst can adjust these scores as needed</a:t>
            </a:r>
          </a:p>
          <a:p>
            <a:pPr marL="800100" lvl="1" indent="-342900"/>
            <a:r>
              <a:rPr lang="en-US" altLang="en-US" dirty="0"/>
              <a:t>A convenience for user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15610ED-099C-424F-B8B6-4D6A9BC1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9F8261-265E-114F-9AF0-824765A5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E699B55-386B-A943-BEEB-A0660776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10161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790E2D3C-73B3-CF44-AAE2-FE361DE99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Autonomous Agents: AAFID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32EEE25C-AA4A-B14B-982A-5B8B1F9B7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Distribute director among agents</a:t>
            </a:r>
          </a:p>
          <a:p>
            <a:r>
              <a:rPr lang="en-US" altLang="en-US" i="1"/>
              <a:t>Autonomous agent</a:t>
            </a:r>
            <a:r>
              <a:rPr lang="en-US" altLang="en-US"/>
              <a:t> is process that can act independently of the system of which it is part</a:t>
            </a:r>
          </a:p>
          <a:p>
            <a:r>
              <a:rPr lang="en-US" altLang="en-US"/>
              <a:t>Autonomous agent performs one particular monitoring function</a:t>
            </a:r>
          </a:p>
          <a:p>
            <a:pPr lvl="1"/>
            <a:r>
              <a:rPr lang="en-US" altLang="en-US"/>
              <a:t>Has its own internal model</a:t>
            </a:r>
          </a:p>
          <a:p>
            <a:pPr lvl="1"/>
            <a:r>
              <a:rPr lang="en-US" altLang="en-US"/>
              <a:t>Communicates with other agents</a:t>
            </a:r>
          </a:p>
          <a:p>
            <a:pPr lvl="1"/>
            <a:r>
              <a:rPr lang="en-US" altLang="en-US"/>
              <a:t>Agents jointly decide if these constitute a reportable intrusion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99E2700-071D-BB49-8571-3D3A43324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AB5AC7-D65D-D043-A4FB-ABF97E2B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1E28E50-C5CC-8B40-A73F-7C895CA30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4225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61F9C970-F191-E24C-BE88-B24B59886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497E18C4-DD2D-794A-9C80-B167B1B1D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No single point of failure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All</a:t>
            </a:r>
            <a:r>
              <a:rPr lang="en-US" altLang="en-US"/>
              <a:t> agents can act as director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effect, director distributed over all agents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Compromise of one agent does not affect others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Agent monitors one resource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Small and simple</a:t>
            </a:r>
          </a:p>
          <a:p>
            <a:pPr>
              <a:lnSpc>
                <a:spcPct val="90000"/>
              </a:lnSpc>
            </a:pPr>
            <a:r>
              <a:rPr lang="en-US" altLang="en-US"/>
              <a:t>Agents can migrate if needed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Approach appears to be scalable to large networks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C14EDEE-6736-0447-80D7-D1FEB1B3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995E909-C91B-334F-8AA4-F446BAA1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8C77ED7-47D4-664D-8837-92501770A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1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81E2615-5AE8-5B45-BD08-A4262DA0E5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Goals of Intrusion Detection Systems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3726BEA-AF50-0D49-A125-54470913D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Detect wide variety of intrusions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Previously known and unknown attacks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Suggests need to learn/adapt to new attacks or changes in behavior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Detect intrusions in timely fashion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May need to be be real-time, especially when system responds to intrusion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Problem: analyzing commands may impact response time of system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May suffice to report intrusion occurred a few minutes or hours ago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0C62373-BD9B-5D47-BAA1-381A8DCF9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79124CF-4648-004D-9622-1E403F7E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373F991-B977-E94F-A5C7-6826F734F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1913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3FF71CC0-BA83-C348-9A9E-06A47658F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Disadvantages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7065AE8-C27B-8A45-8EED-EE81DDA2B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en-US" altLang="en-US"/>
              <a:t>Communications overhead higher, more scattered than for single director</a:t>
            </a:r>
          </a:p>
          <a:p>
            <a:pPr lvl="1" eaLnBrk="0" hangingPunct="0">
              <a:spcBef>
                <a:spcPct val="0"/>
              </a:spcBef>
            </a:pPr>
            <a:r>
              <a:rPr lang="en-US" altLang="en-US"/>
              <a:t>Securing these can be very hard and expensive</a:t>
            </a:r>
          </a:p>
          <a:p>
            <a:pPr eaLnBrk="0" hangingPunct="0">
              <a:spcBef>
                <a:spcPct val="0"/>
              </a:spcBef>
            </a:pPr>
            <a:r>
              <a:rPr lang="en-US" altLang="en-US"/>
              <a:t>As agent monitors one resource, need many agents to monitor multiple resources</a:t>
            </a:r>
          </a:p>
          <a:p>
            <a:pPr eaLnBrk="0" hangingPunct="0">
              <a:spcBef>
                <a:spcPct val="0"/>
              </a:spcBef>
            </a:pPr>
            <a:r>
              <a:rPr lang="en-US" altLang="en-US"/>
              <a:t>Distributed computation involved in detecting intrusions</a:t>
            </a:r>
          </a:p>
          <a:p>
            <a:pPr lvl="1" eaLnBrk="0" hangingPunct="0">
              <a:spcBef>
                <a:spcPct val="0"/>
              </a:spcBef>
            </a:pPr>
            <a:r>
              <a:rPr lang="en-US" altLang="en-US"/>
              <a:t>This computation also must be secured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73F70B1-8014-DF47-8FA7-C69EE6A5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8FDBA6D-8433-3B44-914E-957CDC50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D2C6130-D4E0-FF41-A72F-698975A2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78044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3BDC0FE-1194-2943-9750-775B2F65D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AAFID</a:t>
            </a:r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30BDC77F-673E-A645-97FF-59FA8CC62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Host has set of agents and transceiver</a:t>
            </a:r>
          </a:p>
          <a:p>
            <a:pPr lvl="1"/>
            <a:r>
              <a:rPr lang="en-US" altLang="en-US"/>
              <a:t>Transceiver controls agent execution, collates information, forwards it to monitor (on local or remote system)</a:t>
            </a:r>
          </a:p>
          <a:p>
            <a:r>
              <a:rPr lang="en-US" altLang="en-US"/>
              <a:t>Filters provide access to monitored resources</a:t>
            </a:r>
          </a:p>
          <a:p>
            <a:pPr lvl="1"/>
            <a:r>
              <a:rPr lang="en-US" altLang="en-US"/>
              <a:t>Use this approach to avoid duplication of work and system dependence</a:t>
            </a:r>
          </a:p>
          <a:p>
            <a:pPr lvl="1"/>
            <a:r>
              <a:rPr lang="en-US" altLang="en-US"/>
              <a:t>Agents subscribe to filters by specifying records needed</a:t>
            </a:r>
          </a:p>
          <a:p>
            <a:pPr lvl="1"/>
            <a:r>
              <a:rPr lang="en-US" altLang="en-US"/>
              <a:t>Multiple agents may subscribe to single filter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FD55C90-D273-3C40-9BFC-6C33ADCC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3F43183-4BE1-D540-A8AA-8033E605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88CE60F-209E-F543-862C-47E75F7C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5350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3E03F7B6-6FA0-C845-815A-766A694FB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Transceivers and Monitors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03C36F55-7F51-3E4E-A258-15688902B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Transceivers collect data from agents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Forward it to other agents or monitors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terminate, start agents on local system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Example: System begins to accept TCP connections, so transceiver turns on agent to monitor SMTP</a:t>
            </a:r>
          </a:p>
          <a:p>
            <a:pPr>
              <a:lnSpc>
                <a:spcPct val="90000"/>
              </a:lnSpc>
            </a:pPr>
            <a:r>
              <a:rPr lang="en-US" altLang="en-US"/>
              <a:t>Monitors accept data from transceivers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communicate with transceivers, other monitors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Send commands to transceiver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Perform high level correlation for multiple hosts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multiple monitors interact with transceiver, AAFID must ensure transceiver receives consistent commands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697F7D3-02CA-9843-8549-28A865DC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CF24579-E80E-404C-9FD5-783040307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F382721-0299-0842-8E77-7035062D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0033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685D971D-A7CB-E04A-B19F-04A286C872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1CAF55E-5ED1-3F4E-AA80-66E75548D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User interface interacts with monitors</a:t>
            </a:r>
          </a:p>
          <a:p>
            <a:pPr lvl="1"/>
            <a:r>
              <a:rPr lang="en-US" altLang="en-US"/>
              <a:t>Could be graphical or textual</a:t>
            </a:r>
          </a:p>
          <a:p>
            <a:r>
              <a:rPr lang="en-US" altLang="en-US"/>
              <a:t>Prototype implemented in PERL for Linux and Solaris</a:t>
            </a:r>
          </a:p>
          <a:p>
            <a:pPr lvl="1"/>
            <a:r>
              <a:rPr lang="en-US" altLang="en-US"/>
              <a:t>Proof of concept</a:t>
            </a:r>
          </a:p>
          <a:p>
            <a:pPr lvl="1"/>
            <a:r>
              <a:rPr lang="en-US" altLang="en-US"/>
              <a:t>Performance loss acceptable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FE14878-103F-584B-A289-9EBA25269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54DAF0C-17D4-8844-A0F1-67570035F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BD4DAB5-6590-D446-97BF-79841E7BC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70262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1084B27E-5B39-D64A-A2A6-9D17636EA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DAA29F84-C179-2E49-90CE-9623BF61F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Intrusion detection is a form of auditing</a:t>
            </a:r>
          </a:p>
          <a:p>
            <a:r>
              <a:rPr lang="en-US" altLang="en-US" dirty="0"/>
              <a:t>Anomaly detection looks for unexpected events</a:t>
            </a:r>
          </a:p>
          <a:p>
            <a:r>
              <a:rPr lang="en-US" altLang="en-US" dirty="0"/>
              <a:t>Misuse detection looks for what is known to be bad</a:t>
            </a:r>
          </a:p>
          <a:p>
            <a:r>
              <a:rPr lang="en-US" altLang="en-US" dirty="0"/>
              <a:t>Specification-based detection looks for what is known not to be good</a:t>
            </a:r>
          </a:p>
          <a:p>
            <a:r>
              <a:rPr lang="en-US" altLang="en-US" dirty="0"/>
              <a:t>Intrusion detection is used for hoist-based monitoring, network monitoring, or </a:t>
            </a:r>
            <a:r>
              <a:rPr lang="en-US" altLang="en-US"/>
              <a:t>combination of these</a:t>
            </a:r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F333DB1-1E86-B749-B9E1-DCA52FF32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EFE9878-3C9B-C24B-B2D9-A9CC3D54C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12EC084-265B-8E49-9F4E-C6519F47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26-</a:t>
            </a:r>
            <a:fld id="{52DFCED4-3DB5-5A4D-92BF-293F61671FD6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85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6456</Words>
  <Application>Microsoft Macintosh PowerPoint</Application>
  <PresentationFormat>Widescreen</PresentationFormat>
  <Paragraphs>1020</Paragraphs>
  <Slides>94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1" baseType="lpstr">
      <vt:lpstr>Arial</vt:lpstr>
      <vt:lpstr>Calibri</vt:lpstr>
      <vt:lpstr>Calibri Light</vt:lpstr>
      <vt:lpstr>Cambria Math</vt:lpstr>
      <vt:lpstr>Courier</vt:lpstr>
      <vt:lpstr>Times</vt:lpstr>
      <vt:lpstr>Office Theme</vt:lpstr>
      <vt:lpstr>Intrusion Detection</vt:lpstr>
      <vt:lpstr>Overview</vt:lpstr>
      <vt:lpstr>Principles of Intrusion Detection</vt:lpstr>
      <vt:lpstr>Example</vt:lpstr>
      <vt:lpstr>Basic Intrusion Detection</vt:lpstr>
      <vt:lpstr>Detection</vt:lpstr>
      <vt:lpstr>Key Point</vt:lpstr>
      <vt:lpstr>Denning’s Model</vt:lpstr>
      <vt:lpstr>Goals of Intrusion Detection Systems</vt:lpstr>
      <vt:lpstr>Goals of Intrusion Detection Systems</vt:lpstr>
      <vt:lpstr>Models of Intrusion Detection</vt:lpstr>
      <vt:lpstr>Anomaly Detection</vt:lpstr>
      <vt:lpstr>Threshold Metrics</vt:lpstr>
      <vt:lpstr>Difficulties</vt:lpstr>
      <vt:lpstr>Statistical Moments</vt:lpstr>
      <vt:lpstr>Example: IDES</vt:lpstr>
      <vt:lpstr>Example: Haystack</vt:lpstr>
      <vt:lpstr>Potential Problems</vt:lpstr>
      <vt:lpstr>Markov Model</vt:lpstr>
      <vt:lpstr>Example: TIM</vt:lpstr>
      <vt:lpstr>Sequences of System Calls</vt:lpstr>
      <vt:lpstr>Traces</vt:lpstr>
      <vt:lpstr>Analysis</vt:lpstr>
      <vt:lpstr>Machine Learning</vt:lpstr>
      <vt:lpstr>Types of Learning</vt:lpstr>
      <vt:lpstr>Measuring Effectiveness</vt:lpstr>
      <vt:lpstr>Usefulness of Measurement</vt:lpstr>
      <vt:lpstr>Clustering</vt:lpstr>
      <vt:lpstr>Example: Clustering</vt:lpstr>
      <vt:lpstr>Finding Features</vt:lpstr>
      <vt:lpstr>Example</vt:lpstr>
      <vt:lpstr>Feature Selection</vt:lpstr>
      <vt:lpstr>Results</vt:lpstr>
      <vt:lpstr>Neural Nets</vt:lpstr>
      <vt:lpstr>Neural Net</vt:lpstr>
      <vt:lpstr>Example</vt:lpstr>
      <vt:lpstr>Self-Organizing Maps</vt:lpstr>
      <vt:lpstr>Self-Organizing Maps</vt:lpstr>
      <vt:lpstr>Example</vt:lpstr>
      <vt:lpstr>Distance to Neighbor</vt:lpstr>
      <vt:lpstr>Example</vt:lpstr>
      <vt:lpstr>Support Vector Machines</vt:lpstr>
      <vt:lpstr>Example</vt:lpstr>
      <vt:lpstr>Misuse Modeling</vt:lpstr>
      <vt:lpstr>Example: IDIOT</vt:lpstr>
      <vt:lpstr>IDIOT Representation</vt:lpstr>
      <vt:lpstr>IDIOT Analysis</vt:lpstr>
      <vt:lpstr>IDIOT Features</vt:lpstr>
      <vt:lpstr>Example: STAT</vt:lpstr>
      <vt:lpstr>State Transition Diagram</vt:lpstr>
      <vt:lpstr>Final State Diagram</vt:lpstr>
      <vt:lpstr>USTAT</vt:lpstr>
      <vt:lpstr>How Inference Engine Works</vt:lpstr>
      <vt:lpstr>State Table</vt:lpstr>
      <vt:lpstr>Example: Bro</vt:lpstr>
      <vt:lpstr>Example Script (Detect SSH Servers)</vt:lpstr>
      <vt:lpstr>Specification Modeling</vt:lpstr>
      <vt:lpstr>System Traces</vt:lpstr>
      <vt:lpstr>Examples</vt:lpstr>
      <vt:lpstr>Example: Apply to rdist</vt:lpstr>
      <vt:lpstr>Relevant Parts of Spec</vt:lpstr>
      <vt:lpstr>Comparison and Contrast</vt:lpstr>
      <vt:lpstr>IDS Architecture</vt:lpstr>
      <vt:lpstr>Agents</vt:lpstr>
      <vt:lpstr>Example</vt:lpstr>
      <vt:lpstr>Host-Based Agent</vt:lpstr>
      <vt:lpstr>Network-Based Agents</vt:lpstr>
      <vt:lpstr>Network Issues</vt:lpstr>
      <vt:lpstr>Aggregation of Information</vt:lpstr>
      <vt:lpstr>Director</vt:lpstr>
      <vt:lpstr>Example</vt:lpstr>
      <vt:lpstr>Adaptive Directors</vt:lpstr>
      <vt:lpstr>Notifier</vt:lpstr>
      <vt:lpstr>GrIDS GUI</vt:lpstr>
      <vt:lpstr>Other Examples</vt:lpstr>
      <vt:lpstr>Organization of an IDS</vt:lpstr>
      <vt:lpstr>Monitoring Networks: NSM</vt:lpstr>
      <vt:lpstr>Problem</vt:lpstr>
      <vt:lpstr>Signatures</vt:lpstr>
      <vt:lpstr>Other</vt:lpstr>
      <vt:lpstr>Combining Sources: DIDS</vt:lpstr>
      <vt:lpstr>Attackers Moving in Network</vt:lpstr>
      <vt:lpstr>Handling Distributed Data</vt:lpstr>
      <vt:lpstr>Actions and Domains</vt:lpstr>
      <vt:lpstr>More on Agent Actions</vt:lpstr>
      <vt:lpstr>Layers of Expert System Model</vt:lpstr>
      <vt:lpstr>Top Layers</vt:lpstr>
      <vt:lpstr>Autonomous Agents: AAFID</vt:lpstr>
      <vt:lpstr>Advantages</vt:lpstr>
      <vt:lpstr>Disadvantages</vt:lpstr>
      <vt:lpstr>Example: AAFID</vt:lpstr>
      <vt:lpstr>Transceivers and Monitors</vt:lpstr>
      <vt:lpstr>Other</vt:lpstr>
      <vt:lpstr>Key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28</cp:revision>
  <dcterms:created xsi:type="dcterms:W3CDTF">2018-10-24T07:20:13Z</dcterms:created>
  <dcterms:modified xsi:type="dcterms:W3CDTF">2018-12-31T21:43:52Z</dcterms:modified>
</cp:coreProperties>
</file>