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0"/>
  </p:notesMasterIdLst>
  <p:sldIdLst>
    <p:sldId id="257" r:id="rId2"/>
    <p:sldId id="256" r:id="rId3"/>
    <p:sldId id="339" r:id="rId4"/>
    <p:sldId id="391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404" r:id="rId18"/>
    <p:sldId id="405" r:id="rId19"/>
    <p:sldId id="407" r:id="rId20"/>
    <p:sldId id="408" r:id="rId21"/>
    <p:sldId id="409" r:id="rId22"/>
    <p:sldId id="410" r:id="rId23"/>
    <p:sldId id="411" r:id="rId24"/>
    <p:sldId id="416" r:id="rId25"/>
    <p:sldId id="417" r:id="rId26"/>
    <p:sldId id="418" r:id="rId27"/>
    <p:sldId id="419" r:id="rId28"/>
    <p:sldId id="420" r:id="rId29"/>
    <p:sldId id="421" r:id="rId30"/>
    <p:sldId id="422" r:id="rId31"/>
    <p:sldId id="423" r:id="rId32"/>
    <p:sldId id="424" r:id="rId33"/>
    <p:sldId id="425" r:id="rId34"/>
    <p:sldId id="426" r:id="rId35"/>
    <p:sldId id="427" r:id="rId36"/>
    <p:sldId id="428" r:id="rId37"/>
    <p:sldId id="429" r:id="rId38"/>
    <p:sldId id="430" r:id="rId39"/>
    <p:sldId id="431" r:id="rId40"/>
    <p:sldId id="432" r:id="rId41"/>
    <p:sldId id="433" r:id="rId42"/>
    <p:sldId id="434" r:id="rId43"/>
    <p:sldId id="435" r:id="rId44"/>
    <p:sldId id="436" r:id="rId45"/>
    <p:sldId id="437" r:id="rId46"/>
    <p:sldId id="438" r:id="rId47"/>
    <p:sldId id="439" r:id="rId48"/>
    <p:sldId id="440" r:id="rId49"/>
    <p:sldId id="441" r:id="rId50"/>
    <p:sldId id="442" r:id="rId51"/>
    <p:sldId id="443" r:id="rId52"/>
    <p:sldId id="444" r:id="rId53"/>
    <p:sldId id="445" r:id="rId54"/>
    <p:sldId id="460" r:id="rId55"/>
    <p:sldId id="461" r:id="rId56"/>
    <p:sldId id="462" r:id="rId57"/>
    <p:sldId id="463" r:id="rId58"/>
    <p:sldId id="464" r:id="rId59"/>
    <p:sldId id="446" r:id="rId60"/>
    <p:sldId id="447" r:id="rId61"/>
    <p:sldId id="448" r:id="rId62"/>
    <p:sldId id="451" r:id="rId63"/>
    <p:sldId id="454" r:id="rId64"/>
    <p:sldId id="456" r:id="rId65"/>
    <p:sldId id="457" r:id="rId66"/>
    <p:sldId id="458" r:id="rId67"/>
    <p:sldId id="459" r:id="rId68"/>
    <p:sldId id="390" r:id="rId6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93"/>
    <p:restoredTop sz="94687"/>
  </p:normalViewPr>
  <p:slideViewPr>
    <p:cSldViewPr snapToGrid="0" snapToObjects="1">
      <p:cViewPr>
        <p:scale>
          <a:sx n="130" d="100"/>
          <a:sy n="130" d="100"/>
        </p:scale>
        <p:origin x="1024" y="1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8915F-20C8-3949-9710-9B6FEBE9DB58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A01FE-2DFF-CD4F-ADAE-175B9BFCD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6A14E0-3A61-8B46-B1A1-FE45F40889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A67B97-A38F-2442-B9F9-7E2C4FA2A7A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DE384994-5195-7F4F-993C-995CAB8718D5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788434-CBF2-834B-8CEB-AE98C94A48E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27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2361-F37E-7047-BF27-3C86CDD29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48DF5-BD06-5643-B0FD-2D7C05691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71F4-DFC6-9C40-97F3-8C5764A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29913-E570-4744-BB1F-7F92D2A3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D451-5074-1647-B654-BAC0186C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28-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7F02-4744-9C49-95C9-18AB65EC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4D0AA-D741-0B4A-9AEB-76B5D45A8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D0C66-CBE6-9449-973A-25E43C1F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F6594-8A9F-AD45-AD7A-665AEC1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C6E97-7125-E64D-AAF2-2E07ECB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2523-CBAD-B64E-A276-FE5A14194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F4027-69AA-1843-825F-CAA2E45CA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5480-28C1-5B44-BDC9-E4D85E3C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6B62B-5FD5-AA48-9505-C5B5D5AA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5300-E0B1-894E-A3E1-30B64D25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39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29DAF-0490-E744-B045-6A86B8F4B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F9431D3C-2238-A54E-B41E-74CEF2F2805A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8DB5B-E50B-864E-B44A-B38583037F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77B1E-8F35-604F-9EB6-E3FD448C7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i="0"/>
            </a:lvl1pPr>
          </a:lstStyle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FBF50-2ADD-9F47-8E78-1FA7DF0E6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28-</a:t>
            </a:r>
            <a:fld id="{FA7BB27B-CAB5-074D-969B-C699EC20D5A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9560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088ED-BB8E-7240-9918-B54D31687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AC185-B1A2-0941-B68F-77FB0A56A41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7711F-DC21-C948-ADC6-D0244D1A1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10305-C6A4-9841-A9F8-80EFE1A148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6D640-A6B9-2D43-8C81-23D5599B6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i="0"/>
            </a:lvl1pPr>
          </a:lstStyle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E3777-3617-2D46-A16C-B694569B9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28-</a:t>
            </a:r>
            <a:fld id="{F4997ACD-0A36-8440-BD32-35D3B94C435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6714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7069-256A-394F-B5A0-407EF8F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C159-EF16-8D46-84AD-A2B2268B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22B1-2B5F-0B43-B8E7-A24D4842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6D967-1881-304C-8308-D9F3F0F2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F92C-B590-6142-B76B-1FFCB03E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4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E9B-251C-ED4F-8951-6B709B02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F0FFE-02AF-6145-843F-BAD0AA8E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E6DE1-CB1A-F547-A1E1-ABF9AB1F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EAAC3-DBEE-1B4C-8E6D-84FAEC8F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DD12-2A8A-5D4E-A441-8D282A62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BFDD-02E0-5643-9332-D294FE96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E2A6-5C0A-BB49-AEA0-17B61737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DD13C-3499-9A4E-9DBA-94783EBE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2A509-D652-4744-A076-DF4958D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9CA7A-90C2-B242-A9E6-C21D553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3A2D-BCA2-384F-A33A-F885B88B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D002-73F4-354E-9783-1560EDFA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FB4E3-A308-F943-B7FC-C9CA052BC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7B7E0-0FE7-044F-AD4C-0FE9F798E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66746-FF03-034B-8206-74F84586D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FBE4D-F3DD-EC49-9FAD-467506D7F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4EA6C-6B11-994D-82C0-199BA6A7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621404-38C8-974D-9416-5EF68EDE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0CE56-D3BF-CE47-91EA-DDC6EA2C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AFBB-8057-4A42-9E6A-61ADE9F6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F14D0-DB97-864C-8683-A3554918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436F2-B8B2-A848-9632-D164CFDE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5A25A-4417-6D49-93B4-D032341B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3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3CFB6-67DA-D143-AE33-93BA5F27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520C0-984A-A446-AAB8-F0CFAC2D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E591D-50B4-2E41-95AB-67206F13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4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93FD-304A-0E40-B373-8BD89B7C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AA35-CC07-0243-92DF-08A8D414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C6280-F07E-9940-809B-0500E26AF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273D-5729-224C-AE6F-434FE7E7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C288E-F109-1042-8F25-F4E38E85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CD07E-5473-784E-9CBE-572647F8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5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CD73-4ABB-974C-803B-7A51C47D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3A90D-8ECE-CD46-915D-F0478DB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8C723-A8ED-404E-93DD-E12B5B013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3D5C8-9412-5841-9192-5CE9525B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4CA07-5409-BF40-A255-86A538D1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16C60-A5EB-244A-85C8-490E4799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4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9F061-953F-FE4E-B123-EF2AAD321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9FF8-EA2D-F848-A878-2F47BA5D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CE376-8D6F-0546-95B0-57175EA1D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503CA-7075-BF45-A33E-7F679677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F712E-317B-634F-806D-6D933715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28-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2850A0-6036-014A-92D4-5DA2911E4584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389611" y="0"/>
            <a:ext cx="802389" cy="1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Network Security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Chapter 28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23288CA-18E6-2348-BC16-C2806A11C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C5353240-6D62-F740-A2BC-3DA18DB6A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975C23C-E5E8-0544-936E-59B50F6C8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16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>
            <a:extLst>
              <a:ext uri="{FF2B5EF4-FFF2-40B4-BE49-F238E27FC236}">
                <a16:creationId xmlns:a16="http://schemas.microsoft.com/office/drawing/2014/main" id="{07E40283-A134-A14D-A439-5271B76ECE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Class Changes</a:t>
            </a:r>
          </a:p>
        </p:txBody>
      </p:sp>
      <p:sp>
        <p:nvSpPr>
          <p:cNvPr id="266243" name="Rectangle 3">
            <a:extLst>
              <a:ext uri="{FF2B5EF4-FFF2-40B4-BE49-F238E27FC236}">
                <a16:creationId xmlns:a16="http://schemas.microsoft.com/office/drawing/2014/main" id="{3AE08BC7-B8D5-4E47-A7D3-C49236FB18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DDFP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DDEP: as products implemented</a:t>
            </a:r>
          </a:p>
          <a:p>
            <a:r>
              <a:rPr lang="en-US" altLang="en-US"/>
              <a:t>DDEP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PD: when deemed advantageous to publicize some development details</a:t>
            </a:r>
          </a:p>
          <a:p>
            <a:pPr lvl="1"/>
            <a:r>
              <a:rPr lang="en-US" altLang="en-US"/>
              <a:t>For marketing purposes, for example</a:t>
            </a:r>
          </a:p>
          <a:p>
            <a:r>
              <a:rPr lang="en-US" altLang="en-US"/>
              <a:t>CpD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PD: as privileged info becomes public through mergers, lawsiut filings, etc.</a:t>
            </a:r>
          </a:p>
          <a:p>
            <a:r>
              <a:rPr lang="en-US" altLang="en-US"/>
              <a:t>Note: no provision for revealing CuD directly</a:t>
            </a:r>
          </a:p>
          <a:p>
            <a:pPr lvl="1"/>
            <a:r>
              <a:rPr lang="en-US" altLang="en-US"/>
              <a:t>This protects privacy of Drib’s customers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8C683A7F-DFE4-E74D-9CB7-DEC30493E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9E3D01C-2817-3942-926F-FD9F9BA14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4FD7D0D9-1B4C-D148-9A29-122EB856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591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>
            <a:extLst>
              <a:ext uri="{FF2B5EF4-FFF2-40B4-BE49-F238E27FC236}">
                <a16:creationId xmlns:a16="http://schemas.microsoft.com/office/drawing/2014/main" id="{CF2A8060-E2C2-2E40-8E1A-4D8A5FCE1D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User Classes</a:t>
            </a:r>
          </a:p>
        </p:txBody>
      </p:sp>
      <p:sp>
        <p:nvSpPr>
          <p:cNvPr id="268291" name="Rectangle 3">
            <a:extLst>
              <a:ext uri="{FF2B5EF4-FFF2-40B4-BE49-F238E27FC236}">
                <a16:creationId xmlns:a16="http://schemas.microsoft.com/office/drawing/2014/main" id="{C744ECAE-DF83-5642-BC67-5437F0B6B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Outsiders (O): members of public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Access to public data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Can also order, download drivers, send email to company</a:t>
            </a:r>
          </a:p>
          <a:p>
            <a:pPr>
              <a:lnSpc>
                <a:spcPct val="90000"/>
              </a:lnSpc>
            </a:pPr>
            <a:r>
              <a:rPr lang="en-US" altLang="en-US"/>
              <a:t>Developers (D): access to DDEP, DDFP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Cannot alter development data for existing products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Corporate executives (C): access to CD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Can read DDEP, DDFP, CuD but not alter them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Sometimes can make sensitive data public</a:t>
            </a:r>
          </a:p>
          <a:p>
            <a:pPr>
              <a:lnSpc>
                <a:spcPct val="90000"/>
              </a:lnSpc>
            </a:pPr>
            <a:r>
              <a:rPr lang="en-US" altLang="en-US"/>
              <a:t>Employees (E): access to CuD only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260DD170-19A1-354C-BC38-6823B3838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8705049-19AB-DD48-A838-BBF3654F1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896BF38-5DA9-8A45-88B5-9704A697F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382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>
            <a:extLst>
              <a:ext uri="{FF2B5EF4-FFF2-40B4-BE49-F238E27FC236}">
                <a16:creationId xmlns:a16="http://schemas.microsoft.com/office/drawing/2014/main" id="{85DDDBBA-90D0-4947-99D8-BE91EFFAA1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Access Control Matrix for Policy</a:t>
            </a:r>
          </a:p>
        </p:txBody>
      </p:sp>
      <p:graphicFrame>
        <p:nvGraphicFramePr>
          <p:cNvPr id="270419" name="Group 83">
            <a:extLst>
              <a:ext uri="{FF2B5EF4-FFF2-40B4-BE49-F238E27FC236}">
                <a16:creationId xmlns:a16="http://schemas.microsoft.com/office/drawing/2014/main" id="{59738731-D35C-B24E-969E-1D819AE06746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98907410"/>
              </p:ext>
            </p:extLst>
          </p:nvPr>
        </p:nvGraphicFramePr>
        <p:xfrm>
          <a:off x="2590800" y="1981200"/>
          <a:ext cx="7086600" cy="3733800"/>
        </p:xfrm>
        <a:graphic>
          <a:graphicData uri="http://schemas.openxmlformats.org/drawingml/2006/table">
            <a:tbl>
              <a:tblPr/>
              <a:tblGrid>
                <a:gridCol w="1417638">
                  <a:extLst>
                    <a:ext uri="{9D8B030D-6E8A-4147-A177-3AD203B41FA5}">
                      <a16:colId xmlns:a16="http://schemas.microsoft.com/office/drawing/2014/main" val="31595213"/>
                    </a:ext>
                  </a:extLst>
                </a:gridCol>
                <a:gridCol w="1416050">
                  <a:extLst>
                    <a:ext uri="{9D8B030D-6E8A-4147-A177-3AD203B41FA5}">
                      <a16:colId xmlns:a16="http://schemas.microsoft.com/office/drawing/2014/main" val="1811818731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3427182372"/>
                    </a:ext>
                  </a:extLst>
                </a:gridCol>
                <a:gridCol w="1416050">
                  <a:extLst>
                    <a:ext uri="{9D8B030D-6E8A-4147-A177-3AD203B41FA5}">
                      <a16:colId xmlns:a16="http://schemas.microsoft.com/office/drawing/2014/main" val="1377877063"/>
                    </a:ext>
                  </a:extLst>
                </a:gridCol>
                <a:gridCol w="1417637">
                  <a:extLst>
                    <a:ext uri="{9D8B030D-6E8A-4147-A177-3AD203B41FA5}">
                      <a16:colId xmlns:a16="http://schemas.microsoft.com/office/drawing/2014/main" val="3744474182"/>
                    </a:ext>
                  </a:extLst>
                </a:gridCol>
              </a:tblGrid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3318699"/>
                  </a:ext>
                </a:extLst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3193799"/>
                  </a:ext>
                </a:extLst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DDEP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1532924"/>
                  </a:ext>
                </a:extLst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DDFP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3932"/>
                  </a:ext>
                </a:extLst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CpD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263506"/>
                  </a:ext>
                </a:extLst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5942806"/>
                  </a:ext>
                </a:extLst>
              </a:tr>
            </a:tbl>
          </a:graphicData>
        </a:graphic>
      </p:graphicFrame>
      <p:sp>
        <p:nvSpPr>
          <p:cNvPr id="270420" name="Text Box 84">
            <a:extLst>
              <a:ext uri="{FF2B5EF4-FFF2-40B4-BE49-F238E27FC236}">
                <a16:creationId xmlns:a16="http://schemas.microsoft.com/office/drawing/2014/main" id="{4FBFAB86-8A9B-3144-8968-304CF9C33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1" y="5791200"/>
            <a:ext cx="29320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r</a:t>
            </a:r>
            <a:r>
              <a:rPr lang="en-US" altLang="en-US"/>
              <a:t> is read right, </a:t>
            </a:r>
            <a:r>
              <a:rPr lang="en-US" altLang="en-US" i="1"/>
              <a:t>w</a:t>
            </a:r>
            <a:r>
              <a:rPr lang="en-US" altLang="en-US"/>
              <a:t> is write right</a:t>
            </a:r>
            <a:endParaRPr lang="en-US" altLang="en-US" i="1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06E8264-6981-8F4B-956A-08A0F2D42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743774C-4820-5342-A01F-751FFF77A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3733C38-779C-FB4E-B62C-976BABE00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28-</a:t>
            </a:r>
            <a:fld id="{FA7BB27B-CAB5-074D-969B-C699EC20D5AA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7769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01A0CF9E-C790-864E-AA4C-B1CF6A119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 of Policy</a:t>
            </a:r>
          </a:p>
        </p:txBody>
      </p:sp>
      <p:sp>
        <p:nvSpPr>
          <p:cNvPr id="272388" name="Rectangle 4">
            <a:extLst>
              <a:ext uri="{FF2B5EF4-FFF2-40B4-BE49-F238E27FC236}">
                <a16:creationId xmlns:a16="http://schemas.microsoft.com/office/drawing/2014/main" id="{D280FEE1-7FFD-E847-8E27-7C8392A046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Mandatory policy</a:t>
            </a:r>
          </a:p>
          <a:p>
            <a:pPr lvl="1"/>
            <a:r>
              <a:rPr lang="en-US" altLang="en-US"/>
              <a:t>Members of O, D, C, E cannot change permissions to allow members of another user class to access data</a:t>
            </a:r>
          </a:p>
          <a:p>
            <a:r>
              <a:rPr lang="en-US" altLang="en-US"/>
              <a:t>Discretionary component</a:t>
            </a:r>
          </a:p>
          <a:p>
            <a:pPr lvl="1"/>
            <a:r>
              <a:rPr lang="en-US" altLang="en-US"/>
              <a:t>Within each class, individuals may have control over access to files they own</a:t>
            </a:r>
          </a:p>
          <a:p>
            <a:pPr lvl="1"/>
            <a:r>
              <a:rPr lang="en-US" altLang="en-US"/>
              <a:t>View this as an issue internal to each group and not of concern at corporate policy level</a:t>
            </a:r>
          </a:p>
          <a:p>
            <a:pPr lvl="2"/>
            <a:r>
              <a:rPr lang="en-US" altLang="en-US"/>
              <a:t>At corporate level, discretionary component is “allow always”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0CE04E9A-5813-5B45-B7E0-B92ECB503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1AEA0310-A67F-3246-8C1A-124E94FC1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A7FDC74-6210-3A46-949C-DD5C9E01F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613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>
            <a:extLst>
              <a:ext uri="{FF2B5EF4-FFF2-40B4-BE49-F238E27FC236}">
                <a16:creationId xmlns:a16="http://schemas.microsoft.com/office/drawing/2014/main" id="{EE3FEE7D-97B9-F84C-92BE-AAD8576C2C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Reclassification of Data</a:t>
            </a:r>
          </a:p>
        </p:txBody>
      </p:sp>
      <p:sp>
        <p:nvSpPr>
          <p:cNvPr id="276483" name="Rectangle 3">
            <a:extLst>
              <a:ext uri="{FF2B5EF4-FFF2-40B4-BE49-F238E27FC236}">
                <a16:creationId xmlns:a16="http://schemas.microsoft.com/office/drawing/2014/main" id="{8FDA5440-DB34-D344-8C6C-FCABBF8B6C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Who must agree for each?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C, D must agree for DDFP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DDEP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C, E must agree for DDEP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PD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 can do CpD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PD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But </a:t>
            </a:r>
            <a:r>
              <a:rPr lang="en-US" altLang="en-US" i="1"/>
              <a:t>two</a:t>
            </a:r>
            <a:r>
              <a:rPr lang="en-US" altLang="en-US"/>
              <a:t> members of C must agree to this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Separation of privilege met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At least two different people must agree to the reclassification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When appropriate, the two must come from different user classes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9DD877D2-7845-A54B-94CD-920D0DDE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0675895-EAD1-B54B-9095-ED7302511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01640421-B8BD-7F47-837C-E22F93D2B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264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>
            <a:extLst>
              <a:ext uri="{FF2B5EF4-FFF2-40B4-BE49-F238E27FC236}">
                <a16:creationId xmlns:a16="http://schemas.microsoft.com/office/drawing/2014/main" id="{665EDD3A-4B02-934F-97FE-F52BB709C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Availability</a:t>
            </a:r>
          </a:p>
        </p:txBody>
      </p:sp>
      <p:sp>
        <p:nvSpPr>
          <p:cNvPr id="278531" name="Rectangle 3">
            <a:extLst>
              <a:ext uri="{FF2B5EF4-FFF2-40B4-BE49-F238E27FC236}">
                <a16:creationId xmlns:a16="http://schemas.microsoft.com/office/drawing/2014/main" id="{0CB32560-B24A-CC4C-8DC0-A0B103D7C1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Drib world-wide multinational corp</a:t>
            </a:r>
          </a:p>
          <a:p>
            <a:pPr lvl="1"/>
            <a:r>
              <a:rPr lang="en-US" altLang="en-US"/>
              <a:t>Does business on all continents</a:t>
            </a:r>
          </a:p>
          <a:p>
            <a:r>
              <a:rPr lang="en-US" altLang="en-US"/>
              <a:t>Imperative anyone be able to contact Drib at any time</a:t>
            </a:r>
          </a:p>
          <a:p>
            <a:pPr lvl="1"/>
            <a:r>
              <a:rPr lang="en-US" altLang="en-US"/>
              <a:t>Drib places very high emphasis on customer service</a:t>
            </a:r>
          </a:p>
          <a:p>
            <a:pPr lvl="1"/>
            <a:r>
              <a:rPr lang="en-US" altLang="en-US"/>
              <a:t>Requirement: Drib’s systems be available 99% of the time</a:t>
            </a:r>
          </a:p>
          <a:p>
            <a:pPr lvl="2"/>
            <a:r>
              <a:rPr lang="en-US" altLang="en-US"/>
              <a:t>1% allowed for planned maintenance, unexpected downtime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0B60F09D-54C7-D146-8506-099513359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E39D8EE2-F252-6148-826C-36263D3C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C399ED19-9E8F-0047-A161-305D82E6D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252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>
            <a:extLst>
              <a:ext uri="{FF2B5EF4-FFF2-40B4-BE49-F238E27FC236}">
                <a16:creationId xmlns:a16="http://schemas.microsoft.com/office/drawing/2014/main" id="{BA0555F6-2208-E144-9F3F-179E1A0A88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Consistency Check: Goal 1</a:t>
            </a:r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EE2FF766-C147-BD4C-B823-E5F15BC5E5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Goal 1: keep sensitive info confidential</a:t>
            </a:r>
          </a:p>
          <a:p>
            <a:pPr lvl="1"/>
            <a:r>
              <a:rPr lang="en-US" altLang="en-US"/>
              <a:t>Developers</a:t>
            </a:r>
          </a:p>
          <a:p>
            <a:pPr lvl="2"/>
            <a:r>
              <a:rPr lang="en-US" altLang="en-US"/>
              <a:t>Need to read DDEP, DDFP, and to alter DDFP</a:t>
            </a:r>
          </a:p>
          <a:p>
            <a:pPr lvl="2"/>
            <a:r>
              <a:rPr lang="en-US" altLang="en-US"/>
              <a:t>No need to access CpD, CuD as don’t deal with customers or decide which products to market</a:t>
            </a:r>
          </a:p>
          <a:p>
            <a:pPr lvl="1"/>
            <a:r>
              <a:rPr lang="en-US" altLang="en-US"/>
              <a:t>Corporate executives</a:t>
            </a:r>
          </a:p>
          <a:p>
            <a:pPr lvl="2"/>
            <a:r>
              <a:rPr lang="en-US" altLang="en-US"/>
              <a:t>Need to read, alter CpD, and read DDEP</a:t>
            </a:r>
          </a:p>
          <a:p>
            <a:r>
              <a:rPr lang="en-US" altLang="en-US"/>
              <a:t>This matches access permissions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99230939-F37B-8C45-8B61-B7A879BB6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75CEA275-A3FB-8843-BD0B-8F534EEBA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17A9040-F5A4-2C4A-939E-E22E72F69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586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>
            <a:extLst>
              <a:ext uri="{FF2B5EF4-FFF2-40B4-BE49-F238E27FC236}">
                <a16:creationId xmlns:a16="http://schemas.microsoft.com/office/drawing/2014/main" id="{E0971551-50F8-B44D-991C-8B63839F50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Consistency Check: Goal 2</a:t>
            </a:r>
          </a:p>
        </p:txBody>
      </p:sp>
      <p:sp>
        <p:nvSpPr>
          <p:cNvPr id="282627" name="Rectangle 3">
            <a:extLst>
              <a:ext uri="{FF2B5EF4-FFF2-40B4-BE49-F238E27FC236}">
                <a16:creationId xmlns:a16="http://schemas.microsoft.com/office/drawing/2014/main" id="{CF94FC0E-6A70-084B-950F-DF35C09AFF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Goal 2: only employees who handle purchases can access customer data, and only they and customer can alter it</a:t>
            </a:r>
          </a:p>
          <a:p>
            <a:pPr lvl="1"/>
            <a:r>
              <a:rPr lang="en-US" altLang="en-US"/>
              <a:t>Outsiders</a:t>
            </a:r>
          </a:p>
          <a:p>
            <a:pPr lvl="2"/>
            <a:r>
              <a:rPr lang="en-US" altLang="en-US"/>
              <a:t>Need to alter CuD, do not need to read it</a:t>
            </a:r>
          </a:p>
          <a:p>
            <a:pPr lvl="1"/>
            <a:r>
              <a:rPr lang="en-US" altLang="en-US"/>
              <a:t>Customer support</a:t>
            </a:r>
          </a:p>
          <a:p>
            <a:pPr lvl="2"/>
            <a:r>
              <a:rPr lang="en-US" altLang="en-US"/>
              <a:t>Need to read, alter CuD</a:t>
            </a:r>
          </a:p>
          <a:p>
            <a:pPr lvl="1"/>
            <a:r>
              <a:rPr lang="en-US" altLang="en-US"/>
              <a:t>This matches access permissions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09AD6590-7CD2-C14A-946B-EEB9B05A7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AF97B4A-BAC4-A240-B9BF-C10785AD0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009E6FC-F6AC-EA42-AE96-FED5AC7A5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162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503E7698-DFEA-C648-87B3-B6347B585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Consistency Check: Goal 3</a:t>
            </a:r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0E5ED945-F95C-4B40-939A-9B39586193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Goal 3: releasing sensitive info requires corporate approval</a:t>
            </a:r>
          </a:p>
          <a:p>
            <a:pPr lvl="1"/>
            <a:r>
              <a:rPr lang="en-US" altLang="en-US"/>
              <a:t>Corporate executives</a:t>
            </a:r>
          </a:p>
          <a:p>
            <a:pPr lvl="2"/>
            <a:r>
              <a:rPr lang="en-US" altLang="en-US"/>
              <a:t>Must approve any reclassification</a:t>
            </a:r>
          </a:p>
          <a:p>
            <a:pPr lvl="2"/>
            <a:r>
              <a:rPr lang="en-US" altLang="en-US"/>
              <a:t>No-one can write to PD, </a:t>
            </a:r>
            <a:r>
              <a:rPr lang="en-US" altLang="en-US" i="1"/>
              <a:t>except</a:t>
            </a:r>
            <a:r>
              <a:rPr lang="en-US" altLang="en-US"/>
              <a:t> through reclassification</a:t>
            </a:r>
          </a:p>
          <a:p>
            <a:r>
              <a:rPr lang="en-US" altLang="en-US"/>
              <a:t>This matches reclassification constraints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C9BC8B8-D9B5-6643-A092-963C5AF83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E77DFD8-1C98-5B46-B167-794092F2D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14356A5-E015-3247-A36B-FB7DB02A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52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>
            <a:extLst>
              <a:ext uri="{FF2B5EF4-FFF2-40B4-BE49-F238E27FC236}">
                <a16:creationId xmlns:a16="http://schemas.microsoft.com/office/drawing/2014/main" id="{A27CA390-CA5D-E047-A39F-06DF3D896D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Consistency Check: Transitive Closure</a:t>
            </a:r>
          </a:p>
        </p:txBody>
      </p:sp>
      <p:graphicFrame>
        <p:nvGraphicFramePr>
          <p:cNvPr id="287747" name="Group 3">
            <a:extLst>
              <a:ext uri="{FF2B5EF4-FFF2-40B4-BE49-F238E27FC236}">
                <a16:creationId xmlns:a16="http://schemas.microsoft.com/office/drawing/2014/main" id="{E2B470F8-9DEA-9340-AD0E-2DA86936B736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126718101"/>
              </p:ext>
            </p:extLst>
          </p:nvPr>
        </p:nvGraphicFramePr>
        <p:xfrm>
          <a:off x="2590800" y="1981200"/>
          <a:ext cx="7086600" cy="3733800"/>
        </p:xfrm>
        <a:graphic>
          <a:graphicData uri="http://schemas.openxmlformats.org/drawingml/2006/table">
            <a:tbl>
              <a:tblPr/>
              <a:tblGrid>
                <a:gridCol w="1417638">
                  <a:extLst>
                    <a:ext uri="{9D8B030D-6E8A-4147-A177-3AD203B41FA5}">
                      <a16:colId xmlns:a16="http://schemas.microsoft.com/office/drawing/2014/main" val="4260932930"/>
                    </a:ext>
                  </a:extLst>
                </a:gridCol>
                <a:gridCol w="1416050">
                  <a:extLst>
                    <a:ext uri="{9D8B030D-6E8A-4147-A177-3AD203B41FA5}">
                      <a16:colId xmlns:a16="http://schemas.microsoft.com/office/drawing/2014/main" val="3778067415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3531409417"/>
                    </a:ext>
                  </a:extLst>
                </a:gridCol>
                <a:gridCol w="1416050">
                  <a:extLst>
                    <a:ext uri="{9D8B030D-6E8A-4147-A177-3AD203B41FA5}">
                      <a16:colId xmlns:a16="http://schemas.microsoft.com/office/drawing/2014/main" val="1316461255"/>
                    </a:ext>
                  </a:extLst>
                </a:gridCol>
                <a:gridCol w="1417637">
                  <a:extLst>
                    <a:ext uri="{9D8B030D-6E8A-4147-A177-3AD203B41FA5}">
                      <a16:colId xmlns:a16="http://schemas.microsoft.com/office/drawing/2014/main" val="4186879402"/>
                    </a:ext>
                  </a:extLst>
                </a:gridCol>
              </a:tblGrid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4592081"/>
                  </a:ext>
                </a:extLst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5259331"/>
                  </a:ext>
                </a:extLst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DDEP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786632"/>
                  </a:ext>
                </a:extLst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DDFP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234351"/>
                  </a:ext>
                </a:extLst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CpD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en-US" alt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26313"/>
                  </a:ext>
                </a:extLst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r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509665"/>
                  </a:ext>
                </a:extLst>
              </a:tr>
            </a:tbl>
          </a:graphicData>
        </a:graphic>
      </p:graphicFrame>
      <p:sp>
        <p:nvSpPr>
          <p:cNvPr id="287791" name="Text Box 47">
            <a:extLst>
              <a:ext uri="{FF2B5EF4-FFF2-40B4-BE49-F238E27FC236}">
                <a16:creationId xmlns:a16="http://schemas.microsoft.com/office/drawing/2014/main" id="{FEB22A42-F319-EA4B-8C6D-C23CDEA64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1" y="5791200"/>
            <a:ext cx="29320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r</a:t>
            </a:r>
            <a:r>
              <a:rPr lang="en-US" altLang="en-US"/>
              <a:t> is read right, </a:t>
            </a:r>
            <a:r>
              <a:rPr lang="en-US" altLang="en-US" i="1"/>
              <a:t>w</a:t>
            </a:r>
            <a:r>
              <a:rPr lang="en-US" altLang="en-US"/>
              <a:t> is write right</a:t>
            </a:r>
            <a:endParaRPr lang="en-US" altLang="en-US" i="1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D016AC1-E2E5-B54C-997E-8C1A5DDF3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C3A016-C297-E640-8B21-D75C5FAB0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BA1CD05-2830-3D44-A854-37E736576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28-</a:t>
            </a:r>
            <a:fld id="{FA7BB27B-CAB5-074D-969B-C699EC20D5AA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3277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433DD3C-5D03-0F40-B4E3-C4C32DE1E0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Outline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13EB5E1-6CDF-364C-82E7-9866E3C18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Introduction to the Drib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Policy Development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Network Organization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Availability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Anticipating Attacks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06EEC210-8584-6D45-B5FB-72EECBCBC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EF97496-6566-834C-8C61-BB266215B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ED3CA47-D285-5D49-8621-05DAA3FBD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486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>
            <a:extLst>
              <a:ext uri="{FF2B5EF4-FFF2-40B4-BE49-F238E27FC236}">
                <a16:creationId xmlns:a16="http://schemas.microsoft.com/office/drawing/2014/main" id="{A1CB0A32-3BBB-2545-BE1C-248358D5CA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Interpretation</a:t>
            </a:r>
          </a:p>
        </p:txBody>
      </p:sp>
      <p:sp>
        <p:nvSpPr>
          <p:cNvPr id="288772" name="Rectangle 4">
            <a:extLst>
              <a:ext uri="{FF2B5EF4-FFF2-40B4-BE49-F238E27FC236}">
                <a16:creationId xmlns:a16="http://schemas.microsoft.com/office/drawing/2014/main" id="{C6810D69-6BD9-904A-A052-60EC3D6314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From transitive closure: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Only</a:t>
            </a:r>
            <a:r>
              <a:rPr lang="en-US" altLang="en-US"/>
              <a:t> way for data to flow into PD is by reclassification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Key point of trust: members of C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By rules for moving data out of DDEP, DDFP, someone other than member of C must also approve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Satisfies separation of privilege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Conclusion: policy is consistent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D3A03678-D6F3-F24D-88C5-109D8C916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1174A38D-D108-D548-A557-9A6F01F46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5C8666C-B515-4D49-941D-65A6F4237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884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>
            <a:extLst>
              <a:ext uri="{FF2B5EF4-FFF2-40B4-BE49-F238E27FC236}">
                <a16:creationId xmlns:a16="http://schemas.microsoft.com/office/drawing/2014/main" id="{24CAA2B8-3FB2-B74F-8E4E-C0B6D09214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Organization</a:t>
            </a:r>
          </a:p>
        </p:txBody>
      </p:sp>
      <p:sp>
        <p:nvSpPr>
          <p:cNvPr id="290819" name="Rectangle 3">
            <a:extLst>
              <a:ext uri="{FF2B5EF4-FFF2-40B4-BE49-F238E27FC236}">
                <a16:creationId xmlns:a16="http://schemas.microsoft.com/office/drawing/2014/main" id="{A81A8AAA-88D1-AC47-8CB0-F12DA5095FF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dirty="0"/>
              <a:t>Partition network into several subnets</a:t>
            </a:r>
          </a:p>
          <a:p>
            <a:pPr lvl="1"/>
            <a:r>
              <a:rPr lang="en-US" altLang="en-US" dirty="0"/>
              <a:t>Guards between them prevent leaks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D0309DDD-16BE-3748-ABC9-C7F24897A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B928E37-FBE3-EB44-BA76-DB5403227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/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3840DE3-EE24-C741-9650-3AAB3EE95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28-</a:t>
            </a:r>
            <a:fld id="{F4997ACD-0A36-8440-BD32-35D3B94C4354}" type="slidenum">
              <a:rPr lang="en-US" altLang="en-US" smtClean="0"/>
              <a:pPr/>
              <a:t>21</a:t>
            </a:fld>
            <a:endParaRPr lang="en-US" alt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DEE2DE6-186F-5C49-B69C-EE24C8AD6BB4}"/>
              </a:ext>
            </a:extLst>
          </p:cNvPr>
          <p:cNvCxnSpPr/>
          <p:nvPr/>
        </p:nvCxnSpPr>
        <p:spPr>
          <a:xfrm>
            <a:off x="2033676" y="3156468"/>
            <a:ext cx="1979525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918984C-1A88-0144-8E70-41DB0361A400}"/>
              </a:ext>
            </a:extLst>
          </p:cNvPr>
          <p:cNvSpPr txBox="1"/>
          <p:nvPr/>
        </p:nvSpPr>
        <p:spPr>
          <a:xfrm>
            <a:off x="4355281" y="2971800"/>
            <a:ext cx="1475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outer firewall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302F08D-DE76-D64C-808A-A2ECFA71DBFA}"/>
              </a:ext>
            </a:extLst>
          </p:cNvPr>
          <p:cNvCxnSpPr>
            <a:cxnSpLocks/>
          </p:cNvCxnSpPr>
          <p:nvPr/>
        </p:nvCxnSpPr>
        <p:spPr>
          <a:xfrm flipV="1">
            <a:off x="6096000" y="3156466"/>
            <a:ext cx="1829898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E885E9E-F2D4-9C47-A486-37672E919398}"/>
              </a:ext>
            </a:extLst>
          </p:cNvPr>
          <p:cNvCxnSpPr/>
          <p:nvPr/>
        </p:nvCxnSpPr>
        <p:spPr>
          <a:xfrm>
            <a:off x="7912334" y="3156467"/>
            <a:ext cx="0" cy="19270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E069977-E220-F146-AB8D-4B7D0F06037D}"/>
              </a:ext>
            </a:extLst>
          </p:cNvPr>
          <p:cNvCxnSpPr/>
          <p:nvPr/>
        </p:nvCxnSpPr>
        <p:spPr>
          <a:xfrm>
            <a:off x="7912334" y="3341133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AB606B5F-620D-B549-83A0-AEA0BA29A3F4}"/>
              </a:ext>
            </a:extLst>
          </p:cNvPr>
          <p:cNvSpPr/>
          <p:nvPr/>
        </p:nvSpPr>
        <p:spPr>
          <a:xfrm>
            <a:off x="8145483" y="3040566"/>
            <a:ext cx="2082800" cy="60113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6CC11460-5C1E-3D44-B9CA-57E91B85EE55}"/>
              </a:ext>
            </a:extLst>
          </p:cNvPr>
          <p:cNvSpPr/>
          <p:nvPr/>
        </p:nvSpPr>
        <p:spPr>
          <a:xfrm>
            <a:off x="4013201" y="2971800"/>
            <a:ext cx="2082800" cy="3693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3D9835-9208-B449-8FF0-356C5066EF44}"/>
              </a:ext>
            </a:extLst>
          </p:cNvPr>
          <p:cNvSpPr txBox="1"/>
          <p:nvPr/>
        </p:nvSpPr>
        <p:spPr>
          <a:xfrm>
            <a:off x="8558634" y="3147853"/>
            <a:ext cx="1256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web server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28765BC-F72E-AD44-8733-A166465E287A}"/>
              </a:ext>
            </a:extLst>
          </p:cNvPr>
          <p:cNvCxnSpPr/>
          <p:nvPr/>
        </p:nvCxnSpPr>
        <p:spPr>
          <a:xfrm>
            <a:off x="7912334" y="4002418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7559DA45-5DF6-FA42-AF0F-6155E7E03497}"/>
              </a:ext>
            </a:extLst>
          </p:cNvPr>
          <p:cNvSpPr/>
          <p:nvPr/>
        </p:nvSpPr>
        <p:spPr>
          <a:xfrm>
            <a:off x="8145483" y="3701851"/>
            <a:ext cx="2082800" cy="60113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09C08DA-E21A-274F-BCF4-7E640710D4AA}"/>
              </a:ext>
            </a:extLst>
          </p:cNvPr>
          <p:cNvSpPr txBox="1"/>
          <p:nvPr/>
        </p:nvSpPr>
        <p:spPr>
          <a:xfrm>
            <a:off x="8558634" y="3809138"/>
            <a:ext cx="1223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mail server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F6809EB-7A22-2243-8F16-572D270B63B1}"/>
              </a:ext>
            </a:extLst>
          </p:cNvPr>
          <p:cNvCxnSpPr/>
          <p:nvPr/>
        </p:nvCxnSpPr>
        <p:spPr>
          <a:xfrm>
            <a:off x="7907785" y="4675666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>
            <a:extLst>
              <a:ext uri="{FF2B5EF4-FFF2-40B4-BE49-F238E27FC236}">
                <a16:creationId xmlns:a16="http://schemas.microsoft.com/office/drawing/2014/main" id="{2E898979-51A9-4345-8FF4-B1FC0CF46B5B}"/>
              </a:ext>
            </a:extLst>
          </p:cNvPr>
          <p:cNvSpPr/>
          <p:nvPr/>
        </p:nvSpPr>
        <p:spPr>
          <a:xfrm>
            <a:off x="8140934" y="4375099"/>
            <a:ext cx="2082800" cy="60113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0CD4AD3-D370-3B4B-AC43-497355E49ABF}"/>
              </a:ext>
            </a:extLst>
          </p:cNvPr>
          <p:cNvSpPr txBox="1"/>
          <p:nvPr/>
        </p:nvSpPr>
        <p:spPr>
          <a:xfrm>
            <a:off x="8554085" y="4482386"/>
            <a:ext cx="1220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DNS server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C05BBEF-D5AE-3546-B1BC-9A0A4DED803E}"/>
              </a:ext>
            </a:extLst>
          </p:cNvPr>
          <p:cNvSpPr txBox="1"/>
          <p:nvPr/>
        </p:nvSpPr>
        <p:spPr>
          <a:xfrm>
            <a:off x="7280747" y="5099630"/>
            <a:ext cx="1423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inner firewall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8B1BC1E4-0AB7-2141-8A65-7D8651B8ECE5}"/>
              </a:ext>
            </a:extLst>
          </p:cNvPr>
          <p:cNvSpPr/>
          <p:nvPr/>
        </p:nvSpPr>
        <p:spPr>
          <a:xfrm>
            <a:off x="6938667" y="5099630"/>
            <a:ext cx="2082800" cy="3693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DC570E9-6AB5-854A-AF61-20CF3FF27D4A}"/>
              </a:ext>
            </a:extLst>
          </p:cNvPr>
          <p:cNvCxnSpPr>
            <a:cxnSpLocks/>
          </p:cNvCxnSpPr>
          <p:nvPr/>
        </p:nvCxnSpPr>
        <p:spPr>
          <a:xfrm>
            <a:off x="1979271" y="5265937"/>
            <a:ext cx="4959396" cy="244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C4C1FA6-E194-E040-8B98-9AFBB345D4A4}"/>
              </a:ext>
            </a:extLst>
          </p:cNvPr>
          <p:cNvSpPr txBox="1"/>
          <p:nvPr/>
        </p:nvSpPr>
        <p:spPr>
          <a:xfrm>
            <a:off x="8737600" y="2345267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DMZ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00AF61F-2084-9B4D-B799-DC029CA67EDD}"/>
              </a:ext>
            </a:extLst>
          </p:cNvPr>
          <p:cNvCxnSpPr/>
          <p:nvPr/>
        </p:nvCxnSpPr>
        <p:spPr>
          <a:xfrm>
            <a:off x="7679185" y="3806823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5357F4E3-E8AF-C74B-AC32-0EE51C654667}"/>
              </a:ext>
            </a:extLst>
          </p:cNvPr>
          <p:cNvSpPr/>
          <p:nvPr/>
        </p:nvSpPr>
        <p:spPr>
          <a:xfrm>
            <a:off x="5600935" y="3525798"/>
            <a:ext cx="2082800" cy="60113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00BCD4D-319A-D742-80EB-9D7581B67833}"/>
              </a:ext>
            </a:extLst>
          </p:cNvPr>
          <p:cNvSpPr txBox="1"/>
          <p:nvPr/>
        </p:nvSpPr>
        <p:spPr>
          <a:xfrm>
            <a:off x="6046652" y="3624472"/>
            <a:ext cx="1106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 server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77B267E-51ED-E449-8AC0-9525EA002BC9}"/>
              </a:ext>
            </a:extLst>
          </p:cNvPr>
          <p:cNvCxnSpPr>
            <a:cxnSpLocks/>
          </p:cNvCxnSpPr>
          <p:nvPr/>
        </p:nvCxnSpPr>
        <p:spPr>
          <a:xfrm>
            <a:off x="6335793" y="5301471"/>
            <a:ext cx="7622" cy="3349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>
            <a:extLst>
              <a:ext uri="{FF2B5EF4-FFF2-40B4-BE49-F238E27FC236}">
                <a16:creationId xmlns:a16="http://schemas.microsoft.com/office/drawing/2014/main" id="{71CC786E-69F7-A64B-AB3D-82BC09B50EEB}"/>
              </a:ext>
            </a:extLst>
          </p:cNvPr>
          <p:cNvSpPr/>
          <p:nvPr/>
        </p:nvSpPr>
        <p:spPr>
          <a:xfrm>
            <a:off x="5575861" y="5647425"/>
            <a:ext cx="1551982" cy="60113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98AB3D5-1781-D944-B064-270BC6B0570D}"/>
              </a:ext>
            </a:extLst>
          </p:cNvPr>
          <p:cNvSpPr txBox="1"/>
          <p:nvPr/>
        </p:nvSpPr>
        <p:spPr>
          <a:xfrm>
            <a:off x="5731773" y="5605370"/>
            <a:ext cx="122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internal</a:t>
            </a:r>
          </a:p>
          <a:p>
            <a:pPr algn="ctr"/>
            <a:r>
              <a:rPr lang="en-US" dirty="0"/>
              <a:t>mail server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3296111-028C-5E43-9CC7-B6AB52BA23AD}"/>
              </a:ext>
            </a:extLst>
          </p:cNvPr>
          <p:cNvSpPr txBox="1"/>
          <p:nvPr/>
        </p:nvSpPr>
        <p:spPr>
          <a:xfrm>
            <a:off x="5110659" y="4386745"/>
            <a:ext cx="1319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customer</a:t>
            </a:r>
          </a:p>
          <a:p>
            <a:pPr algn="ctr"/>
            <a:r>
              <a:rPr lang="en-US" dirty="0"/>
              <a:t>data subnet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C4A62271-3263-BA4C-BE4A-25968286374F}"/>
              </a:ext>
            </a:extLst>
          </p:cNvPr>
          <p:cNvSpPr/>
          <p:nvPr/>
        </p:nvSpPr>
        <p:spPr>
          <a:xfrm>
            <a:off x="5046133" y="4455866"/>
            <a:ext cx="1457396" cy="5203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70021C4-43BE-6C4D-90B2-74AFF607A690}"/>
              </a:ext>
            </a:extLst>
          </p:cNvPr>
          <p:cNvCxnSpPr>
            <a:cxnSpLocks/>
          </p:cNvCxnSpPr>
          <p:nvPr/>
        </p:nvCxnSpPr>
        <p:spPr>
          <a:xfrm>
            <a:off x="5762961" y="4966412"/>
            <a:ext cx="7622" cy="3349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EF36642-9C02-134D-AECA-71EE7F2E1C44}"/>
              </a:ext>
            </a:extLst>
          </p:cNvPr>
          <p:cNvCxnSpPr>
            <a:cxnSpLocks/>
          </p:cNvCxnSpPr>
          <p:nvPr/>
        </p:nvCxnSpPr>
        <p:spPr>
          <a:xfrm>
            <a:off x="4572136" y="5301471"/>
            <a:ext cx="7622" cy="3349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DD3D0EFA-8D45-A04E-B940-06B7BEC4EE5A}"/>
              </a:ext>
            </a:extLst>
          </p:cNvPr>
          <p:cNvSpPr txBox="1"/>
          <p:nvPr/>
        </p:nvSpPr>
        <p:spPr>
          <a:xfrm>
            <a:off x="3864210" y="5577206"/>
            <a:ext cx="1431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development</a:t>
            </a:r>
          </a:p>
          <a:p>
            <a:pPr algn="ctr"/>
            <a:r>
              <a:rPr lang="en-US" dirty="0"/>
              <a:t>subnet</a:t>
            </a: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496E02B1-D99C-CF44-AB8D-40E25351159B}"/>
              </a:ext>
            </a:extLst>
          </p:cNvPr>
          <p:cNvSpPr/>
          <p:nvPr/>
        </p:nvSpPr>
        <p:spPr>
          <a:xfrm>
            <a:off x="3855308" y="5646327"/>
            <a:ext cx="1457396" cy="5203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3AA4C45-3212-EB4B-8A10-ABCA0757212C}"/>
              </a:ext>
            </a:extLst>
          </p:cNvPr>
          <p:cNvSpPr txBox="1"/>
          <p:nvPr/>
        </p:nvSpPr>
        <p:spPr>
          <a:xfrm>
            <a:off x="3154321" y="4367737"/>
            <a:ext cx="1319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corporate</a:t>
            </a:r>
          </a:p>
          <a:p>
            <a:pPr algn="ctr"/>
            <a:r>
              <a:rPr lang="en-US" dirty="0"/>
              <a:t>data subnet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163DFBA3-5802-C949-9D07-E6DD14DB195B}"/>
              </a:ext>
            </a:extLst>
          </p:cNvPr>
          <p:cNvSpPr/>
          <p:nvPr/>
        </p:nvSpPr>
        <p:spPr>
          <a:xfrm>
            <a:off x="3089795" y="4436858"/>
            <a:ext cx="1457396" cy="5203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60CFF8A2-6D25-FB43-953C-C3298A3AF9A4}"/>
              </a:ext>
            </a:extLst>
          </p:cNvPr>
          <p:cNvCxnSpPr>
            <a:cxnSpLocks/>
          </p:cNvCxnSpPr>
          <p:nvPr/>
        </p:nvCxnSpPr>
        <p:spPr>
          <a:xfrm>
            <a:off x="3806623" y="4947404"/>
            <a:ext cx="7622" cy="3349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14DFE68-2DAE-6A44-AB47-70351461B9D5}"/>
              </a:ext>
            </a:extLst>
          </p:cNvPr>
          <p:cNvCxnSpPr>
            <a:cxnSpLocks/>
          </p:cNvCxnSpPr>
          <p:nvPr/>
        </p:nvCxnSpPr>
        <p:spPr>
          <a:xfrm>
            <a:off x="2837806" y="5281391"/>
            <a:ext cx="7622" cy="3349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>
            <a:extLst>
              <a:ext uri="{FF2B5EF4-FFF2-40B4-BE49-F238E27FC236}">
                <a16:creationId xmlns:a16="http://schemas.microsoft.com/office/drawing/2014/main" id="{6F35F368-E627-DE4A-ABFA-23F334C2D8BA}"/>
              </a:ext>
            </a:extLst>
          </p:cNvPr>
          <p:cNvSpPr/>
          <p:nvPr/>
        </p:nvSpPr>
        <p:spPr>
          <a:xfrm>
            <a:off x="2077874" y="5627345"/>
            <a:ext cx="1551982" cy="60113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EF98E28-CA9E-5742-A915-4FD499B8AA3C}"/>
              </a:ext>
            </a:extLst>
          </p:cNvPr>
          <p:cNvSpPr txBox="1"/>
          <p:nvPr/>
        </p:nvSpPr>
        <p:spPr>
          <a:xfrm>
            <a:off x="2235389" y="5585290"/>
            <a:ext cx="1220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internal</a:t>
            </a:r>
          </a:p>
          <a:p>
            <a:pPr algn="ctr"/>
            <a:r>
              <a:rPr lang="en-US" dirty="0"/>
              <a:t>DNS server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C75A3B3-B44E-BD46-8C8B-7F87254BD598}"/>
              </a:ext>
            </a:extLst>
          </p:cNvPr>
          <p:cNvSpPr txBox="1"/>
          <p:nvPr/>
        </p:nvSpPr>
        <p:spPr>
          <a:xfrm>
            <a:off x="3781463" y="4026672"/>
            <a:ext cx="1752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internal network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F39633A-5F80-2643-B8B4-1AA8FAB15A02}"/>
              </a:ext>
            </a:extLst>
          </p:cNvPr>
          <p:cNvSpPr txBox="1"/>
          <p:nvPr/>
        </p:nvSpPr>
        <p:spPr>
          <a:xfrm>
            <a:off x="2281081" y="2792647"/>
            <a:ext cx="945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330683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>
            <a:extLst>
              <a:ext uri="{FF2B5EF4-FFF2-40B4-BE49-F238E27FC236}">
                <a16:creationId xmlns:a16="http://schemas.microsoft.com/office/drawing/2014/main" id="{FA075BFD-1548-3246-B11E-BA8253C395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DMZ</a:t>
            </a:r>
          </a:p>
        </p:txBody>
      </p:sp>
      <p:sp>
        <p:nvSpPr>
          <p:cNvPr id="293891" name="Rectangle 3">
            <a:extLst>
              <a:ext uri="{FF2B5EF4-FFF2-40B4-BE49-F238E27FC236}">
                <a16:creationId xmlns:a16="http://schemas.microsoft.com/office/drawing/2014/main" id="{49B36AB5-3986-AB42-AC6E-F10F502299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Portion of network separating purely internal network from external network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Allows control of accesses to some trusted systems inside the corporate perimeter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DMZ systems breached, internal systems still safe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Can perform different types of checks at boundary of internal,DMZ networks and DMZ,Internet network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7A640E1-F195-314B-9CAC-501622918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EF27964-129E-1F42-855A-B6D6F9370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11C7EA50-337C-9A40-98AF-1C7525196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1032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>
            <a:extLst>
              <a:ext uri="{FF2B5EF4-FFF2-40B4-BE49-F238E27FC236}">
                <a16:creationId xmlns:a16="http://schemas.microsoft.com/office/drawing/2014/main" id="{D82AC762-99A0-104A-B3E7-E5F940BE2E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Firewalls</a:t>
            </a:r>
          </a:p>
        </p:txBody>
      </p:sp>
      <p:sp>
        <p:nvSpPr>
          <p:cNvPr id="295939" name="Rectangle 3">
            <a:extLst>
              <a:ext uri="{FF2B5EF4-FFF2-40B4-BE49-F238E27FC236}">
                <a16:creationId xmlns:a16="http://schemas.microsoft.com/office/drawing/2014/main" id="{FE836ADA-FE7B-A144-A1A5-0CF1489730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Host that mediates access to a network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Allows, disallows accesses based on configuration and type of access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Example: block botnet agents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Agent allows external users to control systems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Requires commands to be sent to a particular port (say, 25345)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Firewall can block all traffic to or from that port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So even if agent installed, outsiders can’t use it</a:t>
            </a:r>
          </a:p>
          <a:p>
            <a:r>
              <a:rPr lang="en-US" altLang="en-US" dirty="0"/>
              <a:t>Drib uses proxy firewalls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A43A3E9C-C5A9-EC41-A5D4-BFFF04AD2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B47F64D-31B8-6B4B-AAD2-2E1A351B1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061669F6-7C77-8341-89E9-23BED0F04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7417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4ECE922E-1D89-3347-9AC2-16D096A2C0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of Drib Network</a:t>
            </a:r>
          </a:p>
        </p:txBody>
      </p:sp>
      <p:sp>
        <p:nvSpPr>
          <p:cNvPr id="305155" name="Rectangle 3">
            <a:extLst>
              <a:ext uri="{FF2B5EF4-FFF2-40B4-BE49-F238E27FC236}">
                <a16:creationId xmlns:a16="http://schemas.microsoft.com/office/drawing/2014/main" id="{2A12139D-24C4-0240-A369-E7501D7FA9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Security policy: “public” entities on outside but may need to access corporate resources</a:t>
            </a:r>
          </a:p>
          <a:p>
            <a:pPr lvl="1"/>
            <a:r>
              <a:rPr lang="en-US" altLang="en-US"/>
              <a:t>Those resources provided in DMZ</a:t>
            </a:r>
          </a:p>
          <a:p>
            <a:r>
              <a:rPr lang="en-US" altLang="en-US"/>
              <a:t>No internal system communicates directly with systems on Internet</a:t>
            </a:r>
          </a:p>
          <a:p>
            <a:pPr lvl="1"/>
            <a:r>
              <a:rPr lang="en-US" altLang="en-US"/>
              <a:t>Restricts flow of data to “public”</a:t>
            </a:r>
          </a:p>
          <a:p>
            <a:pPr lvl="1"/>
            <a:r>
              <a:rPr lang="en-US" altLang="en-US"/>
              <a:t>For data to flow out, must pass through DMZ</a:t>
            </a:r>
          </a:p>
          <a:p>
            <a:pPr lvl="2"/>
            <a:r>
              <a:rPr lang="en-US" altLang="en-US"/>
              <a:t>Firewalls, DMZ are “pump”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7C61BE4F-B823-B14D-BFB1-9A0586769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F50AFB6A-0672-A04B-A70B-AB555B717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FA6949B-C901-CB49-BD10-6CF4EA213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4554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>
            <a:extLst>
              <a:ext uri="{FF2B5EF4-FFF2-40B4-BE49-F238E27FC236}">
                <a16:creationId xmlns:a16="http://schemas.microsoft.com/office/drawing/2014/main" id="{DAEE5142-8773-EB4C-9BA4-1EAFBF34B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Implementation</a:t>
            </a:r>
          </a:p>
        </p:txBody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A0DAD686-C6CE-6543-9B3B-D5B6973A61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Conceal all internal addresses</a:t>
            </a:r>
          </a:p>
          <a:p>
            <a:pPr lvl="1"/>
            <a:r>
              <a:rPr lang="en-US" altLang="en-US" dirty="0"/>
              <a:t>Make them all on 10., 172., or 192.168. subnets</a:t>
            </a:r>
          </a:p>
          <a:p>
            <a:pPr lvl="2"/>
            <a:r>
              <a:rPr lang="en-US" altLang="en-US" dirty="0"/>
              <a:t>Inner firewall uses NAT to map addresses to firewall’s address</a:t>
            </a:r>
          </a:p>
          <a:p>
            <a:pPr lvl="1"/>
            <a:r>
              <a:rPr lang="en-US" altLang="en-US" dirty="0"/>
              <a:t>Give each host a non-private IP address</a:t>
            </a:r>
          </a:p>
          <a:p>
            <a:pPr lvl="2"/>
            <a:r>
              <a:rPr lang="en-US" altLang="en-US" dirty="0"/>
              <a:t>Inner firewall never allows those addresses to leave internal network</a:t>
            </a:r>
          </a:p>
          <a:p>
            <a:r>
              <a:rPr lang="en-US" altLang="en-US" dirty="0"/>
              <a:t>Easy as all services are proxied by outer firewall</a:t>
            </a:r>
          </a:p>
          <a:p>
            <a:pPr lvl="1"/>
            <a:r>
              <a:rPr lang="en-US" altLang="en-US" dirty="0"/>
              <a:t>Email is a bit tricky …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F4871D1-C8CA-FD40-911C-FD02426A0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85B1A3F-32E4-0142-9469-BF86448B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7D2BFD7-15A8-B749-9163-348AB1C18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8566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DEA1A6D9-07F6-094B-8065-3A02A7F0ED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Email</a:t>
            </a:r>
          </a:p>
        </p:txBody>
      </p:sp>
      <p:sp>
        <p:nvSpPr>
          <p:cNvPr id="307203" name="Rectangle 3">
            <a:extLst>
              <a:ext uri="{FF2B5EF4-FFF2-40B4-BE49-F238E27FC236}">
                <a16:creationId xmlns:a16="http://schemas.microsoft.com/office/drawing/2014/main" id="{EA60FA0D-CB98-EF46-B184-28D059743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Problem: DMZ mail server must know address in order to send mail to internal destination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Could simply be distinguished address that causes inner firewall to forward mail to internal mail server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Internal mail server needs to know DMZ mail server address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Same comment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3054381-106F-3F4C-8FD4-C45CE8AD6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B33904C-C5E1-034C-8340-C3BA1FCE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F15307F-312A-AC47-9753-D2C57D27D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8570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>
            <a:extLst>
              <a:ext uri="{FF2B5EF4-FFF2-40B4-BE49-F238E27FC236}">
                <a16:creationId xmlns:a16="http://schemas.microsoft.com/office/drawing/2014/main" id="{065B4FBC-DC17-2A42-B1DF-5BBA225BB8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DMZ Web Server</a:t>
            </a:r>
          </a:p>
        </p:txBody>
      </p:sp>
      <p:sp>
        <p:nvSpPr>
          <p:cNvPr id="310275" name="Rectangle 3">
            <a:extLst>
              <a:ext uri="{FF2B5EF4-FFF2-40B4-BE49-F238E27FC236}">
                <a16:creationId xmlns:a16="http://schemas.microsoft.com/office/drawing/2014/main" id="{C04CF04A-54F3-754C-8EA0-1AF2652C99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 DMZ so external customers can access it without going onto internal network</a:t>
            </a:r>
          </a:p>
          <a:p>
            <a:pPr lvl="1"/>
            <a:r>
              <a:rPr lang="en-US" altLang="en-US"/>
              <a:t>If data needs to be sent to internal network (such as for an order), transmission is made separately and not as part of transaction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0EE9DD9-2041-874C-8C84-E7679DD39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323F3D3-A7C0-EE41-8746-05F47EA83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B81CA69-82B7-D441-A4D1-96E4EB77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3759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>
            <a:extLst>
              <a:ext uri="{FF2B5EF4-FFF2-40B4-BE49-F238E27FC236}">
                <a16:creationId xmlns:a16="http://schemas.microsoft.com/office/drawing/2014/main" id="{6F668950-DC31-4347-BB70-BE01139E7E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Application of Principles</a:t>
            </a:r>
          </a:p>
        </p:txBody>
      </p:sp>
      <p:sp>
        <p:nvSpPr>
          <p:cNvPr id="312323" name="Rectangle 3">
            <a:extLst>
              <a:ext uri="{FF2B5EF4-FFF2-40B4-BE49-F238E27FC236}">
                <a16:creationId xmlns:a16="http://schemas.microsoft.com/office/drawing/2014/main" id="{5CD3090A-5713-D147-8851-F2CD32289D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Least privilege</a:t>
            </a:r>
          </a:p>
          <a:p>
            <a:pPr lvl="1"/>
            <a:r>
              <a:rPr lang="en-US" altLang="en-US"/>
              <a:t>Containment of internal addresses</a:t>
            </a:r>
          </a:p>
          <a:p>
            <a:r>
              <a:rPr lang="en-US" altLang="en-US"/>
              <a:t>Complete mediation</a:t>
            </a:r>
          </a:p>
          <a:p>
            <a:pPr lvl="1"/>
            <a:r>
              <a:rPr lang="en-US" altLang="en-US"/>
              <a:t>Inner firewall mediates every access to DMZ</a:t>
            </a:r>
          </a:p>
          <a:p>
            <a:r>
              <a:rPr lang="en-US" altLang="en-US"/>
              <a:t>Separation of privilege</a:t>
            </a:r>
          </a:p>
          <a:p>
            <a:pPr lvl="1"/>
            <a:r>
              <a:rPr lang="en-US" altLang="en-US"/>
              <a:t>Going to Internet must pass through inner, outer firewalls and DMZ servers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75AC0E6-1F36-9841-A8DD-53F31D8F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BF53CC9-FDAD-654D-9912-E352EB1F7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7E8E89D-3C8F-4F46-B028-54F68531E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1599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40A3BEDB-398C-2D4D-9EF2-3575430237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Application of Principles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450A5B2F-309D-854A-9D3B-A47E49D333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Least common mechanism</a:t>
            </a:r>
          </a:p>
          <a:p>
            <a:pPr lvl="1"/>
            <a:r>
              <a:rPr lang="en-US" altLang="en-US"/>
              <a:t>Inner, outer firewalls distinct; DMZ servers separate from inner servers</a:t>
            </a:r>
          </a:p>
          <a:p>
            <a:pPr lvl="1"/>
            <a:r>
              <a:rPr lang="en-US" altLang="en-US"/>
              <a:t>DMZ DNS </a:t>
            </a:r>
            <a:r>
              <a:rPr lang="en-US" altLang="en-US" i="1"/>
              <a:t>violates</a:t>
            </a:r>
            <a:r>
              <a:rPr lang="en-US" altLang="en-US"/>
              <a:t> this principle</a:t>
            </a:r>
          </a:p>
          <a:p>
            <a:pPr lvl="2"/>
            <a:r>
              <a:rPr lang="en-US" altLang="en-US"/>
              <a:t>If it fails, multiple systems affected</a:t>
            </a:r>
          </a:p>
          <a:p>
            <a:pPr lvl="2"/>
            <a:r>
              <a:rPr lang="en-US" altLang="en-US"/>
              <a:t>Inner, outer firewall addresses fixed, so they do not depend on DMZ DNS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405C535-3570-8541-A975-8264FA247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19CF6A14-2F34-2347-B751-A20635415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7B031F7-66CC-674E-873B-93C010655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196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>
            <a:extLst>
              <a:ext uri="{FF2B5EF4-FFF2-40B4-BE49-F238E27FC236}">
                <a16:creationId xmlns:a16="http://schemas.microsoft.com/office/drawing/2014/main" id="{CE38FCE0-CD99-2247-A5E7-39EAFB02A4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Introduction</a:t>
            </a:r>
          </a:p>
        </p:txBody>
      </p:sp>
      <p:sp>
        <p:nvSpPr>
          <p:cNvPr id="138245" name="Rectangle 5">
            <a:extLst>
              <a:ext uri="{FF2B5EF4-FFF2-40B4-BE49-F238E27FC236}">
                <a16:creationId xmlns:a16="http://schemas.microsoft.com/office/drawing/2014/main" id="{C86A9917-D109-604F-963B-C838DD6A69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Goal: apply concepts, principles, mechanisms discussed earlier to a particular situation</a:t>
            </a:r>
          </a:p>
          <a:p>
            <a:pPr lvl="1"/>
            <a:r>
              <a:rPr lang="en-US" altLang="en-US"/>
              <a:t>Focus here is on securing network</a:t>
            </a:r>
          </a:p>
          <a:p>
            <a:pPr lvl="1"/>
            <a:r>
              <a:rPr lang="en-US" altLang="en-US"/>
              <a:t>Begin with description of company</a:t>
            </a:r>
          </a:p>
          <a:p>
            <a:pPr lvl="1"/>
            <a:r>
              <a:rPr lang="en-US" altLang="en-US"/>
              <a:t>Proceed to define policy</a:t>
            </a:r>
          </a:p>
          <a:p>
            <a:pPr lvl="1"/>
            <a:r>
              <a:rPr lang="en-US" altLang="en-US"/>
              <a:t>Show how policy drives organization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397233B-53FB-2E46-9053-C88E76008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E30E92B-6F93-E44A-A537-E8ABDD23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764FDDE-0D8B-CA4B-BBC1-B0E948A58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2273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>
            <a:extLst>
              <a:ext uri="{FF2B5EF4-FFF2-40B4-BE49-F238E27FC236}">
                <a16:creationId xmlns:a16="http://schemas.microsoft.com/office/drawing/2014/main" id="{A9390A95-FE67-9545-B4AC-2C9FE9AD95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Outer Firewall Configuration</a:t>
            </a:r>
          </a:p>
        </p:txBody>
      </p:sp>
      <p:sp>
        <p:nvSpPr>
          <p:cNvPr id="315395" name="Rectangle 3">
            <a:extLst>
              <a:ext uri="{FF2B5EF4-FFF2-40B4-BE49-F238E27FC236}">
                <a16:creationId xmlns:a16="http://schemas.microsoft.com/office/drawing/2014/main" id="{50831926-C7B7-9C4C-8F3D-FC96D0B5E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Goals: restrict public access to corporate network; restrict corporate access to Internet</a:t>
            </a:r>
          </a:p>
          <a:p>
            <a:r>
              <a:rPr lang="en-US" altLang="en-US"/>
              <a:t>Required: public needs to send, receive email; access web services</a:t>
            </a:r>
          </a:p>
          <a:p>
            <a:pPr lvl="1"/>
            <a:r>
              <a:rPr lang="en-US" altLang="en-US"/>
              <a:t>So outer firewall allows SMTP, HTTP, HTTPS</a:t>
            </a:r>
          </a:p>
          <a:p>
            <a:pPr lvl="1"/>
            <a:r>
              <a:rPr lang="en-US" altLang="en-US"/>
              <a:t>Outer firewall uses its address for those of mail, web servers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5F3ECA1-E6AB-8246-9A77-1D1F7053C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DF45269-6698-8445-B06A-29F1D0D68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4AA54BF-4BC4-1448-A027-B55EFF141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2737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>
            <a:extLst>
              <a:ext uri="{FF2B5EF4-FFF2-40B4-BE49-F238E27FC236}">
                <a16:creationId xmlns:a16="http://schemas.microsoft.com/office/drawing/2014/main" id="{4C879997-F7BF-A34A-9112-EA16922AB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Details</a:t>
            </a:r>
          </a:p>
        </p:txBody>
      </p:sp>
      <p:sp>
        <p:nvSpPr>
          <p:cNvPr id="317443" name="Rectangle 3">
            <a:extLst>
              <a:ext uri="{FF2B5EF4-FFF2-40B4-BE49-F238E27FC236}">
                <a16:creationId xmlns:a16="http://schemas.microsoft.com/office/drawing/2014/main" id="{8241E0AE-04AF-A149-A833-3E14756EE4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Proxy firewall</a:t>
            </a:r>
          </a:p>
          <a:p>
            <a:pPr>
              <a:lnSpc>
                <a:spcPct val="90000"/>
              </a:lnSpc>
            </a:pPr>
            <a:r>
              <a:rPr lang="en-US" altLang="en-US"/>
              <a:t>SMTP: mail assembled on firewall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Scanned for malicious logic; dropped if found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Otherwise forwarded to DMZ mail server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HTTP, HTTPS: messages checked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Checked for suspicious components like very long lines; dropped if found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Otherwise, forwarded to DMZ web server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Note: web, mail servers </a:t>
            </a:r>
            <a:r>
              <a:rPr lang="en-US" altLang="en-US" i="1"/>
              <a:t>different systems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Neither same as firewall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96F97995-0767-234D-B901-CF35B9476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63572B7-589C-1645-A938-38E716E0E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D242238-5F3F-D341-8E33-A670A1A58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4338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>
            <a:extLst>
              <a:ext uri="{FF2B5EF4-FFF2-40B4-BE49-F238E27FC236}">
                <a16:creationId xmlns:a16="http://schemas.microsoft.com/office/drawing/2014/main" id="{0927BB4B-980F-5242-87C1-42CF67E31E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Attack Analysis</a:t>
            </a:r>
          </a:p>
        </p:txBody>
      </p:sp>
      <p:sp>
        <p:nvSpPr>
          <p:cNvPr id="319491" name="Rectangle 3">
            <a:extLst>
              <a:ext uri="{FF2B5EF4-FFF2-40B4-BE49-F238E27FC236}">
                <a16:creationId xmlns:a16="http://schemas.microsoft.com/office/drawing/2014/main" id="{E54FEB97-8333-2E4E-B68F-D7143605B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Three points of entry for attackers: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Web server ports: proxy checks for invalid, illegal HTTP, HTTPS requests, rejects them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Mail server port: proxy checks email for invalid, illegal SMTP requests, rejects them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Bypass low-level firewall checks by exploiting vulnerabilities in software, hardware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Firewall designed to be as simple as possible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Defense in depth 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DD62C9B3-0795-D64B-8F9E-77E114AC1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F835969C-6760-DC47-91D3-E9DB086CD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8AF0F1D-5ACF-E541-BD3E-170466A33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4085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>
            <a:extLst>
              <a:ext uri="{FF2B5EF4-FFF2-40B4-BE49-F238E27FC236}">
                <a16:creationId xmlns:a16="http://schemas.microsoft.com/office/drawing/2014/main" id="{5161249C-B7A7-D944-92F7-6D5FD62257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Defense in Depth</a:t>
            </a:r>
          </a:p>
        </p:txBody>
      </p:sp>
      <p:sp>
        <p:nvSpPr>
          <p:cNvPr id="321539" name="Rectangle 3">
            <a:extLst>
              <a:ext uri="{FF2B5EF4-FFF2-40B4-BE49-F238E27FC236}">
                <a16:creationId xmlns:a16="http://schemas.microsoft.com/office/drawing/2014/main" id="{48EC4A14-91CB-F443-B656-F198B21E19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Form of separation of privilege</a:t>
            </a:r>
          </a:p>
          <a:p>
            <a:pPr>
              <a:lnSpc>
                <a:spcPct val="90000"/>
              </a:lnSpc>
            </a:pPr>
            <a:r>
              <a:rPr lang="en-US" altLang="en-US"/>
              <a:t>To attack system in DMZ by bypassing firewall checks, attacker must know internal addresses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Then can try to piggyback unauthorized messages onto authorized packets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But the rewriting of DMZ addresses prevents this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8D5843E-0A01-8B41-91DC-360D06CFA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46335D8-99B4-9C4D-95E1-0FD3CF16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1A3B88C9-160F-5E41-9221-CFF2683B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8969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>
            <a:extLst>
              <a:ext uri="{FF2B5EF4-FFF2-40B4-BE49-F238E27FC236}">
                <a16:creationId xmlns:a16="http://schemas.microsoft.com/office/drawing/2014/main" id="{211B83D4-8E3F-F948-8837-438E1C3F32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Inner Firewall Configuration</a:t>
            </a:r>
          </a:p>
        </p:txBody>
      </p:sp>
      <p:sp>
        <p:nvSpPr>
          <p:cNvPr id="323587" name="Rectangle 3">
            <a:extLst>
              <a:ext uri="{FF2B5EF4-FFF2-40B4-BE49-F238E27FC236}">
                <a16:creationId xmlns:a16="http://schemas.microsoft.com/office/drawing/2014/main" id="{A49A2AAD-717F-9144-A7B1-E66AD82FB3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Goals: restrict access to corporate internal network</a:t>
            </a:r>
          </a:p>
          <a:p>
            <a:pPr>
              <a:lnSpc>
                <a:spcPct val="90000"/>
              </a:lnSpc>
            </a:pPr>
            <a:r>
              <a:rPr lang="en-US" altLang="en-US"/>
              <a:t>Rule: block </a:t>
            </a:r>
            <a:r>
              <a:rPr lang="en-US" altLang="en-US" i="1"/>
              <a:t>all</a:t>
            </a:r>
            <a:r>
              <a:rPr lang="en-US" altLang="en-US"/>
              <a:t> traffic except for that </a:t>
            </a:r>
            <a:r>
              <a:rPr lang="en-US" altLang="en-US" i="1"/>
              <a:t>specifically</a:t>
            </a:r>
            <a:r>
              <a:rPr lang="en-US" altLang="en-US"/>
              <a:t> authorized to enter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Principle of fail-safe defaults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Drib uses NFS on some internal systems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Outer firewall disallows NFS packets crossing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Inner firewall disallows NFS packets crossing, too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DMZ does not need access to this information (least privilege)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If inner firewall fails, outer one will stop leaks, and vice versa (separation of privilege)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29583D58-2FFA-8C46-86FD-5E427E471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AD0D286-17AD-2341-B617-4DDD5F09A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0FBD38AE-0541-B24F-9369-479B94108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528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>
            <a:extLst>
              <a:ext uri="{FF2B5EF4-FFF2-40B4-BE49-F238E27FC236}">
                <a16:creationId xmlns:a16="http://schemas.microsoft.com/office/drawing/2014/main" id="{325751AA-CDCE-F749-94D0-1F6F44343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Configuration</a:t>
            </a:r>
          </a:p>
        </p:txBody>
      </p:sp>
      <p:sp>
        <p:nvSpPr>
          <p:cNvPr id="325635" name="Rectangle 3">
            <a:extLst>
              <a:ext uri="{FF2B5EF4-FFF2-40B4-BE49-F238E27FC236}">
                <a16:creationId xmlns:a16="http://schemas.microsoft.com/office/drawing/2014/main" id="{E096B1B1-5007-1448-9C1C-D4EACF153C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Internal folks require email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SMTP proxy required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Administrators for DMZ need login access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So, allow SSH through </a:t>
            </a:r>
            <a:r>
              <a:rPr lang="en-US" altLang="en-US" i="1"/>
              <a:t>provided: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Destination is a DMZ server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Originates at specific internal host (administrative host)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Violates least privilege, but ameliorated by above</a:t>
            </a:r>
          </a:p>
          <a:p>
            <a:pPr>
              <a:lnSpc>
                <a:spcPct val="90000"/>
              </a:lnSpc>
            </a:pPr>
            <a:r>
              <a:rPr lang="en-US" altLang="en-US"/>
              <a:t>DMZ DNS needs to know address of administrative host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More on this later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9FD019DF-7526-A24A-BD57-2A3EB6BB5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CE1E149-B716-4B4B-81A7-88465F6EC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19FD83A-CF19-9E4F-B54F-5A1D3572C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5697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>
            <a:extLst>
              <a:ext uri="{FF2B5EF4-FFF2-40B4-BE49-F238E27FC236}">
                <a16:creationId xmlns:a16="http://schemas.microsoft.com/office/drawing/2014/main" id="{E9A0A8E9-3117-FA4E-9AFE-64181FD99B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DMZ</a:t>
            </a:r>
          </a:p>
        </p:txBody>
      </p:sp>
      <p:sp>
        <p:nvSpPr>
          <p:cNvPr id="327683" name="Rectangle 3">
            <a:extLst>
              <a:ext uri="{FF2B5EF4-FFF2-40B4-BE49-F238E27FC236}">
                <a16:creationId xmlns:a16="http://schemas.microsoft.com/office/drawing/2014/main" id="{4753153C-80E8-AE4F-B0E6-5FE7459CE1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Look at servers separately:</a:t>
            </a:r>
          </a:p>
          <a:p>
            <a:pPr lvl="1"/>
            <a:r>
              <a:rPr lang="en-US" altLang="en-US"/>
              <a:t>Web server: handles web requests with Internet</a:t>
            </a:r>
          </a:p>
          <a:p>
            <a:pPr lvl="2"/>
            <a:r>
              <a:rPr lang="en-US" altLang="en-US"/>
              <a:t>May have to send information to internal network</a:t>
            </a:r>
          </a:p>
          <a:p>
            <a:pPr lvl="1"/>
            <a:r>
              <a:rPr lang="en-US" altLang="en-US"/>
              <a:t>Email server: handles email with Internet</a:t>
            </a:r>
          </a:p>
          <a:p>
            <a:pPr lvl="2"/>
            <a:r>
              <a:rPr lang="en-US" altLang="en-US"/>
              <a:t>Must forward email to internal mail server</a:t>
            </a:r>
          </a:p>
          <a:p>
            <a:pPr lvl="1"/>
            <a:r>
              <a:rPr lang="en-US" altLang="en-US"/>
              <a:t>DNS</a:t>
            </a:r>
          </a:p>
          <a:p>
            <a:pPr lvl="2"/>
            <a:r>
              <a:rPr lang="en-US" altLang="en-US"/>
              <a:t>Used to provide addresses for systems DMZ servers talk to</a:t>
            </a:r>
          </a:p>
          <a:p>
            <a:pPr lvl="1"/>
            <a:r>
              <a:rPr lang="en-US" altLang="en-US"/>
              <a:t>Log server</a:t>
            </a:r>
          </a:p>
          <a:p>
            <a:pPr lvl="2"/>
            <a:r>
              <a:rPr lang="en-US" altLang="en-US"/>
              <a:t>DMZ systems log info here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B0BDF28-5160-FF42-B07C-CA237AAF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8F55F40-2D97-6E47-8422-A47A7E16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4DE65C3-1F0B-354F-ACD5-98348FEF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1097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4F72366A-3462-8946-8D86-49AAA66ECF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DMZ Mail Server</a:t>
            </a:r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60E2546A-C653-3B42-B3C2-257E0589D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Performs address, content checking on </a:t>
            </a:r>
            <a:r>
              <a:rPr lang="en-US" altLang="en-US" i="1"/>
              <a:t>all</a:t>
            </a:r>
            <a:r>
              <a:rPr lang="en-US" altLang="en-US"/>
              <a:t> email</a:t>
            </a:r>
          </a:p>
          <a:p>
            <a:pPr>
              <a:lnSpc>
                <a:spcPct val="90000"/>
              </a:lnSpc>
            </a:pPr>
            <a:r>
              <a:rPr lang="en-US" altLang="en-US"/>
              <a:t>Goal is to hide internal information from outside, but be transparent to inside</a:t>
            </a:r>
          </a:p>
          <a:p>
            <a:pPr>
              <a:lnSpc>
                <a:spcPct val="90000"/>
              </a:lnSpc>
            </a:pPr>
            <a:r>
              <a:rPr lang="en-US" altLang="en-US"/>
              <a:t>Receives email from Internet, forwards it to internal network</a:t>
            </a:r>
          </a:p>
          <a:p>
            <a:pPr>
              <a:lnSpc>
                <a:spcPct val="90000"/>
              </a:lnSpc>
            </a:pPr>
            <a:r>
              <a:rPr lang="en-US" altLang="en-US"/>
              <a:t>Receives email from internal network, forwards it to Internet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963B8735-B294-074D-9C3D-9D9796DED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12BE0C3A-01C1-954D-B8D0-5D3D6483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860F81-6937-D045-95A4-BCB6282ED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1088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>
            <a:extLst>
              <a:ext uri="{FF2B5EF4-FFF2-40B4-BE49-F238E27FC236}">
                <a16:creationId xmlns:a16="http://schemas.microsoft.com/office/drawing/2014/main" id="{A4A68710-860A-9246-B9C8-F5BF66DB33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Mail from Internet</a:t>
            </a:r>
          </a:p>
        </p:txBody>
      </p:sp>
      <p:sp>
        <p:nvSpPr>
          <p:cNvPr id="331779" name="Rectangle 3">
            <a:extLst>
              <a:ext uri="{FF2B5EF4-FFF2-40B4-BE49-F238E27FC236}">
                <a16:creationId xmlns:a16="http://schemas.microsoft.com/office/drawing/2014/main" id="{9374907B-FE3D-AD44-887C-AF614274A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Reassemble messages into header, letter, attachments as files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Scan header, letter, attachments looking for “bad” content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“Bad” = known malicious logic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none, scan original letter (including attachments and header) for violation of SMTP spec</a:t>
            </a:r>
          </a:p>
          <a:p>
            <a:pPr>
              <a:lnSpc>
                <a:spcPct val="90000"/>
              </a:lnSpc>
            </a:pPr>
            <a:r>
              <a:rPr lang="en-US" altLang="en-US"/>
              <a:t>Scan recipient address lines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Address rewritten to direct mail to internal mail server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Forward letter there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CE0233B-0346-244C-9B49-568E0D557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2836AED-A4C6-B749-B88D-2C76BA489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EB5A394D-2140-1743-848A-477D6208D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3367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>
            <a:extLst>
              <a:ext uri="{FF2B5EF4-FFF2-40B4-BE49-F238E27FC236}">
                <a16:creationId xmlns:a16="http://schemas.microsoft.com/office/drawing/2014/main" id="{BE75A8C4-6DF8-FD45-B4F3-EFC21CFAEC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Mail to Internet</a:t>
            </a:r>
          </a:p>
        </p:txBody>
      </p:sp>
      <p:sp>
        <p:nvSpPr>
          <p:cNvPr id="333827" name="Rectangle 3">
            <a:extLst>
              <a:ext uri="{FF2B5EF4-FFF2-40B4-BE49-F238E27FC236}">
                <a16:creationId xmlns:a16="http://schemas.microsoft.com/office/drawing/2014/main" id="{8709FC22-A705-114E-9A70-9A5181FBE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Like mail from Internet with 2 changes:</a:t>
            </a:r>
          </a:p>
          <a:p>
            <a:pPr lvl="1"/>
            <a:r>
              <a:rPr lang="en-US" altLang="en-US"/>
              <a:t>Step 2: also scan for sensitive data (like proprietary markings or content, etc.)</a:t>
            </a:r>
          </a:p>
          <a:p>
            <a:pPr lvl="1"/>
            <a:r>
              <a:rPr lang="en-US" altLang="en-US"/>
              <a:t>Step 3: changed to rewrite all header lines containing host names, email addresses, and IP addresses of internal network</a:t>
            </a:r>
          </a:p>
          <a:p>
            <a:pPr lvl="2"/>
            <a:r>
              <a:rPr lang="en-US" altLang="en-US"/>
              <a:t>All are replaced by “drib.org” or IP address of external firewall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A2D0567-EF43-3F4A-BE5F-D829BB805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244A8FE-FE4E-9649-B582-31B6905D9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40ADE394-1D35-4742-AAF1-734733BDC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276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>
            <a:extLst>
              <a:ext uri="{FF2B5EF4-FFF2-40B4-BE49-F238E27FC236}">
                <a16:creationId xmlns:a16="http://schemas.microsoft.com/office/drawing/2014/main" id="{CA2D4D34-3D88-8A48-8B78-E89FDC3CCC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Drib</a:t>
            </a:r>
          </a:p>
        </p:txBody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id="{29240E83-93CF-B74E-8E97-31A384BE7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Builds and sells dribbles</a:t>
            </a:r>
          </a:p>
          <a:p>
            <a:r>
              <a:rPr lang="en-US" altLang="en-US"/>
              <a:t>Developing network infrastructure allowing it to connect to Internet to provide mail, web presence for consumers, suppliers, other partners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C1195DF-F6AB-CF48-8C33-6915E7A30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08B27A0-8A15-8A4F-BECF-AD58B4ABA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EF4CBD82-3352-454C-B78E-8F03EAF2C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081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>
            <a:extLst>
              <a:ext uri="{FF2B5EF4-FFF2-40B4-BE49-F238E27FC236}">
                <a16:creationId xmlns:a16="http://schemas.microsoft.com/office/drawing/2014/main" id="{F54C0063-495E-794F-98F8-8555EA8836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Administrative Support</a:t>
            </a:r>
          </a:p>
        </p:txBody>
      </p:sp>
      <p:sp>
        <p:nvSpPr>
          <p:cNvPr id="335875" name="Rectangle 3">
            <a:extLst>
              <a:ext uri="{FF2B5EF4-FFF2-40B4-BE49-F238E27FC236}">
                <a16:creationId xmlns:a16="http://schemas.microsoft.com/office/drawing/2014/main" id="{FE8A7B0B-1FAE-E74D-89DD-77CC3623F2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Runs SSH server</a:t>
            </a:r>
          </a:p>
          <a:p>
            <a:pPr lvl="1"/>
            <a:r>
              <a:rPr lang="en-US" altLang="en-US"/>
              <a:t>Configured to accept connections </a:t>
            </a:r>
            <a:r>
              <a:rPr lang="en-US" altLang="en-US" i="1"/>
              <a:t>only</a:t>
            </a:r>
            <a:r>
              <a:rPr lang="en-US" altLang="en-US"/>
              <a:t> from trusted administrative host in internal network</a:t>
            </a:r>
          </a:p>
          <a:p>
            <a:pPr lvl="1"/>
            <a:r>
              <a:rPr lang="en-US" altLang="en-US"/>
              <a:t>All public keys for that host fixed; no negotiation to obtain those keys allowed</a:t>
            </a:r>
          </a:p>
          <a:p>
            <a:pPr lvl="1"/>
            <a:r>
              <a:rPr lang="en-US" altLang="en-US"/>
              <a:t>Allows administrators to configure, maintain DMZ mail host remotely while minimizing exposure of host to compromise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59D3AEC-3D6F-6F4F-800A-1B7068F2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F311238-D81E-6340-A525-E10846BDF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11ACF80-930F-7642-A16B-1C8A5AB00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1754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18E883B4-7883-5942-AD97-A8994F629C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DMZ Web Server</a:t>
            </a:r>
          </a:p>
        </p:txBody>
      </p:sp>
      <p:sp>
        <p:nvSpPr>
          <p:cNvPr id="337923" name="Rectangle 3">
            <a:extLst>
              <a:ext uri="{FF2B5EF4-FFF2-40B4-BE49-F238E27FC236}">
                <a16:creationId xmlns:a16="http://schemas.microsoft.com/office/drawing/2014/main" id="{74EB7364-83AD-B747-8486-2BADB909CB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Accepts, services requests from Internet</a:t>
            </a:r>
          </a:p>
          <a:p>
            <a:pPr>
              <a:lnSpc>
                <a:spcPct val="90000"/>
              </a:lnSpc>
            </a:pPr>
            <a:r>
              <a:rPr lang="en-US" altLang="en-US"/>
              <a:t>Never contacts servers, information sources in internal network</a:t>
            </a:r>
          </a:p>
          <a:p>
            <a:pPr>
              <a:lnSpc>
                <a:spcPct val="90000"/>
              </a:lnSpc>
            </a:pPr>
            <a:r>
              <a:rPr lang="en-US" altLang="en-US"/>
              <a:t>CGI scripts checked for potential attacks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Hardened to prevent attacks from succeeding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Server itself contains no confidential data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Server is www.drib.org and uses IP address of outer firewall when it must supply one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0D25C099-660D-864B-B3D4-8A253BC00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DF76741-A49B-5745-9DB2-D06549EB1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EB38FC0B-3CAB-9D42-958F-6123FD07F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9528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>
            <a:extLst>
              <a:ext uri="{FF2B5EF4-FFF2-40B4-BE49-F238E27FC236}">
                <a16:creationId xmlns:a16="http://schemas.microsoft.com/office/drawing/2014/main" id="{1E27C3D3-79F3-3E47-BC33-0BC132169F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Updating DMZ Web Server</a:t>
            </a:r>
          </a:p>
        </p:txBody>
      </p:sp>
      <p:sp>
        <p:nvSpPr>
          <p:cNvPr id="339971" name="Rectangle 3">
            <a:extLst>
              <a:ext uri="{FF2B5EF4-FFF2-40B4-BE49-F238E27FC236}">
                <a16:creationId xmlns:a16="http://schemas.microsoft.com/office/drawing/2014/main" id="{33C54C59-CD70-0146-A7F2-CF7DB3C2A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Clone of web server kept on internal network</a:t>
            </a:r>
          </a:p>
          <a:p>
            <a:pPr lvl="1"/>
            <a:r>
              <a:rPr lang="en-US" altLang="en-US"/>
              <a:t>Called “WWW-clone”</a:t>
            </a:r>
          </a:p>
          <a:p>
            <a:r>
              <a:rPr lang="en-US" altLang="en-US"/>
              <a:t>All updates done to WWW-clone</a:t>
            </a:r>
          </a:p>
          <a:p>
            <a:pPr lvl="1"/>
            <a:r>
              <a:rPr lang="en-US" altLang="en-US"/>
              <a:t>Periodically admins copy contents of WWW-clone to DMZ web server</a:t>
            </a:r>
          </a:p>
          <a:p>
            <a:r>
              <a:rPr lang="en-US" altLang="en-US"/>
              <a:t>DMZ web server runs SSH server</a:t>
            </a:r>
          </a:p>
          <a:p>
            <a:pPr lvl="1"/>
            <a:r>
              <a:rPr lang="en-US" altLang="en-US"/>
              <a:t>Used to do updates as well as maintenance, configuration</a:t>
            </a:r>
          </a:p>
          <a:p>
            <a:pPr lvl="1"/>
            <a:r>
              <a:rPr lang="en-US" altLang="en-US"/>
              <a:t>Secured like that of DMZ mail server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DAC90459-C6F5-9044-983C-A6A0ADF4E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C67E09C5-C77E-784E-80AD-9D00E702F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D63C9DF-7A05-0A44-9CC6-91BC80972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318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FA1FC621-1191-9F42-B42F-9F923F6A06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Internet Ordering</a:t>
            </a:r>
          </a:p>
        </p:txBody>
      </p:sp>
      <p:sp>
        <p:nvSpPr>
          <p:cNvPr id="342019" name="Rectangle 3">
            <a:extLst>
              <a:ext uri="{FF2B5EF4-FFF2-40B4-BE49-F238E27FC236}">
                <a16:creationId xmlns:a16="http://schemas.microsoft.com/office/drawing/2014/main" id="{C3CB41BB-4795-2D49-987D-0DFBBC523C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Orders for Drib merchandise from Internet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Customer enters data, which is saved to file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After user confirms order, web server checks format, content of file and then uses public key of system on internal customer subnet to encipher it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This file is placed in a spool area not accessible to web server program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Original file deleted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Periodically, internal trusted administrative host uploads these files, and forwards them to internal customer subnet system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7688793-172B-344A-AED9-5162BCD17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C9FC28F8-FEB4-C94F-BA56-BE5618388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37328C1-7C35-7B43-9DAE-320B8A179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1867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5546B01F-9F85-2249-BCB3-52C7689345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344068" name="Rectangle 4">
            <a:extLst>
              <a:ext uri="{FF2B5EF4-FFF2-40B4-BE49-F238E27FC236}">
                <a16:creationId xmlns:a16="http://schemas.microsoft.com/office/drawing/2014/main" id="{195CEC64-E0CF-1D45-8856-D858DB08DE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If attacker breaks into web server, cannot get order information</a:t>
            </a:r>
          </a:p>
          <a:p>
            <a:pPr lvl="1"/>
            <a:r>
              <a:rPr lang="en-US" altLang="en-US"/>
              <a:t>There is a slight window where the information of customers still on system can be obtained</a:t>
            </a:r>
          </a:p>
          <a:p>
            <a:r>
              <a:rPr lang="en-US" altLang="en-US"/>
              <a:t>Attacker can get enciphered files, public key used to encipher them</a:t>
            </a:r>
          </a:p>
          <a:p>
            <a:pPr lvl="1"/>
            <a:r>
              <a:rPr lang="en-US" altLang="en-US"/>
              <a:t>Use of public key cryptography means it is computationally infeasible for attacker to determine private key from public key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755FCB03-1B69-C747-89CC-CAE5883BA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597B629-1481-8E41-9168-90928E02E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F1707A7-6179-FB4C-9815-2A90270E8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6102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>
            <a:extLst>
              <a:ext uri="{FF2B5EF4-FFF2-40B4-BE49-F238E27FC236}">
                <a16:creationId xmlns:a16="http://schemas.microsoft.com/office/drawing/2014/main" id="{A5AC1E33-8732-D348-BB03-F4C84A1ADE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DMZ DNS Server</a:t>
            </a:r>
          </a:p>
        </p:txBody>
      </p:sp>
      <p:sp>
        <p:nvSpPr>
          <p:cNvPr id="348163" name="Rectangle 3">
            <a:extLst>
              <a:ext uri="{FF2B5EF4-FFF2-40B4-BE49-F238E27FC236}">
                <a16:creationId xmlns:a16="http://schemas.microsoft.com/office/drawing/2014/main" id="{E7426569-E2FE-0345-A263-9A122541F5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Supplies DNS information for some hosts to DMZ: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DMZ mail, web, log hosts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Internal trusted administrative host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Inner firewall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Outer firewall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Note: Internal server addresses not present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Inner firewall can get them, so DMZ hosts do not need them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6D003B8-E0D5-E34C-A2AA-A07BDDB2E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BBDA0C1-4739-4B40-BC8A-8BBFB75FE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1CF87F1D-0583-CB40-9F25-D42314DF2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0065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51A181E5-F3D2-1F48-852E-9CCF339215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DMZ Log Server</a:t>
            </a:r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ABC7F43D-A36B-414C-90D3-CE6A0046CC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DMZ systems all log information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Useful in case of problems, attempted compromise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Problem: attacker will delete or alter them if successful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So log them off-line to this server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Log server saves logs to file, also to write-once media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Latter just in case log server compromised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Runs SSH server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Constrained in same way server on DMZ mail server is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271A78F-ACD3-DA4E-BC79-100E18002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F4CD76B1-61D7-544A-B968-0BFF83B96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26BA9CD-00C5-5046-86B2-0EE32E6D8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5487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3BB30513-929A-7D4B-876B-6CB2E68D1C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52259" name="Rectangle 3">
            <a:extLst>
              <a:ext uri="{FF2B5EF4-FFF2-40B4-BE49-F238E27FC236}">
                <a16:creationId xmlns:a16="http://schemas.microsoft.com/office/drawing/2014/main" id="{A084A006-2332-D647-BF07-E7031BA88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Each server knows only what is needed to do its task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Compromise will restrict flow of information but not reveal info on internal network</a:t>
            </a:r>
          </a:p>
          <a:p>
            <a:pPr>
              <a:lnSpc>
                <a:spcPct val="90000"/>
              </a:lnSpc>
            </a:pPr>
            <a:r>
              <a:rPr lang="en-US" altLang="en-US"/>
              <a:t>Operating systems and software: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All unnecessary features, servers disabled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Better: create custom systems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Proxies prevent direct connection to systems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For all services except SSH from internal network to DMZ, which is itself constrained by source, destination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2A2474CE-46DC-4246-B679-71A2B5917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2A029D8-252F-E44F-BC18-15B2B5D32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4A73188-BF01-964A-B523-952323B1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3652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>
            <a:extLst>
              <a:ext uri="{FF2B5EF4-FFF2-40B4-BE49-F238E27FC236}">
                <a16:creationId xmlns:a16="http://schemas.microsoft.com/office/drawing/2014/main" id="{3782667C-7C31-BF4D-A750-BBEC8F3CC7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Internal Network</a:t>
            </a:r>
          </a:p>
        </p:txBody>
      </p:sp>
      <p:sp>
        <p:nvSpPr>
          <p:cNvPr id="354307" name="Rectangle 3">
            <a:extLst>
              <a:ext uri="{FF2B5EF4-FFF2-40B4-BE49-F238E27FC236}">
                <a16:creationId xmlns:a16="http://schemas.microsoft.com/office/drawing/2014/main" id="{7FC433F5-563E-224B-9D9C-06C8F0F288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Goal: guard against unauthorized access to information</a:t>
            </a:r>
          </a:p>
          <a:p>
            <a:pPr lvl="1"/>
            <a:r>
              <a:rPr lang="en-US" altLang="en-US"/>
              <a:t>“read” means fetching file, “write” means depositing file</a:t>
            </a:r>
          </a:p>
          <a:p>
            <a:r>
              <a:rPr lang="en-US" altLang="en-US"/>
              <a:t>For now, ignore email, updating of DMZ web server, internal trusted administrative host</a:t>
            </a:r>
          </a:p>
          <a:p>
            <a:r>
              <a:rPr lang="en-US" altLang="en-US"/>
              <a:t>Internal network organized into 3 subnets, each corresponding to Drib group</a:t>
            </a:r>
          </a:p>
          <a:p>
            <a:pPr lvl="1"/>
            <a:r>
              <a:rPr lang="en-US" altLang="en-US"/>
              <a:t>Firewalls control access to subnets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D92F75E7-CBC2-5B4E-8B6A-E3DB8121D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13CE665F-6DC9-1041-998F-72F21AB8D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1138D404-C1AA-1C45-89D8-AEF06B43C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05926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>
            <a:extLst>
              <a:ext uri="{FF2B5EF4-FFF2-40B4-BE49-F238E27FC236}">
                <a16:creationId xmlns:a16="http://schemas.microsoft.com/office/drawing/2014/main" id="{0999B7C1-1180-4447-B15A-200E173283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Internal Mail Server</a:t>
            </a:r>
          </a:p>
        </p:txBody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076735C2-D797-5B49-8574-D14F3FEBE4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Can communicate with hosts on subnets</a:t>
            </a:r>
          </a:p>
          <a:p>
            <a:r>
              <a:rPr lang="en-US" altLang="en-US"/>
              <a:t>Subnet may have mail server</a:t>
            </a:r>
          </a:p>
          <a:p>
            <a:pPr lvl="1"/>
            <a:r>
              <a:rPr lang="en-US" altLang="en-US"/>
              <a:t>Internal DNS need only know subnet mail server’s address</a:t>
            </a:r>
          </a:p>
          <a:p>
            <a:r>
              <a:rPr lang="en-US" altLang="en-US"/>
              <a:t>Subnet may allow mail to go directly to destination host</a:t>
            </a:r>
          </a:p>
          <a:p>
            <a:pPr lvl="1"/>
            <a:r>
              <a:rPr lang="en-US" altLang="en-US"/>
              <a:t>Internal DNS needs to know addresses of all destination hosts</a:t>
            </a:r>
          </a:p>
          <a:p>
            <a:r>
              <a:rPr lang="en-US" altLang="en-US"/>
              <a:t>Either satisfies policy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208834FE-31BD-0545-852C-C13AE3E7F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65C1F6B-E471-0841-B6C5-8BE04FD5D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ED2F52D-AD03-F14B-AE33-B409F6190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893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>
            <a:extLst>
              <a:ext uri="{FF2B5EF4-FFF2-40B4-BE49-F238E27FC236}">
                <a16:creationId xmlns:a16="http://schemas.microsoft.com/office/drawing/2014/main" id="{3921DE5A-13F3-1A49-AA5E-4A9C682982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Specific Problems</a:t>
            </a:r>
          </a:p>
        </p:txBody>
      </p:sp>
      <p:sp>
        <p:nvSpPr>
          <p:cNvPr id="258051" name="Rectangle 3">
            <a:extLst>
              <a:ext uri="{FF2B5EF4-FFF2-40B4-BE49-F238E27FC236}">
                <a16:creationId xmlns:a16="http://schemas.microsoft.com/office/drawing/2014/main" id="{0F0B91BE-64AE-A242-AA4E-194117A69E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Internet presence required</a:t>
            </a:r>
          </a:p>
          <a:p>
            <a:pPr lvl="1"/>
            <a:r>
              <a:rPr lang="en-US" altLang="en-US"/>
              <a:t>E-commerce, suppliers, partners</a:t>
            </a:r>
          </a:p>
          <a:p>
            <a:pPr lvl="1"/>
            <a:r>
              <a:rPr lang="en-US" altLang="en-US"/>
              <a:t>Drib developers need access</a:t>
            </a:r>
          </a:p>
          <a:p>
            <a:pPr lvl="1"/>
            <a:r>
              <a:rPr lang="en-US" altLang="en-US"/>
              <a:t>External users cannot access development sites</a:t>
            </a:r>
          </a:p>
          <a:p>
            <a:r>
              <a:rPr lang="en-US" altLang="en-US"/>
              <a:t>Hostile takeover by competitor in progress</a:t>
            </a:r>
          </a:p>
          <a:p>
            <a:pPr lvl="1"/>
            <a:r>
              <a:rPr lang="en-US" altLang="en-US"/>
              <a:t>Lawyers, corporate officers need access to development data</a:t>
            </a:r>
          </a:p>
          <a:p>
            <a:pPr lvl="1"/>
            <a:r>
              <a:rPr lang="en-US" altLang="en-US"/>
              <a:t>Developers cannot have access to some corporate data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72E476A0-8EC6-AC45-BAB4-2287F0BB3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9D13C02-075C-0C49-81B6-BF2ED01D2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A59563B-699E-B44C-BF21-E5D3185A5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7329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FEE4F2BD-2ABA-D642-B73E-FFF06858E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WWW-clone</a:t>
            </a:r>
          </a:p>
        </p:txBody>
      </p:sp>
      <p:sp>
        <p:nvSpPr>
          <p:cNvPr id="358403" name="Rectangle 3">
            <a:extLst>
              <a:ext uri="{FF2B5EF4-FFF2-40B4-BE49-F238E27FC236}">
                <a16:creationId xmlns:a16="http://schemas.microsoft.com/office/drawing/2014/main" id="{794D606E-3056-864B-B19D-69C46EEBC6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Provides staging area for web updates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All internal firewalls allow access to this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WWW-clone controls who can put and get what files and where they can be put</a:t>
            </a:r>
          </a:p>
          <a:p>
            <a:pPr>
              <a:lnSpc>
                <a:spcPct val="90000"/>
              </a:lnSpc>
            </a:pPr>
            <a:r>
              <a:rPr lang="en-US" altLang="en-US"/>
              <a:t>Synchronized with web pages on server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Done via internal trusted administrative host</a:t>
            </a:r>
          </a:p>
          <a:p>
            <a:pPr>
              <a:lnSpc>
                <a:spcPct val="90000"/>
              </a:lnSpc>
            </a:pPr>
            <a:r>
              <a:rPr lang="en-US" altLang="en-US"/>
              <a:t>Used as testbed for changes in pages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Allows corporate review before anything goes public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DMZ web server trashed or compromised, all web pages can be restored quickly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C08407B-2DA5-2D44-BDC1-FA46A2F84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5C625E2-37FD-1242-81C1-17E16773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5C24E61-1872-F746-8708-034BD35A1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53207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>
            <a:extLst>
              <a:ext uri="{FF2B5EF4-FFF2-40B4-BE49-F238E27FC236}">
                <a16:creationId xmlns:a16="http://schemas.microsoft.com/office/drawing/2014/main" id="{290B3B13-543E-C74E-904A-3925365027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Trusted Administrative Host</a:t>
            </a:r>
          </a:p>
        </p:txBody>
      </p:sp>
      <p:sp>
        <p:nvSpPr>
          <p:cNvPr id="360451" name="Rectangle 3">
            <a:extLst>
              <a:ext uri="{FF2B5EF4-FFF2-40B4-BE49-F238E27FC236}">
                <a16:creationId xmlns:a16="http://schemas.microsoft.com/office/drawing/2014/main" id="{F024BAC4-7674-2F4F-A0A3-BEC55A453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Access tightly controlled</a:t>
            </a:r>
          </a:p>
          <a:p>
            <a:pPr lvl="1"/>
            <a:r>
              <a:rPr lang="en-US" altLang="en-US"/>
              <a:t>Only system administrators authorized to administer DMZ systems have access</a:t>
            </a:r>
          </a:p>
          <a:p>
            <a:r>
              <a:rPr lang="en-US" altLang="en-US"/>
              <a:t>All connections to DMZ through inner firewall must use this host</a:t>
            </a:r>
          </a:p>
          <a:p>
            <a:pPr lvl="1"/>
            <a:r>
              <a:rPr lang="en-US" altLang="en-US"/>
              <a:t>Exceptions: internal mail server, possibly DNS</a:t>
            </a:r>
          </a:p>
          <a:p>
            <a:r>
              <a:rPr lang="en-US" altLang="en-US"/>
              <a:t>All connections use SSH</a:t>
            </a:r>
          </a:p>
          <a:p>
            <a:pPr lvl="1"/>
            <a:r>
              <a:rPr lang="en-US" altLang="en-US"/>
              <a:t>DMZ SSH servers accept connections from this host only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25A82D8-7F51-4B40-A8F2-B060266DE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758618F2-E2C7-EC4A-8ED1-B137FA93F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C1F86A2-152D-9B46-8130-5962287F1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8584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>
            <a:extLst>
              <a:ext uri="{FF2B5EF4-FFF2-40B4-BE49-F238E27FC236}">
                <a16:creationId xmlns:a16="http://schemas.microsoft.com/office/drawing/2014/main" id="{9CAB458E-DBE8-8B4B-BBDE-218AD278BC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362499" name="Rectangle 3">
            <a:extLst>
              <a:ext uri="{FF2B5EF4-FFF2-40B4-BE49-F238E27FC236}">
                <a16:creationId xmlns:a16="http://schemas.microsoft.com/office/drawing/2014/main" id="{3886081E-7234-2142-9B03-48DC115040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DMZ servers never communicate with internal servers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All communications done via inner firewall</a:t>
            </a:r>
          </a:p>
          <a:p>
            <a:pPr>
              <a:lnSpc>
                <a:spcPct val="90000"/>
              </a:lnSpc>
            </a:pPr>
            <a:r>
              <a:rPr lang="en-US" altLang="en-US"/>
              <a:t>Only client to DMZ that can come from internal network is SSH client from trusted administrative host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Authenticity established by public key authentication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Only data non-administrative folks can alter are web pages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Even there, they do not access DMZ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219C6B2-475D-7D48-B7FA-5E413C57B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E6EF45B4-DC70-1540-8F61-AD298339A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830C7FA-0263-3249-AC07-D9DD698E7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338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>
            <a:extLst>
              <a:ext uri="{FF2B5EF4-FFF2-40B4-BE49-F238E27FC236}">
                <a16:creationId xmlns:a16="http://schemas.microsoft.com/office/drawing/2014/main" id="{F629C5BF-FD15-6644-9FCA-18BA17BC92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364547" name="Rectangle 3">
            <a:extLst>
              <a:ext uri="{FF2B5EF4-FFF2-40B4-BE49-F238E27FC236}">
                <a16:creationId xmlns:a16="http://schemas.microsoft.com/office/drawing/2014/main" id="{E3EBD2B7-00C1-1549-BEA5-726D7D3232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Only data from DMZ is customer orders and email</a:t>
            </a:r>
          </a:p>
          <a:p>
            <a:pPr lvl="1"/>
            <a:r>
              <a:rPr lang="en-US" altLang="en-US"/>
              <a:t>Customer orders already checked for potential errors, enciphered, and transferred in such a way that it cannot be executed</a:t>
            </a:r>
          </a:p>
          <a:p>
            <a:pPr lvl="1"/>
            <a:r>
              <a:rPr lang="en-US" altLang="en-US"/>
              <a:t>Email thoroughly checked before it is sent to internal mail server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4B18027-C589-B744-9D74-9A5DE4D1D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BE2ED48B-D3CC-8944-805F-0B22ED05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EFE69A22-E0F7-B041-93BF-2B72E0076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2656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78E08-6013-A148-ABFC-4BA5DFA90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Wireless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A52EE-132A-6244-BC4E-45FECEB6A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one is for guests who need access to Internet and are </a:t>
            </a:r>
            <a:r>
              <a:rPr lang="en-US" i="1" dirty="0"/>
              <a:t>not</a:t>
            </a:r>
            <a:r>
              <a:rPr lang="en-US" dirty="0"/>
              <a:t> authorized to access Drib data or resources</a:t>
            </a:r>
          </a:p>
          <a:p>
            <a:pPr lvl="1"/>
            <a:r>
              <a:rPr lang="en-US" dirty="0"/>
              <a:t>Access point bypasses firewalls in internal subnets, connecting directly to the inner firewall via a virtual private network (VPN)</a:t>
            </a:r>
          </a:p>
          <a:p>
            <a:r>
              <a:rPr lang="en-US" dirty="0"/>
              <a:t>Second is for Drib employees</a:t>
            </a:r>
          </a:p>
          <a:p>
            <a:pPr lvl="1"/>
            <a:r>
              <a:rPr lang="en-US" dirty="0"/>
              <a:t>Three subnets, one for each of internal subnets</a:t>
            </a:r>
          </a:p>
          <a:p>
            <a:pPr lvl="1"/>
            <a:r>
              <a:rPr lang="en-US" dirty="0"/>
              <a:t>Each access point connected to the subnet’s firewall via a VPN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7DEB7-7201-2F47-B616-723DB61B5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D8254-8963-6047-AD7E-B75271867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D0EC7-7DC5-3F4C-A44E-F517D8F0D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9848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B2BAE-D068-914D-A110-CC0AD1013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Mobile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9CF0B-F046-E347-947A-5AABE1FD5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Personal devices (cell phones, laptops, etc.) can connect to guest wireless network but not the other wireless networks</a:t>
            </a:r>
          </a:p>
          <a:p>
            <a:r>
              <a:rPr lang="en-US" dirty="0"/>
              <a:t>Drib-controlled mobile devices can connect to the Drib wireless network</a:t>
            </a:r>
          </a:p>
          <a:p>
            <a:pPr lvl="1"/>
            <a:r>
              <a:rPr lang="en-US" dirty="0"/>
              <a:t>All software on them installed and maintained by Drib administrators</a:t>
            </a:r>
          </a:p>
          <a:p>
            <a:pPr lvl="1"/>
            <a:r>
              <a:rPr lang="en-US" dirty="0"/>
              <a:t>“Internal” mobile devices may not leave the physical premises</a:t>
            </a:r>
          </a:p>
          <a:p>
            <a:pPr lvl="1"/>
            <a:r>
              <a:rPr lang="en-US" dirty="0"/>
              <a:t>“External” mobile devices can, but any network connection is tunneled to the outer firewall, from there to the inner firewall, and then to the internal VPN server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8E141-1CD0-D54F-A63B-72E8D79D5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CD9DF-3320-B144-8D62-C27C9D72B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8E989-F5B4-DD4F-92E5-831B65BEC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3200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B2BAE-D068-914D-A110-CC0AD1013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External Mobile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9CF0B-F046-E347-947A-5AABE1FD5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software on them installed and maintained by Drib administrators</a:t>
            </a:r>
          </a:p>
          <a:p>
            <a:r>
              <a:rPr lang="en-US" dirty="0"/>
              <a:t>Drib employees can take these on trips</a:t>
            </a:r>
          </a:p>
          <a:p>
            <a:pPr lvl="1"/>
            <a:r>
              <a:rPr lang="en-US" dirty="0"/>
              <a:t>They cannot connect to any site disallowed by Drib policy as enforced by the inner and outer firewalls</a:t>
            </a:r>
          </a:p>
          <a:p>
            <a:r>
              <a:rPr lang="en-US" dirty="0"/>
              <a:t>External mobile devices share public key pair with VPN server</a:t>
            </a:r>
          </a:p>
          <a:p>
            <a:pPr lvl="1"/>
            <a:r>
              <a:rPr lang="en-US" dirty="0"/>
              <a:t>Generated randomly, and reset whenever a laptop is returned or checked out</a:t>
            </a:r>
          </a:p>
          <a:p>
            <a:pPr lvl="1"/>
            <a:r>
              <a:rPr lang="en-US" dirty="0"/>
              <a:t>On return, Drib administrators extract log files, look for indications that the private key of the device, or public key of the VPN server, was copied</a:t>
            </a:r>
          </a:p>
          <a:p>
            <a:pPr lvl="2"/>
            <a:r>
              <a:rPr lang="en-US" dirty="0"/>
              <a:t>If so, investigate; concern is that these may be installed on another mobile device not under the Drib’s control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8E141-1CD0-D54F-A63B-72E8D79D5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CD9DF-3320-B144-8D62-C27C9D72B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8E989-F5B4-DD4F-92E5-831B65BEC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8905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EEB4B-7389-324A-86EE-6AB49DE9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FC5F0-7C37-9F43-8EAA-6A453BFB9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Properties of interest to the Drib</a:t>
            </a:r>
          </a:p>
          <a:p>
            <a:pPr lvl="1"/>
            <a:r>
              <a:rPr lang="en-US" dirty="0"/>
              <a:t>Drib can obtain resources automatically (no manual intervention of cloud administrators needed)</a:t>
            </a:r>
          </a:p>
          <a:p>
            <a:pPr lvl="1"/>
            <a:r>
              <a:rPr lang="en-US" dirty="0"/>
              <a:t>Resources allocated as needed, deallocated when not needed</a:t>
            </a:r>
          </a:p>
          <a:p>
            <a:pPr lvl="1"/>
            <a:r>
              <a:rPr lang="en-US" dirty="0"/>
              <a:t>Network accessibility means it can be used remotely</a:t>
            </a:r>
          </a:p>
          <a:p>
            <a:r>
              <a:rPr lang="en-US" dirty="0"/>
              <a:t>Types of cloud services</a:t>
            </a:r>
          </a:p>
          <a:p>
            <a:pPr lvl="1"/>
            <a:r>
              <a:rPr lang="en-US" dirty="0"/>
              <a:t>Software as a service: cloud provides software, client provides data</a:t>
            </a:r>
          </a:p>
          <a:p>
            <a:pPr lvl="2"/>
            <a:r>
              <a:rPr lang="en-US" dirty="0"/>
              <a:t>Drib uses its proprietary software, and don’t want it visible to others on cloud or used by others</a:t>
            </a:r>
          </a:p>
          <a:p>
            <a:pPr lvl="1"/>
            <a:r>
              <a:rPr lang="en-US" dirty="0"/>
              <a:t>Platform as a service: client develops software using resources on the cloud</a:t>
            </a:r>
          </a:p>
          <a:p>
            <a:pPr lvl="2"/>
            <a:r>
              <a:rPr lang="en-US" dirty="0"/>
              <a:t>Same problems for the Drib as a software-as-a-service cloud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52771-E3BB-584F-9F2E-2EE62D3FE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47D0C-6D1F-E546-AB26-F28DA4139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B6C28-039C-2145-BD77-2CAB4309C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0915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E6AD4-DF99-7D4B-B3F4-1A463C853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Infrastructure-as-a-Service Cloud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989E9-9EF4-B941-8371-AB0444310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Supports client execution of software on the cloud</a:t>
            </a:r>
          </a:p>
          <a:p>
            <a:pPr lvl="1"/>
            <a:r>
              <a:rPr lang="en-US" dirty="0"/>
              <a:t>Drib rejected this for reasons above</a:t>
            </a:r>
          </a:p>
          <a:p>
            <a:r>
              <a:rPr lang="en-US" dirty="0"/>
              <a:t>Provides storage: upload unencrypted data, cloud encrypts and stores it</a:t>
            </a:r>
          </a:p>
          <a:p>
            <a:pPr lvl="1"/>
            <a:r>
              <a:rPr lang="en-US" dirty="0"/>
              <a:t>Drib rejected idea of having cloud encrypt its data as data is private to the company</a:t>
            </a:r>
          </a:p>
          <a:p>
            <a:r>
              <a:rPr lang="en-US" dirty="0"/>
              <a:t>Provides storage: upload encrypted data, cloud stores it</a:t>
            </a:r>
          </a:p>
          <a:p>
            <a:pPr lvl="1"/>
            <a:r>
              <a:rPr lang="en-US" dirty="0"/>
              <a:t>Drib considered this seriously, to minimize need for (and hence cost of) local storage; but storage is cheap and Drib did not have enough data to warrant moving to cloud</a:t>
            </a:r>
          </a:p>
          <a:p>
            <a:pPr lvl="1"/>
            <a:r>
              <a:rPr lang="en-US" dirty="0"/>
              <a:t>Drib also thought of backups, but if provider has failures or cut off Drib’s access, backups become unavailable; so Drib opted to handle their backups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76EB0-6B3F-554F-A801-50463C46A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FF676-9004-6543-9E5B-039B5F735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D26F9-F1E3-C84A-8C71-6FF00CFD0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5521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>
            <a:extLst>
              <a:ext uri="{FF2B5EF4-FFF2-40B4-BE49-F238E27FC236}">
                <a16:creationId xmlns:a16="http://schemas.microsoft.com/office/drawing/2014/main" id="{D53AE874-2CA7-6B41-B6A3-D8AC9CEEA5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Assumptions</a:t>
            </a:r>
          </a:p>
        </p:txBody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1C55568F-F832-A345-9BBA-18F0AA5870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Software, hardware does what it is supposed to</a:t>
            </a:r>
          </a:p>
          <a:p>
            <a:pPr lvl="1"/>
            <a:r>
              <a:rPr lang="en-US" altLang="en-US"/>
              <a:t>If software compromised, or hardware does not work right, defensive mechanisms fail</a:t>
            </a:r>
          </a:p>
          <a:p>
            <a:pPr lvl="1"/>
            <a:r>
              <a:rPr lang="en-US" altLang="en-US"/>
              <a:t>Reason separation of privilege is </a:t>
            </a:r>
            <a:r>
              <a:rPr lang="en-US" altLang="en-US" i="1"/>
              <a:t>critical</a:t>
            </a:r>
            <a:endParaRPr lang="en-US" altLang="en-US"/>
          </a:p>
          <a:p>
            <a:pPr lvl="2"/>
            <a:r>
              <a:rPr lang="en-US" altLang="en-US"/>
              <a:t>If component A fails, other components provide additional defenses</a:t>
            </a:r>
          </a:p>
          <a:p>
            <a:r>
              <a:rPr lang="en-US" altLang="en-US"/>
              <a:t>Assurance is vital!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02ED6684-F267-174D-8E73-A7B966FB7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EF76116A-F6AC-3B41-A42D-38AF468D3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E212CE1B-F32A-6B46-951C-9072A17B9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1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>
            <a:extLst>
              <a:ext uri="{FF2B5EF4-FFF2-40B4-BE49-F238E27FC236}">
                <a16:creationId xmlns:a16="http://schemas.microsoft.com/office/drawing/2014/main" id="{DDC4E314-5BD6-C846-8708-E41D1FAF5C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Goals of Security Policy</a:t>
            </a:r>
          </a:p>
        </p:txBody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DC646805-1037-274B-851D-829E2E10A8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Data related to company plans to be kept secret</a:t>
            </a:r>
          </a:p>
          <a:p>
            <a:pPr lvl="1"/>
            <a:r>
              <a:rPr lang="en-US" altLang="en-US"/>
              <a:t>Corporate data such as what new products are being developed is known on a need-to-know basis only</a:t>
            </a:r>
          </a:p>
          <a:p>
            <a:r>
              <a:rPr lang="en-US" altLang="en-US"/>
              <a:t>When customer supplies data to buy a dribble, only folks who fill the order can access that information</a:t>
            </a:r>
          </a:p>
          <a:p>
            <a:pPr lvl="1"/>
            <a:r>
              <a:rPr lang="en-US" altLang="en-US"/>
              <a:t>Company analysts may obtain statistics for planning</a:t>
            </a:r>
          </a:p>
          <a:p>
            <a:r>
              <a:rPr lang="en-US" altLang="en-US"/>
              <a:t>Lawyers, company officials must approve release of any sensitive data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801D7366-7D38-9B4B-8CEF-073D30791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5EF67CC-7FB0-334E-8B1A-3047FD445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E0B49AB0-7F19-8F42-981E-376397A31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5279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>
            <a:extLst>
              <a:ext uri="{FF2B5EF4-FFF2-40B4-BE49-F238E27FC236}">
                <a16:creationId xmlns:a16="http://schemas.microsoft.com/office/drawing/2014/main" id="{ED24A4F8-F509-0D47-8A3A-DAFE76E684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Availability</a:t>
            </a:r>
          </a:p>
        </p:txBody>
      </p:sp>
      <p:sp>
        <p:nvSpPr>
          <p:cNvPr id="367619" name="Rectangle 3">
            <a:extLst>
              <a:ext uri="{FF2B5EF4-FFF2-40B4-BE49-F238E27FC236}">
                <a16:creationId xmlns:a16="http://schemas.microsoft.com/office/drawing/2014/main" id="{430E57C3-5FC6-DE4F-B2B7-99A1040999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Access over Internet must be unimpeded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Context: flooding attacks, in which attackers try to overwhelm system resources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Example: SYN flood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Problem: server cannot distinguish legitimate handshake from one that is part of this attack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Only difference is whether third part of TCP handshake is sent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Flood can overwhelm communication medium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Flood can overwhelm resources on our system</a:t>
            </a:r>
          </a:p>
          <a:p>
            <a:r>
              <a:rPr lang="en-US" altLang="en-US" dirty="0"/>
              <a:t>Drib uses routers and endpoint mechanisms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2FD79778-C00A-974F-8BFC-8EE5EF54E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F1A12D19-7865-E545-9D56-E0441EC39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D9AAF3A-34CF-BB43-8767-5AAFF7AE4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1025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>
            <a:extLst>
              <a:ext uri="{FF2B5EF4-FFF2-40B4-BE49-F238E27FC236}">
                <a16:creationId xmlns:a16="http://schemas.microsoft.com/office/drawing/2014/main" id="{F871CAA9-1CAD-E842-8008-8EB323892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Intermediate Hosts</a:t>
            </a:r>
          </a:p>
        </p:txBody>
      </p:sp>
      <p:sp>
        <p:nvSpPr>
          <p:cNvPr id="369667" name="Rectangle 3">
            <a:extLst>
              <a:ext uri="{FF2B5EF4-FFF2-40B4-BE49-F238E27FC236}">
                <a16:creationId xmlns:a16="http://schemas.microsoft.com/office/drawing/2014/main" id="{EF7BC173-E3D8-8E45-9455-DB9CEAA037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Use routers to divert, eliminate illegitimate traffic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Goal: only legitimate traffic reaches firewall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Example: Cisco routers try to establish connection with source (TCP intercept mode)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On success, router does same with intended destination, merges the two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On failure, short time-out protects router resources and target never sees flood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89E76FE1-826C-6F4F-BD40-F8CACE859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E885EEE1-15DA-0046-BA0A-EC54B2AD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C6D9ABD1-802C-164E-8239-87BBDD044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896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>
            <a:extLst>
              <a:ext uri="{FF2B5EF4-FFF2-40B4-BE49-F238E27FC236}">
                <a16:creationId xmlns:a16="http://schemas.microsoft.com/office/drawing/2014/main" id="{46137096-22E1-B24D-99DF-E9DD33CD42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Endpoint Hosts</a:t>
            </a:r>
          </a:p>
        </p:txBody>
      </p:sp>
      <p:sp>
        <p:nvSpPr>
          <p:cNvPr id="375811" name="Rectangle 3">
            <a:extLst>
              <a:ext uri="{FF2B5EF4-FFF2-40B4-BE49-F238E27FC236}">
                <a16:creationId xmlns:a16="http://schemas.microsoft.com/office/drawing/2014/main" id="{085CE855-6A55-B749-AD1A-ADC01B1FD7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Control how TCP state is stored</a:t>
            </a:r>
          </a:p>
          <a:p>
            <a:pPr lvl="1"/>
            <a:r>
              <a:rPr lang="en-US" altLang="en-US" dirty="0"/>
              <a:t>When SYN received, entry in queue of pending connections created</a:t>
            </a:r>
          </a:p>
          <a:p>
            <a:pPr lvl="2"/>
            <a:r>
              <a:rPr lang="en-US" altLang="en-US" dirty="0"/>
              <a:t>Remains until an ACK received or time-out</a:t>
            </a:r>
          </a:p>
          <a:p>
            <a:pPr lvl="2"/>
            <a:r>
              <a:rPr lang="en-US" altLang="en-US" dirty="0"/>
              <a:t>In first case, entry moved to different queue</a:t>
            </a:r>
          </a:p>
          <a:p>
            <a:pPr lvl="2"/>
            <a:r>
              <a:rPr lang="en-US" altLang="en-US" dirty="0"/>
              <a:t>In second case, entry made available for next SYN</a:t>
            </a:r>
          </a:p>
          <a:p>
            <a:pPr lvl="1"/>
            <a:r>
              <a:rPr lang="en-US" altLang="en-US" dirty="0"/>
              <a:t>In SYN flood, queue is always full</a:t>
            </a:r>
          </a:p>
          <a:p>
            <a:pPr lvl="2"/>
            <a:r>
              <a:rPr lang="en-US" altLang="en-US" dirty="0"/>
              <a:t>So, assure legitimate connections space in queue to some level of probability</a:t>
            </a:r>
          </a:p>
          <a:p>
            <a:r>
              <a:rPr lang="en-US" altLang="en-US" dirty="0"/>
              <a:t>Drib uses both SYN cookies and adaptive time-outs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D00E48AB-5099-CA48-AC1A-BF11AD543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9D19E59-8135-BB45-91D1-FDA715D92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3F59796-E847-D941-9801-8C3D85113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33789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D644EF9C-AE28-8847-98A6-1FBC8A5518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Anticipating Attacks</a:t>
            </a:r>
          </a:p>
        </p:txBody>
      </p:sp>
      <p:sp>
        <p:nvSpPr>
          <p:cNvPr id="380931" name="Rectangle 3">
            <a:extLst>
              <a:ext uri="{FF2B5EF4-FFF2-40B4-BE49-F238E27FC236}">
                <a16:creationId xmlns:a16="http://schemas.microsoft.com/office/drawing/2014/main" id="{3D0FAD2D-ECC7-F34F-95D0-A0518B41B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Drib realizes compromise may come through unanticipated means</a:t>
            </a:r>
          </a:p>
          <a:p>
            <a:pPr lvl="1"/>
            <a:r>
              <a:rPr lang="en-US" altLang="en-US"/>
              <a:t>Plans in place to handle this</a:t>
            </a:r>
          </a:p>
          <a:p>
            <a:r>
              <a:rPr lang="en-US" altLang="en-US"/>
              <a:t>Extensive logging</a:t>
            </a:r>
          </a:p>
          <a:p>
            <a:pPr lvl="1"/>
            <a:r>
              <a:rPr lang="en-US" altLang="en-US"/>
              <a:t>DMZ log server does intrusion detection on logs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D6F3A56E-7536-C94A-AE04-8AA3B3E10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F4ABF5C-D728-9848-B0D8-6F87AD544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1F41793-B93A-224B-B725-7EA2BB739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9614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54F4DA73-38C1-6748-9F06-9BC288269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Against Outer Firewall</a:t>
            </a:r>
          </a:p>
        </p:txBody>
      </p:sp>
      <p:sp>
        <p:nvSpPr>
          <p:cNvPr id="385027" name="Rectangle 3">
            <a:extLst>
              <a:ext uri="{FF2B5EF4-FFF2-40B4-BE49-F238E27FC236}">
                <a16:creationId xmlns:a16="http://schemas.microsoft.com/office/drawing/2014/main" id="{A750ED99-F62A-324B-BABD-FBA80618A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Unsuccessful attacks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Logged, then ignored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Security folks use these to justify budget, train new personnel</a:t>
            </a:r>
          </a:p>
          <a:p>
            <a:pPr>
              <a:lnSpc>
                <a:spcPct val="90000"/>
              </a:lnSpc>
            </a:pPr>
            <a:r>
              <a:rPr lang="en-US" altLang="en-US"/>
              <a:t>Successful attack against SMTP proxy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Proxy will start non-standard programs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Anomaly detection component of IDS on log server will report unusual behavior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Security officers monitor this around the clock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2A12CE3-41DE-B54D-AE96-42E0725F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E378E7C-2645-2C4F-8A8F-B29080AE6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E6C16041-AA9F-C14E-8F0A-2B1EDDE10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577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>
            <a:extLst>
              <a:ext uri="{FF2B5EF4-FFF2-40B4-BE49-F238E27FC236}">
                <a16:creationId xmlns:a16="http://schemas.microsoft.com/office/drawing/2014/main" id="{5CC676AA-F743-AE41-9B91-7D9457C6B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 the DMZ</a:t>
            </a:r>
          </a:p>
        </p:txBody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4E4BD80D-D9A3-9D4A-BB43-1D0867D2C4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Very interested in attacks, successful or not</a:t>
            </a:r>
          </a:p>
          <a:p>
            <a:r>
              <a:rPr lang="en-US" altLang="en-US"/>
              <a:t>Means someone who has obtained access to DMZ launched attack</a:t>
            </a:r>
          </a:p>
          <a:p>
            <a:pPr lvl="1"/>
            <a:r>
              <a:rPr lang="en-US" altLang="en-US"/>
              <a:t>Some trusted administrator shouldn’t be trusted</a:t>
            </a:r>
          </a:p>
          <a:p>
            <a:pPr lvl="1"/>
            <a:r>
              <a:rPr lang="en-US" altLang="en-US"/>
              <a:t>Some server on outer firewall is compromised</a:t>
            </a:r>
          </a:p>
          <a:p>
            <a:pPr lvl="1"/>
            <a:r>
              <a:rPr lang="en-US" altLang="en-US"/>
              <a:t>Software on DMZ system not restrictive enough</a:t>
            </a:r>
          </a:p>
          <a:p>
            <a:r>
              <a:rPr lang="en-US" altLang="en-US"/>
              <a:t>IDS system on DMZ log server looks for misuse (known attacks) to detect this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927B7590-81CB-9E4E-AACF-3B39C8FC4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5802CD7-895F-9748-943D-E0EB80A13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1DF0920A-18C5-E948-92DD-D43760F84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53842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>
            <a:extLst>
              <a:ext uri="{FF2B5EF4-FFF2-40B4-BE49-F238E27FC236}">
                <a16:creationId xmlns:a16="http://schemas.microsoft.com/office/drawing/2014/main" id="{1B30C761-0A7B-3B4A-8EE9-6A843EF3FB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Ignoring Failed Attacks</a:t>
            </a:r>
          </a:p>
        </p:txBody>
      </p:sp>
      <p:sp>
        <p:nvSpPr>
          <p:cNvPr id="388099" name="Rectangle 3">
            <a:extLst>
              <a:ext uri="{FF2B5EF4-FFF2-40B4-BE49-F238E27FC236}">
                <a16:creationId xmlns:a16="http://schemas.microsoft.com/office/drawing/2014/main" id="{4A99EBF8-462B-7548-8F6C-7CA77007D3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Sounds dangerous</a:t>
            </a:r>
          </a:p>
          <a:p>
            <a:pPr lvl="1"/>
            <a:r>
              <a:rPr lang="en-US" altLang="en-US"/>
              <a:t>Successful attacker probably tried and failed earlier</a:t>
            </a:r>
          </a:p>
          <a:p>
            <a:r>
              <a:rPr lang="en-US" altLang="en-US"/>
              <a:t>Drib: “So what?”</a:t>
            </a:r>
          </a:p>
          <a:p>
            <a:pPr lvl="1"/>
            <a:r>
              <a:rPr lang="en-US" altLang="en-US"/>
              <a:t>Not sufficient personnel to handle all alerts</a:t>
            </a:r>
          </a:p>
          <a:p>
            <a:pPr lvl="1"/>
            <a:r>
              <a:rPr lang="en-US" altLang="en-US"/>
              <a:t>Focus is on what Drib cares most about</a:t>
            </a:r>
          </a:p>
          <a:p>
            <a:pPr lvl="2"/>
            <a:r>
              <a:rPr lang="en-US" altLang="en-US"/>
              <a:t>Successful attacks, or failed attacks where there should be none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7D4F89F9-14C9-E34E-B0C7-D3BC5F800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14F4125-BCBF-3348-8158-A914058CD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401407AF-E073-C24C-9A2C-785570B20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64107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>
            <a:extLst>
              <a:ext uri="{FF2B5EF4-FFF2-40B4-BE49-F238E27FC236}">
                <a16:creationId xmlns:a16="http://schemas.microsoft.com/office/drawing/2014/main" id="{69FEA4EA-B838-4F42-91B6-CA8B98DE86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Checking the IDS</a:t>
            </a:r>
          </a:p>
        </p:txBody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45B4BEE6-F52A-6642-9C23-CD2340613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IDS allows Drib to add attack signatures and tune parameters to control reporting of events</a:t>
            </a:r>
          </a:p>
          <a:p>
            <a:pPr lvl="1"/>
            <a:r>
              <a:rPr lang="en-US" altLang="en-US"/>
              <a:t>Experimented to find good settings</a:t>
            </a:r>
          </a:p>
          <a:p>
            <a:pPr lvl="1"/>
            <a:r>
              <a:rPr lang="en-US" altLang="en-US"/>
              <a:t>Verify this every month by doing manual checks for two 1-hour periods (chosen at random) and comparing with reported events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A732B126-C788-5248-917F-C4B933A60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7D24DEED-4497-B543-B9F9-1E5B98AD8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EC5B30AA-3175-2245-9EDE-3FBBC802C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28341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>
            <a:extLst>
              <a:ext uri="{FF2B5EF4-FFF2-40B4-BE49-F238E27FC236}">
                <a16:creationId xmlns:a16="http://schemas.microsoft.com/office/drawing/2014/main" id="{10963D6D-FF61-DF42-B21A-41516DA698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Points</a:t>
            </a:r>
          </a:p>
        </p:txBody>
      </p:sp>
      <p:sp>
        <p:nvSpPr>
          <p:cNvPr id="239619" name="Rectangle 3">
            <a:extLst>
              <a:ext uri="{FF2B5EF4-FFF2-40B4-BE49-F238E27FC236}">
                <a16:creationId xmlns:a16="http://schemas.microsoft.com/office/drawing/2014/main" id="{253D64D6-F440-BD4F-B574-33F07A8F1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Begin with policy</a:t>
            </a:r>
          </a:p>
          <a:p>
            <a:r>
              <a:rPr lang="en-US" altLang="en-US"/>
              <a:t>Craft network architecture and security measures from it</a:t>
            </a:r>
          </a:p>
          <a:p>
            <a:r>
              <a:rPr lang="en-US" altLang="en-US"/>
              <a:t>Assume failure will occur</a:t>
            </a:r>
          </a:p>
          <a:p>
            <a:pPr lvl="1"/>
            <a:r>
              <a:rPr lang="en-US" altLang="en-US"/>
              <a:t>Try to minimize it</a:t>
            </a:r>
          </a:p>
          <a:p>
            <a:pPr lvl="1"/>
            <a:r>
              <a:rPr lang="en-US" altLang="en-US"/>
              <a:t>Defend in depth</a:t>
            </a:r>
          </a:p>
          <a:p>
            <a:pPr lvl="1"/>
            <a:r>
              <a:rPr lang="en-US" altLang="en-US"/>
              <a:t>Have plan to handle failures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CCE719C-3A17-7B4F-8F44-57BA6D1A4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B7216465-CA4F-E84D-B03C-8FE6D5FAD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4C1A5AB-9BAA-254C-AB1D-77077206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036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>
            <a:extLst>
              <a:ext uri="{FF2B5EF4-FFF2-40B4-BE49-F238E27FC236}">
                <a16:creationId xmlns:a16="http://schemas.microsoft.com/office/drawing/2014/main" id="{624C4AC9-4686-0149-B35C-AF9B6066D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Policy Development</a:t>
            </a:r>
          </a:p>
        </p:txBody>
      </p:sp>
      <p:sp>
        <p:nvSpPr>
          <p:cNvPr id="260099" name="Rectangle 3">
            <a:extLst>
              <a:ext uri="{FF2B5EF4-FFF2-40B4-BE49-F238E27FC236}">
                <a16:creationId xmlns:a16="http://schemas.microsoft.com/office/drawing/2014/main" id="{EBA2BFDD-6253-914D-908B-397E0A9AA4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Policy: minimize threat of data being leaked to unauthorized entities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Environment: 3 internal organizations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Customer Service Group (CSG)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Maintains customer data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Interface between clients, other internal organizations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Development Group (DG)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Develops, modifies, maintains products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Relies on CSG for customer feedback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Corporate Group (CG)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Handles patents, lawsuits, etc.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0E703B76-72C2-8F4F-9B4C-7A6747CEC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ECCFC28-84A5-5741-B7E5-53A2FA7F1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19C0BB81-783C-E240-8DD7-E850526DD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8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>
            <a:extLst>
              <a:ext uri="{FF2B5EF4-FFF2-40B4-BE49-F238E27FC236}">
                <a16:creationId xmlns:a16="http://schemas.microsoft.com/office/drawing/2014/main" id="{744CFFD8-CB5B-0D4F-8D31-08F05BC7B9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Nature of Information Flow</a:t>
            </a:r>
          </a:p>
        </p:txBody>
      </p:sp>
      <p:sp>
        <p:nvSpPr>
          <p:cNvPr id="262147" name="Rectangle 3">
            <a:extLst>
              <a:ext uri="{FF2B5EF4-FFF2-40B4-BE49-F238E27FC236}">
                <a16:creationId xmlns:a16="http://schemas.microsoft.com/office/drawing/2014/main" id="{26683F08-5C28-D040-95DF-6C72EEFE5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Public</a:t>
            </a:r>
          </a:p>
          <a:p>
            <a:pPr lvl="1"/>
            <a:r>
              <a:rPr lang="en-US" altLang="en-US"/>
              <a:t>Specs of current products, marketing literature</a:t>
            </a:r>
          </a:p>
          <a:p>
            <a:r>
              <a:rPr lang="en-US" altLang="en-US"/>
              <a:t>CG, DG share info for planning purposes</a:t>
            </a:r>
          </a:p>
          <a:p>
            <a:pPr lvl="1"/>
            <a:r>
              <a:rPr lang="en-US" altLang="en-US"/>
              <a:t>Problems, patent applications, budgets, etc.</a:t>
            </a:r>
          </a:p>
          <a:p>
            <a:r>
              <a:rPr lang="en-US" altLang="en-US"/>
              <a:t>Private</a:t>
            </a:r>
          </a:p>
          <a:p>
            <a:pPr lvl="1"/>
            <a:r>
              <a:rPr lang="en-US" altLang="en-US"/>
              <a:t>CSG: customer info like credit card numbers</a:t>
            </a:r>
          </a:p>
          <a:p>
            <a:pPr lvl="1"/>
            <a:r>
              <a:rPr lang="en-US" altLang="en-US"/>
              <a:t>CG: corporate info protected by attorney privilege</a:t>
            </a:r>
          </a:p>
          <a:p>
            <a:pPr lvl="1"/>
            <a:r>
              <a:rPr lang="en-US" altLang="en-US"/>
              <a:t>DG: plans, prototypes for new products to determine if production is feasible before proposing them to CG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08036DFE-0F8D-CA44-A9EB-B513EDCA3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1F8E9645-0ABF-3E4B-B088-705F3F7AD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E730C632-0AAA-AC42-87B5-67ADA3CC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43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8599B4E3-9FF7-5849-A1C5-C9BE00B91F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Classes</a:t>
            </a:r>
          </a:p>
        </p:txBody>
      </p:sp>
      <p:sp>
        <p:nvSpPr>
          <p:cNvPr id="264195" name="Rectangle 3">
            <a:extLst>
              <a:ext uri="{FF2B5EF4-FFF2-40B4-BE49-F238E27FC236}">
                <a16:creationId xmlns:a16="http://schemas.microsoft.com/office/drawing/2014/main" id="{D300D81B-8991-EF46-BF87-67E486BA41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Public data (PD): available to all</a:t>
            </a:r>
          </a:p>
          <a:p>
            <a:pPr>
              <a:lnSpc>
                <a:spcPct val="90000"/>
              </a:lnSpc>
            </a:pPr>
            <a:r>
              <a:rPr lang="en-US" altLang="en-US"/>
              <a:t>Development data for existing products (DDEP): available to CG, DG only</a:t>
            </a:r>
          </a:p>
          <a:p>
            <a:pPr>
              <a:lnSpc>
                <a:spcPct val="90000"/>
              </a:lnSpc>
            </a:pPr>
            <a:r>
              <a:rPr lang="en-US" altLang="en-US"/>
              <a:t>Development data for future products (DDFP): available to DG only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Corporate data (CpD): available to CG only</a:t>
            </a:r>
          </a:p>
          <a:p>
            <a:pPr>
              <a:lnSpc>
                <a:spcPct val="90000"/>
              </a:lnSpc>
            </a:pPr>
            <a:r>
              <a:rPr lang="en-US" altLang="en-US"/>
              <a:t>Customer data (CuD): available to CSG only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AE5EEC0D-72E6-B848-82B7-DBE60F82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397054F-2745-F543-8FEF-9401BBCB0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13C5DDC-69D3-394C-B5F6-3C3226AE7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28-</a:t>
            </a:r>
            <a:fld id="{52DFCED4-3DB5-5A4D-92BF-293F61671FD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918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79726CD-144E-474C-9C09-886DB093785B}" vid="{1D8E7A62-152F-064E-9B3B-99EB7B1A98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4670</Words>
  <Application>Microsoft Macintosh PowerPoint</Application>
  <PresentationFormat>Widescreen</PresentationFormat>
  <Paragraphs>727</Paragraphs>
  <Slides>68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3" baseType="lpstr">
      <vt:lpstr>Arial</vt:lpstr>
      <vt:lpstr>Calibri</vt:lpstr>
      <vt:lpstr>Calibri Light</vt:lpstr>
      <vt:lpstr>Symbol</vt:lpstr>
      <vt:lpstr>Office Theme</vt:lpstr>
      <vt:lpstr>Network Security</vt:lpstr>
      <vt:lpstr>Outline</vt:lpstr>
      <vt:lpstr>Introduction</vt:lpstr>
      <vt:lpstr>The Drib</vt:lpstr>
      <vt:lpstr>Specific Problems</vt:lpstr>
      <vt:lpstr>Goals of Security Policy</vt:lpstr>
      <vt:lpstr>Policy Development</vt:lpstr>
      <vt:lpstr>Nature of Information Flow</vt:lpstr>
      <vt:lpstr>Data Classes</vt:lpstr>
      <vt:lpstr>Data Class Changes</vt:lpstr>
      <vt:lpstr>User Classes</vt:lpstr>
      <vt:lpstr>Access Control Matrix for Policy</vt:lpstr>
      <vt:lpstr>Type of Policy</vt:lpstr>
      <vt:lpstr>Reclassification of Data</vt:lpstr>
      <vt:lpstr>Availability</vt:lpstr>
      <vt:lpstr>Consistency Check: Goal 1</vt:lpstr>
      <vt:lpstr>Consistency Check: Goal 2</vt:lpstr>
      <vt:lpstr>Consistency Check: Goal 3</vt:lpstr>
      <vt:lpstr>Consistency Check: Transitive Closure</vt:lpstr>
      <vt:lpstr>Interpretation</vt:lpstr>
      <vt:lpstr>Network Organization</vt:lpstr>
      <vt:lpstr>DMZ</vt:lpstr>
      <vt:lpstr>Firewalls</vt:lpstr>
      <vt:lpstr>Analysis of Drib Network</vt:lpstr>
      <vt:lpstr>Implementation</vt:lpstr>
      <vt:lpstr>Email</vt:lpstr>
      <vt:lpstr>DMZ Web Server</vt:lpstr>
      <vt:lpstr>Application of Principles</vt:lpstr>
      <vt:lpstr>Application of Principles</vt:lpstr>
      <vt:lpstr>Outer Firewall Configuration</vt:lpstr>
      <vt:lpstr>Details</vt:lpstr>
      <vt:lpstr>Attack Analysis</vt:lpstr>
      <vt:lpstr>Defense in Depth</vt:lpstr>
      <vt:lpstr>Inner Firewall Configuration</vt:lpstr>
      <vt:lpstr>More Configuration</vt:lpstr>
      <vt:lpstr>DMZ</vt:lpstr>
      <vt:lpstr>DMZ Mail Server</vt:lpstr>
      <vt:lpstr>Mail from Internet</vt:lpstr>
      <vt:lpstr>Mail to Internet</vt:lpstr>
      <vt:lpstr>Administrative Support</vt:lpstr>
      <vt:lpstr>DMZ Web Server</vt:lpstr>
      <vt:lpstr>Updating DMZ Web Server</vt:lpstr>
      <vt:lpstr>Internet Ordering</vt:lpstr>
      <vt:lpstr>Analysis</vt:lpstr>
      <vt:lpstr>DMZ DNS Server</vt:lpstr>
      <vt:lpstr>DMZ Log Server</vt:lpstr>
      <vt:lpstr>Summary</vt:lpstr>
      <vt:lpstr>Internal Network</vt:lpstr>
      <vt:lpstr>Internal Mail Server</vt:lpstr>
      <vt:lpstr>WWW-clone</vt:lpstr>
      <vt:lpstr>Trusted Administrative Host</vt:lpstr>
      <vt:lpstr>Analysis</vt:lpstr>
      <vt:lpstr>Analysis</vt:lpstr>
      <vt:lpstr>Wireless Networks</vt:lpstr>
      <vt:lpstr>Mobile Devices</vt:lpstr>
      <vt:lpstr>More About External Mobile Devices</vt:lpstr>
      <vt:lpstr>Cloud</vt:lpstr>
      <vt:lpstr>Infrastructure-as-a-Service Cloud</vt:lpstr>
      <vt:lpstr>Assumptions</vt:lpstr>
      <vt:lpstr>Availability</vt:lpstr>
      <vt:lpstr>Intermediate Hosts</vt:lpstr>
      <vt:lpstr>Endpoint Hosts</vt:lpstr>
      <vt:lpstr>Anticipating Attacks</vt:lpstr>
      <vt:lpstr>Against Outer Firewall</vt:lpstr>
      <vt:lpstr>In the DMZ</vt:lpstr>
      <vt:lpstr>Ignoring Failed Attacks</vt:lpstr>
      <vt:lpstr>Checking the IDS</vt:lpstr>
      <vt:lpstr>Key Points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Matt Bishop</dc:creator>
  <cp:lastModifiedBy>Matt Bishop</cp:lastModifiedBy>
  <cp:revision>11</cp:revision>
  <dcterms:created xsi:type="dcterms:W3CDTF">2018-10-24T07:20:13Z</dcterms:created>
  <dcterms:modified xsi:type="dcterms:W3CDTF">2018-11-11T20:07:03Z</dcterms:modified>
</cp:coreProperties>
</file>