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sldIdLst>
    <p:sldId id="257" r:id="rId2"/>
    <p:sldId id="256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98" r:id="rId12"/>
    <p:sldId id="348" r:id="rId13"/>
    <p:sldId id="350" r:id="rId14"/>
    <p:sldId id="351" r:id="rId15"/>
    <p:sldId id="349" r:id="rId16"/>
    <p:sldId id="352" r:id="rId17"/>
    <p:sldId id="353" r:id="rId18"/>
    <p:sldId id="347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5" r:id="rId30"/>
    <p:sldId id="366" r:id="rId31"/>
    <p:sldId id="367" r:id="rId32"/>
    <p:sldId id="368" r:id="rId33"/>
    <p:sldId id="369" r:id="rId34"/>
    <p:sldId id="370" r:id="rId35"/>
    <p:sldId id="364" r:id="rId36"/>
    <p:sldId id="371" r:id="rId37"/>
    <p:sldId id="372" r:id="rId38"/>
    <p:sldId id="373" r:id="rId39"/>
    <p:sldId id="375" r:id="rId40"/>
    <p:sldId id="376" r:id="rId41"/>
    <p:sldId id="377" r:id="rId42"/>
    <p:sldId id="378" r:id="rId43"/>
    <p:sldId id="379" r:id="rId44"/>
    <p:sldId id="374" r:id="rId45"/>
    <p:sldId id="380" r:id="rId46"/>
    <p:sldId id="381" r:id="rId47"/>
    <p:sldId id="382" r:id="rId48"/>
    <p:sldId id="384" r:id="rId49"/>
    <p:sldId id="385" r:id="rId50"/>
    <p:sldId id="386" r:id="rId51"/>
    <p:sldId id="387" r:id="rId52"/>
    <p:sldId id="389" r:id="rId53"/>
    <p:sldId id="391" r:id="rId54"/>
    <p:sldId id="392" r:id="rId55"/>
    <p:sldId id="383" r:id="rId56"/>
    <p:sldId id="388" r:id="rId57"/>
    <p:sldId id="393" r:id="rId58"/>
    <p:sldId id="394" r:id="rId59"/>
    <p:sldId id="396" r:id="rId60"/>
    <p:sldId id="397" r:id="rId61"/>
    <p:sldId id="395" r:id="rId62"/>
    <p:sldId id="390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2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22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11/12/18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80664A-A20B-D940-ADF5-0965FC1FD7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73888-43AA-674C-BDAE-A691BA6BEF6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788FAD5B-7A77-044F-A73E-DECABD3570F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84BC6D7-37F0-9A45-B369-6DAB1C20D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1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30-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User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Chapter 30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80576-FCC7-354C-9E44-D22AFE14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DEBB-B382-4D46-BF4C-45EDE037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D0274E3-C101-6445-A1A7-8873A742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5730A55C-C47E-1449-9952-C9B4FDF01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Non-Infrastructure Passwords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F7414802-104C-D94A-8DEB-3D1431B37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Users can pick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Proactive password checker vets proposed password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Recommended method: passwords based on obscure poems or sayings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Example: “ttrsvmbi&amp;see+deet22” from first letter of second, fourth words of each line, then last letter of third, fifth word of each line, various non-</a:t>
            </a:r>
            <a:r>
              <a:rPr lang="en-US" altLang="en-US" dirty="0" err="1"/>
              <a:t>alphanumerics</a:t>
            </a:r>
            <a:r>
              <a:rPr lang="en-US" altLang="en-US" dirty="0"/>
              <a:t> in there, and age (22) at the end: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He took his vorpal sword in hand: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Long time the </a:t>
            </a:r>
            <a:r>
              <a:rPr lang="en-US" altLang="en-US" dirty="0" err="1"/>
              <a:t>manxome</a:t>
            </a:r>
            <a:r>
              <a:rPr lang="en-US" altLang="en-US" dirty="0"/>
              <a:t> foe he sought—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So rested he by the </a:t>
            </a:r>
            <a:r>
              <a:rPr lang="en-US" altLang="en-US" dirty="0" err="1"/>
              <a:t>Tumtum</a:t>
            </a:r>
            <a:r>
              <a:rPr lang="en-US" altLang="en-US" dirty="0"/>
              <a:t> tree,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dirty="0"/>
              <a:t>And stood awhile in thought.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	Third verse of </a:t>
            </a:r>
            <a:r>
              <a:rPr lang="en-US" altLang="en-US" i="1" dirty="0"/>
              <a:t>Jabberwocky</a:t>
            </a:r>
            <a:r>
              <a:rPr lang="en-US" altLang="en-US" dirty="0"/>
              <a:t>, from </a:t>
            </a:r>
            <a:r>
              <a:rPr lang="en-US" altLang="en-US" i="1" dirty="0"/>
              <a:t>Alice in Wonderland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C5AB5-BCE4-974F-BF66-D9524F71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7A9A71-E34E-1046-9ED6-31E94ACD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340AE3F-B391-B349-BB2A-0851E914F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0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4CFFE-D7A6-4743-93AA-94F8331E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Two-Factor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2B1C0-9F04-F541-B709-44D3E6FF3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system has a fingerprint scanner</a:t>
            </a:r>
          </a:p>
          <a:p>
            <a:r>
              <a:rPr lang="en-US" dirty="0"/>
              <a:t>To log in, user supplies a password and a scan of their fingerprint</a:t>
            </a:r>
          </a:p>
          <a:p>
            <a:pPr lvl="1"/>
            <a:r>
              <a:rPr lang="en-US" dirty="0"/>
              <a:t>Both always required before any indication of success or failure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D943C-559E-E84F-BE11-7506E7F7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3B184-8C7D-634A-967A-8D352BA9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BC4F-826C-274C-9230-A136D32C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22DC5148-DFC6-1047-B9AD-75A21F64D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Login Procedure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1A31E81A-7950-BD4D-8711-834A87A72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 obtains a prompt at which to enter name</a:t>
            </a:r>
          </a:p>
          <a:p>
            <a:r>
              <a:rPr lang="en-US" altLang="en-US"/>
              <a:t>Then comes password prompt</a:t>
            </a:r>
          </a:p>
          <a:p>
            <a:r>
              <a:rPr lang="en-US" altLang="en-US"/>
              <a:t>Attacks:</a:t>
            </a:r>
          </a:p>
          <a:p>
            <a:pPr lvl="1"/>
            <a:r>
              <a:rPr lang="en-US" altLang="en-US"/>
              <a:t>Lack of mutual authentication</a:t>
            </a:r>
          </a:p>
          <a:p>
            <a:pPr lvl="1"/>
            <a:r>
              <a:rPr lang="en-US" altLang="en-US"/>
              <a:t>Reading password as it is entered</a:t>
            </a:r>
          </a:p>
          <a:p>
            <a:pPr lvl="1"/>
            <a:r>
              <a:rPr lang="en-US" altLang="en-US"/>
              <a:t>Untrustworthy trusted hosts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F3481-9636-E14C-80D2-3A44A2A9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E55AD-B320-7943-8D30-D4743956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3F0A71-AD12-2C42-BBFC-A7C24C5D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6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FB3DBE00-7F72-C744-95CB-8B18E02FD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Lack of Mutual Authentication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0B532121-8DF6-904F-86C3-EAE957A97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How does user know she is interacting with legitimate login procedure?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Attacker can have Trojan horse emulate login procedure and record name, password, then print error message and spawn real login</a:t>
            </a:r>
          </a:p>
          <a:p>
            <a:pPr>
              <a:lnSpc>
                <a:spcPct val="90000"/>
              </a:lnSpc>
            </a:pPr>
            <a:r>
              <a:rPr lang="en-US" altLang="en-US"/>
              <a:t>Simple approach: if name, password entered incorrectly, prompt for retry differed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UNIX V6, it said “Name” rather than “login”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30E16-1E30-5E42-9E15-00F37AAC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9C3BF7-151E-7B4F-B877-DB915DEF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53CFEE-034B-9946-A654-6C583E77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26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83449C8E-C09D-B042-B73A-AFDEDD30F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Complicated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7DBD79F4-82F0-A544-B5BB-767AEAF76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Attack program feeds name, password to legitimate login program on behalf of user, so user logged in without realizing attack program is an intermediary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Approach: trusted path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to log in, user hits specified sequence of keys; this traps to kernel, which then performs login procedure; key is that no application program can disable this feature, or intercept or modify data sent along this path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BA69CF-0F1F-D141-82CC-71E72962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5BCC4-F657-EF40-BCE0-B6C11062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FD76392-32DE-1D4C-A0AA-2300B548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29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BC4270BC-76EF-134D-8EBE-1DADDCF6A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 Password As Entered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2D66F418-B716-E546-9EF1-CB82B33D7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Attacker remembers it, uses it later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Sometimes called “shoulder surfing”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also read chars from kernel tables, passive wiretapping, etc.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Approach: encipher all network traffic to defeat passive wiretapping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Drib: firewalls block traffic to and from Internet, internal hosts trusted not to capture network traffic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Elsewhere: use SSH, SSL, TLS to provide encrypted tunnels for other protocols or to provide encrypted login facilities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3C1CA8-46D6-0B43-A821-9624EE33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7A6D6-6D11-F04D-8436-14034550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A16978-F0FC-CA4C-AF7F-513864E2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6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35451E40-546D-434E-BC9F-1181FCF49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Noticing Previous Logins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CEF06A71-97F5-3B4B-BC98-319E2B335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Many systems print time, location (terminal) of last login</a:t>
            </a:r>
          </a:p>
          <a:p>
            <a:pPr lvl="1"/>
            <a:r>
              <a:rPr lang="en-US" altLang="en-US"/>
              <a:t>If either is wrong, probably someone has unauthorized access to account; needs to be investigated</a:t>
            </a:r>
          </a:p>
          <a:p>
            <a:r>
              <a:rPr lang="en-US" altLang="en-US"/>
              <a:t>Requires user to be somewhat alert during login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758FF-F213-C240-9BB8-B05A434E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D56D2-EE0E-DD47-B0B4-1EB6B6FD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F9B582-651A-5346-B8E4-388F7A47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72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43D1A0AF-2A40-4A41-8BEB-E9D38956E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Untrustworthy Trusted Hosts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D65BDBC2-0C1B-234D-9711-027979A69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Idea: if two hosts under same administrative control, each can rely on authentication from other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Drib does this for backups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Backup system logs into workstation as user “backup”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password required, administrator password needs to be on backup system; considered unacceptable risk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Solution: all systems trust backup server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Requires accurate identification of remote host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IP address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Drib uses challenge-response based on cryptography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D84808-8143-4B44-AF14-C2DD132C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45AF8-8054-6F42-B72D-F1536B9E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926B68D-42ED-114B-8649-B65FEB8F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795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4C3BD7A3-F8A4-6D46-8AAF-BEEB1E750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48B09593-D5E8-6E46-89C9-A52BA272B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Isolated system meets U1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Only authorized users can enter room, read password, access system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Infrastructure systems meet U1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Actual passwords not written down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Anne, Paul don’t write down algorithms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Stealing papers does not reveal passwords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Second factor (fingerprint) adds assurance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Non-infrastructure systems meet U1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Proactive password checker rejects easy to guess passwords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Even if password is compromised, biometric (fingerprint) prevents authentication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6CF11-0E57-FE40-9139-DAF53D598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D282E-393B-0640-806C-F9D3F9BC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E1433BE-E95A-A94E-96AE-2DE05B03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2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614B47F4-61BA-7641-99E6-8225C3166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0A82123A-3389-2D4B-AB70-D268A09EC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Mutual authentication meets U1</a:t>
            </a:r>
          </a:p>
          <a:p>
            <a:pPr lvl="1"/>
            <a:r>
              <a:rPr lang="en-US" altLang="en-US"/>
              <a:t>Trusted path used when available; other times, system prints time, place of last login</a:t>
            </a:r>
          </a:p>
          <a:p>
            <a:r>
              <a:rPr lang="en-US" altLang="en-US"/>
              <a:t>Protecting passwords meets U1</a:t>
            </a:r>
          </a:p>
          <a:p>
            <a:pPr lvl="1"/>
            <a:r>
              <a:rPr lang="en-US" altLang="en-US"/>
              <a:t>Unencrypted passwords only placed on trusted network; also, system prints time, place of last login</a:t>
            </a:r>
          </a:p>
          <a:p>
            <a:r>
              <a:rPr lang="en-US" altLang="en-US"/>
              <a:t>Trusted hosts meets U1</a:t>
            </a:r>
          </a:p>
          <a:p>
            <a:pPr lvl="1"/>
            <a:r>
              <a:rPr lang="en-US" altLang="en-US"/>
              <a:t>Based on cryptography, not IP addresses; number of trusted systems minimal (backup system only)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55F2B-3210-CC4D-A078-B26FB471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753A2-140E-894A-9575-6B69CC8E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A5847A8-9ABA-824C-AD4C-70D85D5E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1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75F678E-3FD9-4845-BC80-4C1B70ECD3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BB113E6-9279-0A4B-A7FF-FB33B2A53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Policy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Access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Files, devices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Processes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Electronic communications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87D5C-4057-1746-B6F6-2D5014092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F314B-76B2-004C-B6B7-956BCA04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8A4DB9-A808-124D-B723-BF83221F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61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77DBA7FF-7B6B-CC42-8C05-B516B102F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Leaving the System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93C12E4-8C18-564C-B136-AC1EF2FB7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People not authorized to use systems have access to rooms where systems are</a:t>
            </a:r>
          </a:p>
          <a:p>
            <a:pPr lvl="1"/>
            <a:r>
              <a:rPr lang="en-US" altLang="en-US"/>
              <a:t>Custodians, maintenance workers, etc.</a:t>
            </a:r>
          </a:p>
          <a:p>
            <a:r>
              <a:rPr lang="en-US" altLang="en-US"/>
              <a:t>Once authenticated, users must control access to their session until it ends</a:t>
            </a:r>
          </a:p>
          <a:p>
            <a:pPr lvl="1"/>
            <a:r>
              <a:rPr lang="en-US" altLang="en-US"/>
              <a:t>What to do when one goes to bathroom?</a:t>
            </a:r>
          </a:p>
          <a:p>
            <a:r>
              <a:rPr lang="en-US" altLang="en-US"/>
              <a:t>Procedures used here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412EA-B2A7-F248-A52A-B225563F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2A1501-381A-5540-9C02-595C57929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5E06247-ABB8-7C41-9CEB-64B48689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EC9F59CE-C9E1-2347-8E1B-6D5A2A4FE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Walking Away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7598868B-32DD-7D4E-AF5C-896E5E30D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Procedures require user to lock monitor</a:t>
            </a:r>
          </a:p>
          <a:p>
            <a:pPr lvl="1"/>
            <a:r>
              <a:rPr lang="en-US" altLang="en-US"/>
              <a:t>Example: X window system: </a:t>
            </a:r>
            <a:r>
              <a:rPr lang="en-US" altLang="en-US" i="1"/>
              <a:t>xlock</a:t>
            </a:r>
            <a:endParaRPr lang="en-US" altLang="en-US"/>
          </a:p>
          <a:p>
            <a:pPr lvl="2"/>
            <a:r>
              <a:rPr lang="en-US" altLang="en-US"/>
              <a:t>Only user, system administrator can unlock monitor</a:t>
            </a:r>
          </a:p>
          <a:p>
            <a:pPr lvl="1"/>
            <a:r>
              <a:rPr lang="en-US" altLang="en-US"/>
              <a:t>Note: be sure locking program does not have master override</a:t>
            </a:r>
          </a:p>
          <a:p>
            <a:pPr lvl="2"/>
            <a:r>
              <a:rPr lang="en-US" altLang="en-US"/>
              <a:t>Example: one version of lock program allowed anyone to enter “Hasta la vista!” to unlock monitor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061ED-876A-3A44-8E34-CDFBFC1A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D6319-6449-564A-910A-F460EE0C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7D2638-2986-F34C-99C8-B6FB27CA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37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5E1B56B0-1FE5-9D40-8B19-B1028B1F5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Modems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5E50B660-5F1B-B04A-8936-9E4B975CD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Terminates sessions when remote user hangs up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Problem: this is configurable; may have to set physical switch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not done, next to call in connects to previous user’s session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Problem: older telephone systems may mishandle propagation of call termination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New connection arrives at telco switch and is forwarded before termination signal arrives at modem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Same effect as above</a:t>
            </a:r>
          </a:p>
          <a:p>
            <a:pPr>
              <a:lnSpc>
                <a:spcPct val="90000"/>
              </a:lnSpc>
            </a:pPr>
            <a:r>
              <a:rPr lang="en-US" altLang="en-US"/>
              <a:t>Drib: no modems connected to development systems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2C42A-2750-0B48-8D3E-407D8C54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0F309-BB42-7E47-9589-0BC800FF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2BF760-3DB5-F444-AD54-66FCEEEE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1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16D1B812-6343-FB4C-8564-FB00F55C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B7A439D4-8306-5E46-8F6D-99B7D99D9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Procedures about walking away meet U1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Screen locking programs required, as is locking doors when leaving office; failure to do so involves disciplinary action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screen locking password forgotten, system administrators can remotely access system and terminate program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Procedures about modems meet U1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modems allowed; hooking one up means getting fired (or similar nasty action)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96DA5-FA27-D94C-9C16-FB9A7F4B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3102E-105D-4F49-9A0F-3FFE10F0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877BB59-496E-944A-8F6F-8D4004C5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24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169AD00C-E677-C344-B8E8-3AB9445AC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 and Devices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131EF68B-A145-2949-86CE-4B75CCBF8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File protection allows users to refine protection afforded their data</a:t>
            </a:r>
          </a:p>
          <a:p>
            <a:pPr lvl="1"/>
            <a:r>
              <a:rPr lang="en-US" altLang="en-US"/>
              <a:t>Policy component U2 requires this</a:t>
            </a:r>
          </a:p>
          <a:p>
            <a:r>
              <a:rPr lang="en-US" altLang="en-US"/>
              <a:t>Users manipulate system through devices, so their protection affects user protection as well</a:t>
            </a:r>
          </a:p>
          <a:p>
            <a:pPr lvl="1"/>
            <a:r>
              <a:rPr lang="en-US" altLang="en-US"/>
              <a:t>Policy components U1, U4 require this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C2391-5955-464A-B05D-282A7FF4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65BEEC-57F6-8E47-856C-1615248B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B85842-83BF-9F4E-BE6C-868E3CBE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5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494877A9-321F-1844-B9F7-832372660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C4E17411-0E01-8A4B-A7F7-342E2888B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Often different ways to do one thing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UNIX systems: Pete wants to allow Deb to read file </a:t>
            </a:r>
            <a:r>
              <a:rPr lang="en-US" altLang="en-US" i="1" dirty="0"/>
              <a:t>design</a:t>
            </a:r>
            <a:r>
              <a:rPr lang="en-US" altLang="en-US" dirty="0"/>
              <a:t>, but no-one else to do so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Pete, Deb have their own group, make file owned by that group and group readable but not readable by others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If Deb only member of a group, Pete can give group ownership of file to Deb and set permissions appropriately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Pete can set permissions of containing directory to allow himself, Deb’s group search permission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Windows 10: same problem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Use ACL with entries for Pete, Deb only:</a:t>
            </a:r>
          </a:p>
          <a:p>
            <a:pPr lvl="2" algn="ctr">
              <a:lnSpc>
                <a:spcPct val="90000"/>
              </a:lnSpc>
              <a:buFontTx/>
              <a:buNone/>
            </a:pPr>
            <a:r>
              <a:rPr lang="en-US" altLang="en-US" dirty="0"/>
              <a:t>{ ( Pete, full control ), ( Deb, read )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AA4AB-FBBB-054C-88A2-19FFCF11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7F0A7-3D63-9341-A32B-1A02C4E1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8B5761C-C9AA-9C45-BD14-9E0601C3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213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317875F9-65A2-FE42-A4DE-160DE3F8C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Permission on Creation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218A2872-E2A7-0442-A824-19F6E6065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template to set or modify permissions when file created</a:t>
            </a:r>
          </a:p>
          <a:p>
            <a:pPr lvl="1"/>
            <a:r>
              <a:rPr lang="en-US" altLang="en-US" dirty="0"/>
              <a:t>Windows 10: new directory inherits parent’s ACL</a:t>
            </a:r>
          </a:p>
          <a:p>
            <a:pPr lvl="1"/>
            <a:r>
              <a:rPr lang="en-US" altLang="en-US" dirty="0"/>
              <a:t>UNIX systems: identify permissions to be denied</a:t>
            </a:r>
          </a:p>
          <a:p>
            <a:pPr lvl="2"/>
            <a:r>
              <a:rPr lang="en-US" altLang="en-US" i="1" dirty="0" err="1"/>
              <a:t>umask</a:t>
            </a:r>
            <a:r>
              <a:rPr lang="en-US" altLang="en-US" dirty="0"/>
              <a:t> contains permissions to be disabled, so can say “always turn off write permission for everyone but owner when file created”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7E109-59BA-B245-B1FA-41A510CB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95D96-7930-8941-8424-0F751E6A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4F3BA89-B321-6F47-BA55-4BE53C49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44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49A60454-19E0-A545-97F3-EF0CA7451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Access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6563DEE6-E2F8-B543-B34D-C4F13F220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Provides set of users with same rights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Advantage: use group as role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folks working on Widget-NG product in group </a:t>
            </a:r>
            <a:r>
              <a:rPr lang="en-US" altLang="en-US" i="1"/>
              <a:t>widgetng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All files for that product group readable, writable by </a:t>
            </a:r>
            <a:r>
              <a:rPr lang="en-US" altLang="en-US" i="1"/>
              <a:t>widgetng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Membership changes require adding users to, dropping users from group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No changes to file permissions required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1C3EA-E988-CB4E-80C0-A50554BF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7F104-1FF1-764A-8750-04008B80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A0BAB1F-1475-0043-B2CC-1427E308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03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6407A51A-BFDF-1E4A-9A57-05F72A5EF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Access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81D6F96C-DE2D-E946-9AA9-504BD732E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Disadvantage: use group as abbreviation for set of users; changes to group may allow unauthorized access or deny authorized access</a:t>
            </a:r>
          </a:p>
          <a:p>
            <a:pPr lvl="1"/>
            <a:r>
              <a:rPr lang="en-US" altLang="en-US"/>
              <a:t>Maria wants Anne, Joan to be able to read </a:t>
            </a:r>
            <a:r>
              <a:rPr lang="en-US" altLang="en-US" i="1"/>
              <a:t>movie</a:t>
            </a:r>
            <a:endParaRPr lang="en-US" altLang="en-US"/>
          </a:p>
          <a:p>
            <a:pPr lvl="1"/>
            <a:r>
              <a:rPr lang="en-US" altLang="en-US"/>
              <a:t>System administrator puts all in group </a:t>
            </a:r>
            <a:r>
              <a:rPr lang="en-US" altLang="en-US" i="1"/>
              <a:t>maj</a:t>
            </a:r>
            <a:endParaRPr lang="en-US" altLang="en-US"/>
          </a:p>
          <a:p>
            <a:pPr lvl="1"/>
            <a:r>
              <a:rPr lang="en-US" altLang="en-US"/>
              <a:t>Later: sysadmin needs to create group with Maria, Anne, Joan, and Lorraine</a:t>
            </a:r>
          </a:p>
          <a:p>
            <a:pPr lvl="2"/>
            <a:r>
              <a:rPr lang="en-US" altLang="en-US"/>
              <a:t>Adds Lorraine to group </a:t>
            </a:r>
            <a:r>
              <a:rPr lang="en-US" altLang="en-US" i="1"/>
              <a:t>maj</a:t>
            </a:r>
            <a:endParaRPr lang="en-US" altLang="en-US"/>
          </a:p>
          <a:p>
            <a:pPr lvl="2"/>
            <a:r>
              <a:rPr lang="en-US" altLang="en-US"/>
              <a:t>Now Lorraine can read </a:t>
            </a:r>
            <a:r>
              <a:rPr lang="en-US" altLang="en-US" i="1"/>
              <a:t>movie</a:t>
            </a:r>
            <a:r>
              <a:rPr lang="en-US" altLang="en-US"/>
              <a:t> even though Maria didn’t want her to be able to do so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6BEB9-9212-C74A-879C-11003CB1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77DEF7-EDDD-2444-8CC2-5C6EB198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22CF32-776F-7B4F-9916-706BD4CD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43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FDA95692-8A3A-9542-B7F3-165F90BAA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 Deletion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09180ECE-066D-5F4C-AE63-8F90DA43D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 the </a:t>
            </a:r>
            <a:r>
              <a:rPr lang="en-US" altLang="en-US" i="1"/>
              <a:t>name</a:t>
            </a:r>
            <a:r>
              <a:rPr lang="en-US" altLang="en-US"/>
              <a:t> or the </a:t>
            </a:r>
            <a:r>
              <a:rPr lang="en-US" altLang="en-US" i="1"/>
              <a:t>object</a:t>
            </a:r>
            <a:r>
              <a:rPr lang="en-US" altLang="en-US"/>
              <a:t> deleted?</a:t>
            </a:r>
          </a:p>
          <a:p>
            <a:r>
              <a:rPr lang="en-US" altLang="en-US"/>
              <a:t>Terms</a:t>
            </a:r>
          </a:p>
          <a:p>
            <a:pPr lvl="1"/>
            <a:r>
              <a:rPr lang="en-US" altLang="en-US"/>
              <a:t>File attribute table: contains information about file</a:t>
            </a:r>
          </a:p>
          <a:p>
            <a:pPr lvl="1"/>
            <a:r>
              <a:rPr lang="en-US" altLang="en-US"/>
              <a:t>File mapping table: contains information allowing OS to access disk blocks belonging to file</a:t>
            </a:r>
          </a:p>
          <a:p>
            <a:pPr lvl="1"/>
            <a:r>
              <a:rPr lang="en-US" altLang="en-US"/>
              <a:t>Direct alias: directory entry naming file</a:t>
            </a:r>
          </a:p>
          <a:p>
            <a:pPr lvl="1"/>
            <a:r>
              <a:rPr lang="en-US" altLang="en-US"/>
              <a:t>Indirect alias: directory entry naming special file containing name of target file</a:t>
            </a:r>
          </a:p>
          <a:p>
            <a:r>
              <a:rPr lang="en-US" altLang="en-US"/>
              <a:t>Each direct alias is alternative name for same file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D27DA-E606-E340-AFC7-ED9F1606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D6F6B-2481-874A-885A-4A69E38D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7CA1C3C-00F8-BD44-9A45-B0BA8858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1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37EB1071-8976-A64F-BEE4-D54A17E6E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Policy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C19FD75E-4E8C-644C-9772-3DDD0C07F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Assume user is on Drib development network</a:t>
            </a:r>
          </a:p>
          <a:p>
            <a:pPr marL="742950" lvl="1" indent="-285750"/>
            <a:r>
              <a:rPr lang="en-US" altLang="en-US" dirty="0"/>
              <a:t>Policy usually highly informal and in the mind of the user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Our users’ policy:</a:t>
            </a:r>
          </a:p>
          <a:p>
            <a:pPr marL="919163" lvl="1" indent="-461963">
              <a:buNone/>
            </a:pPr>
            <a:r>
              <a:rPr lang="en-US" altLang="en-US" dirty="0"/>
              <a:t>U1	Only users have access to their accounts</a:t>
            </a:r>
          </a:p>
          <a:p>
            <a:pPr marL="919163" lvl="1" indent="-461963">
              <a:buNone/>
            </a:pPr>
            <a:r>
              <a:rPr lang="en-US" altLang="en-US" dirty="0"/>
              <a:t>U2	No other user can read, change file without owner’s permission</a:t>
            </a:r>
          </a:p>
          <a:p>
            <a:pPr marL="919163" lvl="1" indent="-461963">
              <a:buNone/>
            </a:pPr>
            <a:r>
              <a:rPr lang="en-US" altLang="en-US" dirty="0"/>
              <a:t>U3	Users shall protect integrity, confidentiality, availability of their files</a:t>
            </a:r>
          </a:p>
          <a:p>
            <a:pPr marL="919163" lvl="1" indent="-461963">
              <a:buNone/>
            </a:pPr>
            <a:r>
              <a:rPr lang="en-US" altLang="en-US" dirty="0"/>
              <a:t>U4	Users shall be aware of all commands that they enter or that are entered on their behalf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CB99C-958E-AB49-9FD8-DC30D94FA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78294B-1D69-2044-A518-EB3791F2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AB848FE-D42B-1342-A78D-2A140DC4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20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9FA16A11-9344-B844-8FF9-1D48EC62D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Rights and Aliases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4F6674C6-B883-5D4E-A4BF-DDECCB8A0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Each direct alias can have different permissions</a:t>
            </a:r>
          </a:p>
          <a:p>
            <a:pPr lvl="1"/>
            <a:r>
              <a:rPr lang="en-US" altLang="en-US"/>
              <a:t>Owner must change access modes of each alias in order to control access</a:t>
            </a:r>
          </a:p>
          <a:p>
            <a:r>
              <a:rPr lang="en-US" altLang="en-US"/>
              <a:t>Generally false</a:t>
            </a:r>
          </a:p>
          <a:p>
            <a:pPr lvl="1"/>
            <a:r>
              <a:rPr lang="en-US" altLang="en-US"/>
              <a:t>File attribute table contains access permissions for each file</a:t>
            </a:r>
          </a:p>
          <a:p>
            <a:pPr lvl="2"/>
            <a:r>
              <a:rPr lang="en-US" altLang="en-US"/>
              <a:t>So users can use any alias; rights the same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668B-8260-434E-9986-C6EF1233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4304A6-5276-9541-BBBA-36BFC27A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DAD08E-5951-6B47-8777-D7FD78930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30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F23982C2-1BA0-AA4B-B55B-571D5EF45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Deletion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380B2DA6-5318-E14D-922B-C64E777FE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Removes directory entry of file</a:t>
            </a:r>
          </a:p>
          <a:p>
            <a:pPr lvl="1"/>
            <a:r>
              <a:rPr lang="en-US" altLang="en-US"/>
              <a:t>If no more directory entries, data blocks and table entries released too</a:t>
            </a:r>
          </a:p>
          <a:p>
            <a:pPr lvl="1"/>
            <a:r>
              <a:rPr lang="en-US" altLang="en-US"/>
              <a:t>Note: deleting directory entry does</a:t>
            </a:r>
            <a:r>
              <a:rPr lang="en-US" altLang="en-US" i="1"/>
              <a:t> not</a:t>
            </a:r>
            <a:r>
              <a:rPr lang="en-US" altLang="en-US"/>
              <a:t> mean file is deleted!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BA4D9-5BCF-6F4B-AA56-2F77F303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24BE5E-92F2-854E-82B2-6A4C9F615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3EC292E-92C6-B044-B11B-CB3F5DE8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21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4E016AEE-0C9F-F543-9BB8-9B4ADBA67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AF668CB0-7EC0-B74C-A083-749EF449D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Anna on UNIX wants to delete file </a:t>
            </a:r>
            <a:r>
              <a:rPr lang="en-US" altLang="en-US" i="1"/>
              <a:t>x</a:t>
            </a:r>
            <a:r>
              <a:rPr lang="en-US" altLang="en-US"/>
              <a:t>, setuid to herself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latin typeface="Courier" pitchFamily="2" charset="0"/>
              </a:rPr>
              <a:t>rm x</a:t>
            </a:r>
            <a:r>
              <a:rPr lang="en-US" altLang="en-US"/>
              <a:t> works if no-one else has a direct alias to 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Sandra has one, so file not deleted (but Anna’s directory entry is deleted)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File still is setuid to Anna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to do this right: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Turn off all permissions on file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Then</a:t>
            </a:r>
            <a:r>
              <a:rPr lang="en-US" altLang="en-US"/>
              <a:t> delete it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Even if others have direct links, they are not the owners and so can’t change permissions or access file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5D91A-EC40-9441-827E-2FC995D0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3D438-C2F6-7D4C-B053-E09FBFA6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2FF487-6D82-2142-B3B2-A6F00056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8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A2442736-5676-B445-8E20-1524F46A1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Persistence</a:t>
            </a:r>
          </a:p>
        </p:txBody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4B0B6621-EF12-4F42-BD34-CDEFFD859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Disk blocks of deleted file returned to pool of unused disk blocks</a:t>
            </a:r>
          </a:p>
          <a:p>
            <a:r>
              <a:rPr lang="en-US" altLang="en-US"/>
              <a:t>When reassigned, new process may be able to read previous contents of disk blocks</a:t>
            </a:r>
          </a:p>
          <a:p>
            <a:pPr lvl="1"/>
            <a:r>
              <a:rPr lang="en-US" altLang="en-US"/>
              <a:t>Most systems offer a “wipe” or “cleaning” procedure that overwrites disk blocks with zeros or random bit patterns as part of file deletion</a:t>
            </a:r>
          </a:p>
          <a:p>
            <a:pPr lvl="1"/>
            <a:r>
              <a:rPr lang="en-US" altLang="en-US"/>
              <a:t>Useful when files being deleted contain sensitive data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48A74-6BD1-4B4F-A669-D7A10B8E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30A18-2BD7-0448-B4BB-5A17F43A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734A63-454E-EF42-812D-47D1FE34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934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55F8EA95-3BB9-4D4B-A0F6-640A87AE8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Direct, Indirect Aliases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BB4DCD3F-8B3E-9E45-9176-01E691267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Some commands act differently on these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Angie executes command to add permission to file to let Lucy read 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file name direct alias, works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file name indirect alias, does it add permission to the indirect alias or the file itself?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Semantics of systems, commands on systems differ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Example: on Linux systems, when given indirect alias of file, </a:t>
            </a:r>
            <a:r>
              <a:rPr lang="en-US" altLang="en-US" i="1" dirty="0" err="1"/>
              <a:t>chmod</a:t>
            </a:r>
            <a:r>
              <a:rPr lang="en-US" altLang="en-US" dirty="0"/>
              <a:t> changes permissions of actual file, </a:t>
            </a:r>
            <a:r>
              <a:rPr lang="en-US" altLang="en-US" i="1" dirty="0" err="1"/>
              <a:t>rm</a:t>
            </a:r>
            <a:r>
              <a:rPr lang="en-US" altLang="en-US" dirty="0"/>
              <a:t> deletes indirect alias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E479C-A3A6-2946-93A2-8CC526DC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C416C-A897-FC4D-97A7-0BB9CF2C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0875AC-039D-D94F-A2D5-DFAAC3C8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34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40A92ECA-C509-FE4C-94BF-432032A52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13D2B43B-6C55-6D40-BB58-C45AA984A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of ACLs, </a:t>
            </a:r>
            <a:r>
              <a:rPr lang="en-US" altLang="en-US" i="1"/>
              <a:t>umask</a:t>
            </a:r>
            <a:r>
              <a:rPr lang="en-US" altLang="en-US"/>
              <a:t> meet U2</a:t>
            </a:r>
          </a:p>
          <a:p>
            <a:pPr lvl="1"/>
            <a:r>
              <a:rPr lang="en-US" altLang="en-US"/>
              <a:t>Both set to deny permission to”other” and “group” by default; user can add permissions back</a:t>
            </a:r>
          </a:p>
          <a:p>
            <a:r>
              <a:rPr lang="en-US" altLang="en-US"/>
              <a:t>Group access controls meet U2</a:t>
            </a:r>
          </a:p>
          <a:p>
            <a:pPr lvl="1"/>
            <a:r>
              <a:rPr lang="en-US" altLang="en-US"/>
              <a:t>Membership in groups tightly controlled, based on least privilege</a:t>
            </a:r>
          </a:p>
          <a:p>
            <a:r>
              <a:rPr lang="en-US" altLang="en-US"/>
              <a:t>Deletion meets U2</a:t>
            </a:r>
          </a:p>
          <a:p>
            <a:pPr lvl="1"/>
            <a:r>
              <a:rPr lang="en-US" altLang="en-US"/>
              <a:t>Procedures require sensitive files be wiped when deleted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96A0C-64BA-674E-8826-528236BD9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289E5-5629-B64F-B50E-DA27E378E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CD1283D-A953-3248-8AB6-35C97C58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31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>
            <a:extLst>
              <a:ext uri="{FF2B5EF4-FFF2-40B4-BE49-F238E27FC236}">
                <a16:creationId xmlns:a16="http://schemas.microsoft.com/office/drawing/2014/main" id="{308F2D44-7286-2D41-AB66-AA20A09CC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Devices</a:t>
            </a:r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DFF209CC-4CDB-6E40-8A5D-62AD29314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be protected so user can control commands sent, others cannot see interactions</a:t>
            </a:r>
          </a:p>
          <a:p>
            <a:r>
              <a:rPr lang="en-US" altLang="en-US"/>
              <a:t>Writable devices</a:t>
            </a:r>
          </a:p>
          <a:p>
            <a:r>
              <a:rPr lang="en-US" altLang="en-US"/>
              <a:t>Smart terminals</a:t>
            </a:r>
          </a:p>
          <a:p>
            <a:r>
              <a:rPr lang="en-US" altLang="en-US"/>
              <a:t>Monitors and window systems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F5B0E-C512-034F-82B4-D233C001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8395C7-5E38-A04A-B189-4B439E9D1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CB40A-230E-0E43-B580-3DCE33C3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0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FB86AA55-0DA8-694C-BFD4-A7F1AEBFE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Writable Devices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56A37C4D-AF84-F842-929A-C588225E2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Restrict access to these as much as possible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tapes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process begins writing, ACL of device changes to prevent other processes from writing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Between mounting of media, process execution, another process can begin writing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Moral: write protect all mounted media unless it is to be written to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terminals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Write control sequence to erase screen—send repeatedly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555CBC-7401-E248-95DF-DEFEA4B4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B8866-072B-CC4B-8221-4F9E84E3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76577-A5A3-D34A-BF87-173F245F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71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B17E57B1-37C0-8A4C-9A06-FF5A034445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Smart Terminals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2F07F22E-D691-654B-8A31-1258278B4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Has built-in mechanism for performing special functions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important one: block send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 sequence of chars initiating block send do </a:t>
            </a:r>
            <a:r>
              <a:rPr lang="en-US" altLang="en-US" i="1"/>
              <a:t>not</a:t>
            </a:r>
            <a:r>
              <a:rPr lang="en-US" altLang="en-US"/>
              <a:t> appear on screen</a:t>
            </a:r>
          </a:p>
          <a:p>
            <a:pPr>
              <a:lnSpc>
                <a:spcPct val="90000"/>
              </a:lnSpc>
            </a:pPr>
            <a:r>
              <a:rPr lang="en-US" altLang="en-US"/>
              <a:t>Write Trojan horse to send command from user’s terminal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Next slide: example in mail message sent to Craig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Craig reads letter, his startup file becomes world writable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8202D-14CB-5342-B130-03B6801D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6EBE5-8F3F-214D-9228-A160559B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6ED06A-F78D-AE46-928B-46776ACC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715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93B82EBA-C718-5243-A402-0907D280E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Trojan Horse Letter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F87FA1A7-0B66-1E4E-AFBC-914440652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Dear Craig,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Please be careful. Someone may ask you to execute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chmod 666 .profile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You shouldn’t do it!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Your friend,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Robert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&lt;BLOCK SEND (-2,18), (-2,18)&gt;&lt;BLOCK SEND </a:t>
            </a:r>
          </a:p>
          <a:p>
            <a:pPr>
              <a:buFontTx/>
              <a:buNone/>
            </a:pPr>
            <a:r>
              <a:rPr lang="en-US" altLang="en-US" sz="2000">
                <a:latin typeface="Courier" pitchFamily="2" charset="0"/>
              </a:rPr>
              <a:t>(-3,0),(3,18)&gt;&lt;CLEAR&gt;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81545D-A8EC-BD48-B91D-1690F597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E1BA7-2C7D-7146-88BF-10BD0AAB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00A978-244E-0E42-B094-AEF6D1E8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6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DA22F930-F667-9E43-8B75-052B6E39C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577B1792-2348-1E46-BEF5-DEC2477C9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U1: users must protect access to their accounts</a:t>
            </a:r>
          </a:p>
          <a:p>
            <a:pPr lvl="1"/>
            <a:r>
              <a:rPr lang="en-US" altLang="en-US"/>
              <a:t>Consider points of entry to accounts</a:t>
            </a:r>
          </a:p>
          <a:p>
            <a:r>
              <a:rPr lang="en-US" altLang="en-US"/>
              <a:t>Passwords</a:t>
            </a:r>
          </a:p>
          <a:p>
            <a:r>
              <a:rPr lang="en-US" altLang="en-US"/>
              <a:t>Login procedure</a:t>
            </a:r>
          </a:p>
          <a:p>
            <a:r>
              <a:rPr lang="en-US" altLang="en-US"/>
              <a:t>Leaving system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0AD61-3BB7-1240-A6CC-A23F369E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A07BE-E44A-4E49-A754-3ABB89BC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5B370B4-DA93-7B4E-B728-F13A2FE7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974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D5333C4B-30C9-004A-923C-B0EA3E3311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So Dangerous?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F2F900BA-C309-D04B-8687-860A3022D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 writable terminal, someone must trick user of that terminal into executing command; both attacker </a:t>
            </a:r>
            <a:r>
              <a:rPr lang="en-US" altLang="en-US" i="1"/>
              <a:t>and user</a:t>
            </a:r>
            <a:r>
              <a:rPr lang="en-US" altLang="en-US"/>
              <a:t> must enter commands</a:t>
            </a:r>
          </a:p>
          <a:p>
            <a:r>
              <a:rPr lang="en-US" altLang="en-US"/>
              <a:t>With smart terminal, only attacker need enter command; if user merely reads the wrong thing, the attacker’s compromise occurs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6DF9A-F2A9-5D46-84DE-767DE1F2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5CC2B-7030-5D44-9BFB-4033645F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BC984A6-133A-AE42-9DC9-71165A60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01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>
            <a:extLst>
              <a:ext uri="{FF2B5EF4-FFF2-40B4-BE49-F238E27FC236}">
                <a16:creationId xmlns:a16="http://schemas.microsoft.com/office/drawing/2014/main" id="{D7DDC5B9-D3FD-BF46-98A5-E5094B689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Monitors and Window Systems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CA372D71-120C-D041-A90D-5080E9428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Window manager controls what is displayed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Input from input devices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Clients register with manager, can then receive input, send output through manager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 does manager determine client to get input?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client in whose window input occurs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Attack: overlay transparent window on screen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Now all input goes through this window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 attacker sees all input to monitor, including passwords, cryptographic keys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B9B72-4D26-5A46-8E9F-5C3FD649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C70A2B-08E2-264D-B193-717A8FD63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9C3B82-FEBD-A645-8CB4-0FB15EF7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938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BE207BCC-C8C4-5C4B-9784-059CC20BEF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Access Control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D741FEE4-D9B5-E74F-AB0A-F50455D97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ACLs, C-Lists, etc.</a:t>
            </a:r>
          </a:p>
          <a:p>
            <a:r>
              <a:rPr lang="en-US" altLang="en-US"/>
              <a:t>Granularity varies by windowing system</a:t>
            </a:r>
          </a:p>
          <a:p>
            <a:r>
              <a:rPr lang="en-US" altLang="en-US"/>
              <a:t>X window system: host name or token</a:t>
            </a:r>
          </a:p>
          <a:p>
            <a:pPr lvl="1"/>
            <a:r>
              <a:rPr lang="en-US" altLang="en-US"/>
              <a:t>Host name, called </a:t>
            </a:r>
            <a:r>
              <a:rPr lang="en-US" altLang="en-US" i="1"/>
              <a:t>xhost</a:t>
            </a:r>
            <a:r>
              <a:rPr lang="en-US" altLang="en-US"/>
              <a:t> method</a:t>
            </a:r>
          </a:p>
          <a:p>
            <a:pPr lvl="1"/>
            <a:r>
              <a:rPr lang="en-US" altLang="en-US"/>
              <a:t>Manager determines host on which client runs</a:t>
            </a:r>
          </a:p>
          <a:p>
            <a:pPr lvl="1"/>
            <a:r>
              <a:rPr lang="en-US" altLang="en-US"/>
              <a:t>Checks ACL to see if host allowed to connect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B09BD-445B-954B-93B6-D3480670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9EF9A-574E-004D-AC8D-EB0A012E1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D9042D0-E8E1-9C48-85B3-D17C9BCA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457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5E02D98D-5047-8E48-83DA-C8620851F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 Windows Tokens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43451545-72AD-BC4E-B5D0-53446E042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 i="1"/>
              <a:t>xauth</a:t>
            </a:r>
            <a:r>
              <a:rPr lang="en-US" altLang="en-US"/>
              <a:t> method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X window manager given random number (</a:t>
            </a:r>
            <a:r>
              <a:rPr lang="en-US" altLang="en-US" i="1"/>
              <a:t>magic cookie</a:t>
            </a:r>
            <a:r>
              <a:rPr lang="en-US" alt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Stored in file “.Xauthority” in user’s home directory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 client trying to connect to manager must supply this magic cookie to succeed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Local processes run by user can access this file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Remote processes require special set-up by user to work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501EA-51C0-2B4F-B960-E3BF59A4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63A6D-757B-D34E-89F6-352D5C206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1C6185A-6C2A-E94E-BED3-AD57D299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72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0072AEF0-D780-CD4C-8CFF-F2910E13B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AB809D27-E316-8349-BFB0-1120238D1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Writable devices meet U1,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Devnet users have default settings denying all write access to devices except the user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Smart terminals meet U1,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Drib does not allow use of smart terminals except on systems where </a:t>
            </a:r>
            <a:r>
              <a:rPr lang="en-US" altLang="en-US" i="1"/>
              <a:t>all</a:t>
            </a:r>
            <a:r>
              <a:rPr lang="en-US" altLang="en-US"/>
              <a:t> control sequences (such as BLOCK SEND) are shown as printable chars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Window managers meet U1,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Drib uses either xhost or token (xhost by default) on a trusted network, so IP spoofing not an issue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52D4E-190D-0946-BD08-9BAE6D42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C4587-393C-F347-9344-200FC5DA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93D919-B9F8-BC49-A28C-C86B8E24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111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1E34CC4F-2395-8E4E-A039-1DCDC70BF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Processes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113A6553-004D-8B4B-B3A6-BDDA45DD3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Manipulate objects, including files</a:t>
            </a:r>
          </a:p>
          <a:p>
            <a:pPr lvl="1"/>
            <a:r>
              <a:rPr lang="en-US" altLang="en-US"/>
              <a:t>Policy component U3 requires users to be aware of how</a:t>
            </a:r>
          </a:p>
          <a:p>
            <a:r>
              <a:rPr lang="en-US" altLang="en-US"/>
              <a:t>Copying, moving files</a:t>
            </a:r>
          </a:p>
          <a:p>
            <a:r>
              <a:rPr lang="en-US" altLang="en-US"/>
              <a:t>Accidentally overwriting or erasing files</a:t>
            </a:r>
          </a:p>
          <a:p>
            <a:r>
              <a:rPr lang="en-US" altLang="en-US"/>
              <a:t>Encryption, keys, passwords</a:t>
            </a:r>
          </a:p>
          <a:p>
            <a:r>
              <a:rPr lang="en-US" altLang="en-US"/>
              <a:t>Start-up settings</a:t>
            </a:r>
          </a:p>
          <a:p>
            <a:r>
              <a:rPr lang="en-US" altLang="en-US"/>
              <a:t>Limiting privileges</a:t>
            </a:r>
          </a:p>
          <a:p>
            <a:r>
              <a:rPr lang="en-US" altLang="en-US"/>
              <a:t>Malicious logic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A9D21-6DA7-344F-B9C5-8423A86B8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3331E-16E3-AF4C-B197-EFB6813BA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478B236-9D60-404C-914D-424067B5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199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A7544AF6-A317-EE49-B83C-6F7C2BB0F1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Copying Files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A07F46AE-DF64-044F-90CB-6FC4362C0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Duplicates contents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Semantics determines whether attributes duplicated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not, may need to set them to prevent compromise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Mona Anne copies </a:t>
            </a:r>
            <a:r>
              <a:rPr lang="en-US" altLang="en-US" i="1"/>
              <a:t>xyzzy</a:t>
            </a:r>
            <a:r>
              <a:rPr lang="en-US" altLang="en-US"/>
              <a:t> on UNIX system to </a:t>
            </a:r>
            <a:r>
              <a:rPr lang="en-US" altLang="en-US" i="1"/>
              <a:t>plugh: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urier" pitchFamily="2" charset="0"/>
              </a:rPr>
              <a:t>cp xyzzy plugh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i="1"/>
              <a:t>plugh</a:t>
            </a:r>
            <a:r>
              <a:rPr lang="en-US" altLang="en-US"/>
              <a:t> doesn’t exist, created with attributes of </a:t>
            </a:r>
            <a:r>
              <a:rPr lang="en-US" altLang="en-US" i="1"/>
              <a:t>xyzzy</a:t>
            </a:r>
            <a:r>
              <a:rPr lang="en-US" altLang="en-US"/>
              <a:t> except any setuid, setgid discarded; contents copied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i="1"/>
              <a:t>plugh</a:t>
            </a:r>
            <a:r>
              <a:rPr lang="en-US" altLang="en-US"/>
              <a:t> exists, attributes not altered; contents copied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B2A40-AFA2-E144-B789-9EE6ECD9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1626C-5812-9F4A-BD23-51711659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BE8EAFD-3AA8-EE4C-83FE-658DB7116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400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88018545-1FBC-E944-BF79-9BD76E438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Moving Files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B0BC69E8-5793-2F45-9B32-545BCB8F0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Semantics determines attributes</a:t>
            </a:r>
          </a:p>
          <a:p>
            <a:r>
              <a:rPr lang="en-US" altLang="en-US"/>
              <a:t>Example: Mona Anne moves </a:t>
            </a:r>
            <a:r>
              <a:rPr lang="en-US" altLang="en-US" i="1"/>
              <a:t>xyzzy</a:t>
            </a:r>
            <a:r>
              <a:rPr lang="en-US" altLang="en-US"/>
              <a:t> to </a:t>
            </a:r>
            <a:r>
              <a:rPr lang="en-US" altLang="en-US" i="1"/>
              <a:t>/tmp/plugh</a:t>
            </a:r>
            <a:endParaRPr lang="en-US" altLang="en-US"/>
          </a:p>
          <a:p>
            <a:pPr lvl="1"/>
            <a:r>
              <a:rPr lang="en-US" altLang="en-US"/>
              <a:t>If both on same file system, attributes unchanged</a:t>
            </a:r>
          </a:p>
          <a:p>
            <a:pPr lvl="1"/>
            <a:r>
              <a:rPr lang="en-US" altLang="en-US"/>
              <a:t>If on different file systems, semantically equivalent to:</a:t>
            </a:r>
          </a:p>
          <a:p>
            <a:pPr lvl="1">
              <a:buFontTx/>
              <a:buNone/>
            </a:pPr>
            <a:r>
              <a:rPr lang="en-US" altLang="en-US"/>
              <a:t>			</a:t>
            </a:r>
            <a:r>
              <a:rPr lang="en-US" altLang="en-US" sz="2000">
                <a:latin typeface="Courier" pitchFamily="2" charset="0"/>
              </a:rPr>
              <a:t>cp xyzzy /tmp/plugh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" pitchFamily="2" charset="0"/>
              </a:rPr>
              <a:t>			rm xyzzy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	Permissions may change 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3128B-7759-2445-9D5F-44918CA7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6C323-0FB0-5945-AFE2-A9DA9A12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536940-7971-394B-964D-B844646C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585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EC73E116-5E78-8146-83EA-224BFD4B96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Accidentally Overwriting Files</a:t>
            </a:r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AC468F50-5943-ED43-BF8D-CBC1904C2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Protect users from themselves</a:t>
            </a:r>
          </a:p>
          <a:p>
            <a:r>
              <a:rPr lang="en-US" altLang="en-US"/>
              <a:t>Example: deleting by accident</a:t>
            </a:r>
          </a:p>
          <a:p>
            <a:pPr lvl="1"/>
            <a:r>
              <a:rPr lang="en-US" altLang="en-US"/>
              <a:t>Intends to delete all files ending in “.o”; pattern is “*.o”, “*” matching any string</a:t>
            </a:r>
          </a:p>
          <a:p>
            <a:pPr lvl="1"/>
            <a:r>
              <a:rPr lang="en-US" altLang="en-US"/>
              <a:t>Should type </a:t>
            </a:r>
            <a:r>
              <a:rPr lang="en-US" altLang="en-US" sz="2000">
                <a:latin typeface="Courier" pitchFamily="2" charset="0"/>
              </a:rPr>
              <a:t>rm *.o</a:t>
            </a:r>
            <a:endParaRPr lang="en-US" altLang="en-US"/>
          </a:p>
          <a:p>
            <a:pPr lvl="1"/>
            <a:r>
              <a:rPr lang="en-US" altLang="en-US"/>
              <a:t>Instead types </a:t>
            </a:r>
            <a:r>
              <a:rPr lang="en-US" altLang="en-US" sz="2000">
                <a:latin typeface="Courier" pitchFamily="2" charset="0"/>
              </a:rPr>
              <a:t>rm * .o</a:t>
            </a:r>
            <a:endParaRPr lang="en-US" altLang="en-US"/>
          </a:p>
          <a:p>
            <a:pPr lvl="1"/>
            <a:r>
              <a:rPr lang="en-US" altLang="en-US"/>
              <a:t>All files in directory disappear!</a:t>
            </a:r>
          </a:p>
          <a:p>
            <a:r>
              <a:rPr lang="en-US" altLang="en-US"/>
              <a:t>Use modes to protect yourself</a:t>
            </a:r>
          </a:p>
          <a:p>
            <a:pPr lvl="1"/>
            <a:r>
              <a:rPr lang="en-US" altLang="en-US"/>
              <a:t>Give –i option to rm to prevent this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9987A-59D0-234A-9A8D-BCDC00F0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A06EE-B4DB-5B48-BEA3-9D7A74F5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17F1EA-D063-2A4E-A8B6-DEE1D338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526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4363B8C9-1D8C-F643-8FF1-0598AC7BB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Encryption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8D39E143-5857-654F-AD3B-7B8DA8D48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Must trust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Cryptographic keys visible in kernel buffers, swap space, and/or memory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Anyone who can alter programs used to encrypt, decrypt can acquire keys and/or contents of encrypted files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PGP, a public key encryption program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Protects private key with an enciphering key (“pass-phrase”), which user supplies to authenticate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keystroke monitor installed on system, attacker gets pass-phrase, then private key, then message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9D8D4-709F-9F45-80B0-206166DB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35483-AABD-2243-95B9-0A24609F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6F2CCC-F491-F44E-9094-2A2E7FA9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1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1CD12394-3050-804A-8AA3-84A2089F3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Passwords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B7290016-3B75-C34D-A34B-11BFDFEF6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Theory: writing down passwords is </a:t>
            </a:r>
            <a:r>
              <a:rPr lang="en-US" altLang="en-US" b="1" i="1"/>
              <a:t>BAD</a:t>
            </a:r>
            <a:r>
              <a:rPr lang="en-US" altLang="en-US"/>
              <a:t>!</a:t>
            </a:r>
          </a:p>
          <a:p>
            <a:r>
              <a:rPr lang="en-US" altLang="en-US"/>
              <a:t>Reality: choosing passwords randomly makes them hard to remember</a:t>
            </a:r>
          </a:p>
          <a:p>
            <a:pPr lvl="1"/>
            <a:r>
              <a:rPr lang="en-US" altLang="en-US"/>
              <a:t>If you need passwords for many systems, assigning random passwords and </a:t>
            </a:r>
            <a:r>
              <a:rPr lang="en-US" altLang="en-US" i="1"/>
              <a:t>not</a:t>
            </a:r>
            <a:r>
              <a:rPr lang="en-US" altLang="en-US"/>
              <a:t> writing something down won’t work</a:t>
            </a:r>
          </a:p>
          <a:p>
            <a:r>
              <a:rPr lang="en-US" altLang="en-US"/>
              <a:t>Problem: Someone can read the written password</a:t>
            </a:r>
          </a:p>
          <a:p>
            <a:r>
              <a:rPr lang="en-US" altLang="en-US"/>
              <a:t>Reality: degree of danger depends on environment, how you record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597471-232D-8041-9008-06AE6532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DED25-38D3-404C-9AB1-E0BFDA30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615C18-DDE7-FE4C-8C04-D1F75C24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101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>
            <a:extLst>
              <a:ext uri="{FF2B5EF4-FFF2-40B4-BE49-F238E27FC236}">
                <a16:creationId xmlns:a16="http://schemas.microsoft.com/office/drawing/2014/main" id="{F54FC684-CEA3-454C-8D00-19B777DEB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Saving Passwords</a:t>
            </a:r>
          </a:p>
        </p:txBody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4CF7666B-7E12-4540-BE2C-E5BC6DB60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Some systems allow users to put passwords for programs in files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require file be read-protected but </a:t>
            </a:r>
            <a:r>
              <a:rPr lang="en-US" altLang="en-US" i="1"/>
              <a:t>not</a:t>
            </a:r>
            <a:r>
              <a:rPr lang="en-US" altLang="en-US"/>
              <a:t> use encryption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UNIX </a:t>
            </a:r>
            <a:r>
              <a:rPr lang="en-US" altLang="en-US" i="1"/>
              <a:t>ftp</a:t>
            </a:r>
            <a:r>
              <a:rPr lang="en-US" altLang="en-US"/>
              <a:t> clients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Users can store account names, host names, passwords in </a:t>
            </a:r>
            <a:r>
              <a:rPr lang="en-US" altLang="en-US" i="1"/>
              <a:t>.netrc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Kathy did so but </a:t>
            </a:r>
            <a:r>
              <a:rPr lang="en-US" altLang="en-US" i="1"/>
              <a:t>ftp</a:t>
            </a:r>
            <a:r>
              <a:rPr lang="en-US" altLang="en-US"/>
              <a:t> ignored 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She found file was readable by anyone, meaning her passwords stored in it were now compromised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87866-7DE1-0444-8BAA-635CB279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EC370-AF7A-4D47-BAAB-9F08935F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C6437E8-CF0D-5749-AD8C-1283F9D1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408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>
            <a:extLst>
              <a:ext uri="{FF2B5EF4-FFF2-40B4-BE49-F238E27FC236}">
                <a16:creationId xmlns:a16="http://schemas.microsoft.com/office/drawing/2014/main" id="{0C8A10CA-BB72-0E44-9CCD-D8A260E66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Start-Up Settings</a:t>
            </a:r>
          </a:p>
        </p:txBody>
      </p:sp>
      <p:sp>
        <p:nvSpPr>
          <p:cNvPr id="234499" name="Rectangle 3">
            <a:extLst>
              <a:ext uri="{FF2B5EF4-FFF2-40B4-BE49-F238E27FC236}">
                <a16:creationId xmlns:a16="http://schemas.microsoft.com/office/drawing/2014/main" id="{5178C8E1-4B56-AC4E-A749-2DEBEACE2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When programs start, often take state info, commands from environment or start-up files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Order of access affects execution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UNIX command interpreter </a:t>
            </a:r>
            <a:r>
              <a:rPr lang="en-US" altLang="en-US" i="1"/>
              <a:t>sh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When it starts, it does the following: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Read start-up file </a:t>
            </a:r>
            <a:r>
              <a:rPr lang="en-US" altLang="en-US" i="1"/>
              <a:t>/etc/profile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Read start-up file </a:t>
            </a:r>
            <a:r>
              <a:rPr lang="en-US" altLang="en-US" i="1"/>
              <a:t>.profile</a:t>
            </a:r>
            <a:r>
              <a:rPr lang="en-US" altLang="en-US"/>
              <a:t> in user’s home directory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Read start-up file named in environment variable </a:t>
            </a:r>
            <a:r>
              <a:rPr lang="en-US" altLang="en-US" b="1"/>
              <a:t>ENV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Problem: if any of these files can be altered by untrusted user, </a:t>
            </a:r>
            <a:r>
              <a:rPr lang="en-US" altLang="en-US" i="1"/>
              <a:t>sh</a:t>
            </a:r>
            <a:r>
              <a:rPr lang="en-US" altLang="en-US"/>
              <a:t> may execute undesirable commands or enter undesirable state on start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17FF37-B772-7846-8785-D10AC7D50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C9DFC4-D65D-E844-9701-3862A780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D1F8D1-178C-C84C-93ED-C2E42B0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536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>
            <a:extLst>
              <a:ext uri="{FF2B5EF4-FFF2-40B4-BE49-F238E27FC236}">
                <a16:creationId xmlns:a16="http://schemas.microsoft.com/office/drawing/2014/main" id="{2E9DCAB4-771C-C34B-A62D-B0CADFD58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Limiting Privileges</a:t>
            </a:r>
          </a:p>
        </p:txBody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18288263-56C7-584E-9C0F-9A4ADEE47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Users should know which of their programs grant privileges to others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 the implications of granting these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Toni reads email for her boss, Fran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Fran knew not to share passwords, so she made a setuid-to-Fran shell that Toni could use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Bad idea; gave Toni too much power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On Toni’s suggestion, Fran began to forward to Toni a copy of every letter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Toni no longer needed access to Fran’s account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27AE6-4236-D849-8EBF-EF0A41FE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BAD0D-B184-BB4E-A5FB-83FA09E7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1C67695-C7C6-4545-8B87-260774B0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427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030A26A0-A69B-5940-872F-84964A3FFC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Malicious Logic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76E1D584-E947-1341-B51E-C8B946627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Watch out for search paths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Paula wants to see John’s confidential designs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Paula creates a Trojan horse that copies design files to /tmp; calls it </a:t>
            </a:r>
            <a:r>
              <a:rPr lang="en-US" altLang="en-US" i="1"/>
              <a:t>ls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Paula places copies of this in all directories she can write to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John changes to one of these directories, executes </a:t>
            </a:r>
            <a:r>
              <a:rPr lang="en-US" altLang="en-US" i="1"/>
              <a:t>ls</a:t>
            </a: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John’s search path begins with current working directory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Paula gets her information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A1C953-61CB-FE43-8266-5C8AB0F2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AE96D-3E81-9B4D-8251-4F8F00C4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001AFD-3079-D249-A756-00735F90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227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>
            <a:extLst>
              <a:ext uri="{FF2B5EF4-FFF2-40B4-BE49-F238E27FC236}">
                <a16:creationId xmlns:a16="http://schemas.microsoft.com/office/drawing/2014/main" id="{230E76F7-7348-EC41-8409-6A540B24B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Paths</a:t>
            </a:r>
          </a:p>
        </p:txBody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F08D0E2D-3C63-3249-888B-570F16321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Search path to locate program to execute</a:t>
            </a:r>
          </a:p>
          <a:p>
            <a:r>
              <a:rPr lang="en-US" altLang="en-US"/>
              <a:t>Search path to locate libraries to be dynamically loaded when program executes</a:t>
            </a:r>
          </a:p>
          <a:p>
            <a:r>
              <a:rPr lang="en-US" altLang="en-US"/>
              <a:t>Search path for configuration files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BF311-1045-F74A-9D58-3CA60CEB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AB6CA-0B41-B24B-8E74-2E2AB8AD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7F016B0-F558-6842-9FB2-06AC8C0E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86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64EC937C-5E7D-3249-886C-B3CDF2B89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CFC24B64-99EC-6F43-B436-9C0B875D4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Copying, moving files meets U3</a:t>
            </a:r>
          </a:p>
          <a:p>
            <a:pPr lvl="1"/>
            <a:r>
              <a:rPr lang="en-US" altLang="en-US"/>
              <a:t>Procedures are to warn users about potential problems</a:t>
            </a:r>
          </a:p>
          <a:p>
            <a:r>
              <a:rPr lang="en-US" altLang="en-US"/>
              <a:t>Protections against accidental overwriting and erasing meet U3</a:t>
            </a:r>
          </a:p>
          <a:p>
            <a:pPr lvl="1"/>
            <a:r>
              <a:rPr lang="en-US" altLang="en-US"/>
              <a:t>Users’ startup files set protective modes on login</a:t>
            </a:r>
          </a:p>
          <a:p>
            <a:r>
              <a:rPr lang="en-US" altLang="en-US"/>
              <a:t>Passwords not being stored unencrypted meets U3</a:t>
            </a:r>
          </a:p>
          <a:p>
            <a:pPr lvl="1"/>
            <a:r>
              <a:rPr lang="en-US" altLang="en-US"/>
              <a:t>In addition to policy, Drib modified programs that accept passwords from disk files to ignore those files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8B3526-E0D8-6E41-9A26-FA680474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75174-F1D2-594D-BA2B-2643E796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567E4B-28B2-A346-A926-C4191279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620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>
            <a:extLst>
              <a:ext uri="{FF2B5EF4-FFF2-40B4-BE49-F238E27FC236}">
                <a16:creationId xmlns:a16="http://schemas.microsoft.com/office/drawing/2014/main" id="{AEC5F9C5-7D1B-2442-846C-AB3A94720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(</a:t>
            </a:r>
            <a:r>
              <a:rPr lang="en-US" altLang="en-US" i="1"/>
              <a:t>con’t</a:t>
            </a:r>
            <a:r>
              <a:rPr lang="en-US" altLang="en-US"/>
              <a:t>)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C4EA0936-E0C8-F849-9B69-2E6EB2E15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Publicizing start up procedures of programs meets U3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Startup files created when account created have restrictive permissions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Publicizing dangers of setuid, giving extra privileges meets U3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account created, no setuid/setgid programs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Default search paths meet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None include world writable directories; this includes symbol for current working directory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2782BD-E7D7-5E40-A51D-66DA2652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6FDF3-D8DF-AA48-ABDB-15C2C6BA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921924-208C-5F48-A1FB-E1681475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805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EA894B15-B144-4E42-ABB3-4F3CD8FD03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Electronic Communications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A72AA081-D482-3E42-89DE-9DF9C7DB8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Checking for malicious content at firewall can make mistakes</a:t>
            </a:r>
          </a:p>
          <a:p>
            <a:pPr lvl="1"/>
            <a:r>
              <a:rPr lang="en-US" altLang="en-US" sz="2000"/>
              <a:t>Perfect detectors require solving undecidable problem</a:t>
            </a:r>
          </a:p>
          <a:p>
            <a:pPr lvl="1"/>
            <a:r>
              <a:rPr lang="en-US" altLang="en-US" sz="2000"/>
              <a:t>Users may unintentionally send out material they should not</a:t>
            </a:r>
          </a:p>
          <a:p>
            <a:r>
              <a:rPr lang="en-US" altLang="en-US" sz="2400"/>
              <a:t>Automated e-mail processing</a:t>
            </a:r>
          </a:p>
          <a:p>
            <a:r>
              <a:rPr lang="en-US" altLang="en-US" sz="2400"/>
              <a:t>Failing to check certificates</a:t>
            </a:r>
          </a:p>
          <a:p>
            <a:r>
              <a:rPr lang="en-US" altLang="en-US" sz="2400"/>
              <a:t>Sending unexpected content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0B24F-0819-0444-B0E3-9AE06D07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B2AFC6-575D-6B47-82C7-E75250BB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B65DC5-771A-CA40-9BF0-A087D68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524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B3975CE9-5517-5847-B23C-4F14B27EF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Automated E-mail Processing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F123EC43-BA78-9740-8FBE-8ECDAD21E8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Be careful it does not automatically execute commands or programs on behalf of other users</a:t>
            </a:r>
          </a:p>
          <a:p>
            <a:r>
              <a:rPr lang="en-US" altLang="en-US" dirty="0"/>
              <a:t>Example: WannaCry ransomware, embedded in email attachment</a:t>
            </a:r>
          </a:p>
          <a:p>
            <a:pPr lvl="1"/>
            <a:r>
              <a:rPr lang="en-US" altLang="en-US" dirty="0"/>
              <a:t>When user opens attachment, WannaCry executed, and it begins to encrypt files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C0F9B-62E2-DD46-98B7-FA04CA08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457734-719C-BD4A-A162-499913BF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BE04F0-C919-D943-9742-8D48A28C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073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7D2F65E2-A369-3845-ACEB-E6ABA0AFC1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Failure to Check Certificates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0771F540-FAA3-4C40-8231-9F28D4B4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certificate invalid or expired, email signed by that certificate may be untrustworthy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Mail readers must check that certificates are valid, or enable user to determine whether to trust certificate of questionable validity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Someone obtained certificates under the name of Microsoft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When discovered, issuer </a:t>
            </a:r>
            <a:r>
              <a:rPr lang="en-US" altLang="en-US" i="1"/>
              <a:t>immediately</a:t>
            </a:r>
            <a:r>
              <a:rPr lang="en-US" altLang="en-US"/>
              <a:t> revoked both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Had anyone obtained ActiveX applets signed by those certificates, would have been trusted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098BF-F24A-E243-ACD7-B854B916A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F9430-7438-E444-AA95-DAB825BC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7EA3F8-7262-0D45-8FCE-44882D25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3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74527A65-FD1C-D942-ADA6-F2E3CA6B6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Isolated System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136004A0-3D0B-F34F-B0FE-0D15CB876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System used to create boot DVD</a:t>
            </a:r>
          </a:p>
          <a:p>
            <a:pPr lvl="1"/>
            <a:r>
              <a:rPr lang="en-US" altLang="en-US" dirty="0"/>
              <a:t>In locked room; system can </a:t>
            </a:r>
            <a:r>
              <a:rPr lang="en-US" altLang="en-US" i="1" dirty="0"/>
              <a:t>only</a:t>
            </a:r>
            <a:r>
              <a:rPr lang="en-US" altLang="en-US" dirty="0"/>
              <a:t> be accessed from within that room</a:t>
            </a:r>
          </a:p>
          <a:p>
            <a:pPr lvl="2"/>
            <a:r>
              <a:rPr lang="en-US" altLang="en-US" dirty="0"/>
              <a:t>No networks, modems, etc.</a:t>
            </a:r>
          </a:p>
          <a:p>
            <a:pPr lvl="1"/>
            <a:r>
              <a:rPr lang="en-US" altLang="en-US" dirty="0"/>
              <a:t>Only authorized users have keys</a:t>
            </a:r>
          </a:p>
          <a:p>
            <a:r>
              <a:rPr lang="en-US" altLang="en-US" dirty="0"/>
              <a:t>Write password on whiteboard in room</a:t>
            </a:r>
          </a:p>
          <a:p>
            <a:pPr lvl="1"/>
            <a:r>
              <a:rPr lang="en-US" altLang="en-US" dirty="0"/>
              <a:t>Only people who will see it are authorized to see 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B242D-967B-2B45-8953-FC9DA499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C73670-E58A-BE4E-914B-A5E14393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C0A22D8-A506-9641-B032-E8ED79EB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289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351AD64C-19E0-3549-A706-47323AB4E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Sending Unexpected Content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7D3CC312-B8CD-DC41-8828-B1E257ECD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Arises when data sent in one format is viewed in another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sales director sent sales team chart showing effects of proposed reorganization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Spreadsheet also contained confidential information deleted from spreadsheet but still in the file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Employees used different system to read file, seeing the spreadsheet data—and also the “deleted” date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Rapid saves often do not delete information, but rearrange pointers so information appears deleted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76CA40-9046-FF4C-A654-0ABD814D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C2053-3EA9-1342-AAC1-0DCBDB7F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16C9919-B682-3E46-AA8A-81914FCA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12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5FBE5BA3-886C-DA40-8AB7-9502E4D62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FD68586A-F1DC-A740-8344-9E9C7F4FF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Automated e-mail processing meets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programs configured not to execute attachments, contents of letters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Certificate handling procedures meet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Drib enhanced all mail reading programs to validate certificates as far as possible, and display certificates it could not validate so user can decide how to proceed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Publicizing problems with risk of “deleted” data meets U4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Also, progams have “rapid saves” disabled by default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A10E7-9A15-AE4E-8ADB-85AFD251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666BC-CEF7-F34F-A734-547B9F52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EF5459-B6B2-5441-B886-549061CA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107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54DB3637-FCBD-0D4E-A0D4-F15D5B3E4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1CE5FDEF-4FFA-4F4B-A873-BD26638F8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Users have policies, although usually informal ones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Aspects of system use affect security even at the user level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 access issues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File and device issues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Process management issues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Electronic communications issues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18EBC-4DD2-0645-B797-C3DDA543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2E95D-9607-1B48-B47C-DB13C3FC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E039F8-D63B-9C46-8354-1B7CF12E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7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B8B48F76-AD68-AE46-9BF7-5C635460E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Multiple Systems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366B5706-2BEA-5940-9DA1-2F1C5FDAA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Non-infrastructure systems: have users use same password</a:t>
            </a:r>
          </a:p>
          <a:p>
            <a:pPr lvl="1"/>
            <a:r>
              <a:rPr lang="en-US" altLang="en-US"/>
              <a:t>Done via centralized user database shared by all non-infrastructure systems</a:t>
            </a:r>
          </a:p>
          <a:p>
            <a:r>
              <a:rPr lang="en-US" altLang="en-US"/>
              <a:t>Infrastructure systems: users may have multiple accounts on single system, or may not use centralized database</a:t>
            </a:r>
          </a:p>
          <a:p>
            <a:pPr lvl="1"/>
            <a:r>
              <a:rPr lang="en-US" altLang="en-US"/>
              <a:t>Write down transformations of passwords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4B623-DB4E-D842-9DBD-E97EBD75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FA521-1265-3F48-ACDB-D7241032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91BAA98-824E-D149-844B-7FB05C8D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8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449AB8B-745C-9349-8821-2A0FCA073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Infrastructure Passwords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E8391C48-B98D-DB4B-A3EF-AFC0058A5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Drib devnet has 10 infrastructure systems, 2 lead admins (Anne, Paul)</a:t>
            </a:r>
          </a:p>
          <a:p>
            <a:pPr lvl="1"/>
            <a:r>
              <a:rPr lang="en-US" altLang="en-US"/>
              <a:t>Both require privileged access to all systems</a:t>
            </a:r>
          </a:p>
          <a:p>
            <a:pPr lvl="1"/>
            <a:r>
              <a:rPr lang="en-US" altLang="en-US"/>
              <a:t>root, Administrator passwords chosen randomly</a:t>
            </a:r>
          </a:p>
          <a:p>
            <a:r>
              <a:rPr lang="en-US" altLang="en-US"/>
              <a:t>How to remember? Memorize an algorithm!</a:t>
            </a:r>
          </a:p>
          <a:p>
            <a:pPr lvl="1"/>
            <a:r>
              <a:rPr lang="en-US" altLang="en-US"/>
              <a:t>Anne: “change case of 3rd letter, delete last char”</a:t>
            </a:r>
          </a:p>
          <a:p>
            <a:pPr lvl="1"/>
            <a:r>
              <a:rPr lang="en-US" altLang="en-US"/>
              <a:t>Paul: “add 2 mod 10 to first digit, delete first letter”</a:t>
            </a:r>
          </a:p>
          <a:p>
            <a:r>
              <a:rPr lang="en-US" altLang="en-US"/>
              <a:t>Each gets printout of transformed password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C27AA3-517A-5D4A-BCB7-3EAC0AF6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1B841-ECE2-A444-9A13-4C875141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5891DD-FECC-0D49-9A80-1E6EAF7F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4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0A49A3B3-B006-7245-B106-B40BC24D5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Papers for Anne and Paul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878077C3-EAEB-204C-8A8D-835BD219A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  <a:tabLst>
                <a:tab pos="1017588" algn="ctr"/>
                <a:tab pos="4049713" algn="ctr"/>
                <a:tab pos="7477125" algn="ctr"/>
              </a:tabLst>
            </a:pPr>
            <a:r>
              <a:rPr lang="en-US" altLang="en-US" sz="1900" b="1" dirty="0"/>
              <a:t>		Anne’s version	Paul’s version</a:t>
            </a:r>
          </a:p>
          <a:p>
            <a:pPr marL="0" indent="0">
              <a:buNone/>
              <a:tabLst>
                <a:tab pos="1017588" algn="ctr"/>
                <a:tab pos="4049713" algn="ctr"/>
                <a:tab pos="7477125" algn="ctr"/>
              </a:tabLst>
            </a:pPr>
            <a:r>
              <a:rPr lang="en-US" altLang="en-US" sz="1900" b="1" dirty="0"/>
              <a:t>	Actual password	capitalize 2</a:t>
            </a:r>
            <a:r>
              <a:rPr lang="en-US" altLang="en-US" sz="1900" b="1" baseline="30000" dirty="0"/>
              <a:t>nd</a:t>
            </a:r>
            <a:r>
              <a:rPr lang="en-US" altLang="en-US" sz="1900" b="1" dirty="0"/>
              <a:t> letter,	delete first letter, </a:t>
            </a:r>
          </a:p>
          <a:p>
            <a:pPr marL="0" indent="0">
              <a:buNone/>
              <a:tabLst>
                <a:tab pos="1017588" algn="ctr"/>
                <a:tab pos="4049713" algn="ctr"/>
                <a:tab pos="7477125" algn="ctr"/>
              </a:tabLst>
            </a:pPr>
            <a:r>
              <a:rPr lang="en-US" altLang="en-US" sz="1900" b="1" dirty="0"/>
              <a:t>		 delete last letter	 add 2 mod 10 to first digit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 err="1">
                <a:latin typeface="Courier" pitchFamily="2" charset="0"/>
              </a:rPr>
              <a:t>IbhEpZqYre</a:t>
            </a:r>
            <a:r>
              <a:rPr lang="en-US" sz="1800" dirty="0">
                <a:latin typeface="Courier" pitchFamily="2" charset="0"/>
              </a:rPr>
              <a:t>&lt;7RCPI	</a:t>
            </a:r>
            <a:r>
              <a:rPr lang="en-US" sz="1800" dirty="0" err="1">
                <a:latin typeface="Courier" pitchFamily="2" charset="0"/>
              </a:rPr>
              <a:t>IbHEpZqYre</a:t>
            </a:r>
            <a:r>
              <a:rPr lang="en-US" sz="1800" dirty="0">
                <a:latin typeface="Courier" pitchFamily="2" charset="0"/>
              </a:rPr>
              <a:t>&lt;7RCPI$	</a:t>
            </a:r>
            <a:r>
              <a:rPr lang="en-US" sz="1800" dirty="0" err="1">
                <a:latin typeface="Courier" pitchFamily="2" charset="0"/>
              </a:rPr>
              <a:t>QIbhEpZqYre</a:t>
            </a:r>
            <a:r>
              <a:rPr lang="en-US" sz="1800" dirty="0">
                <a:latin typeface="Courier" pitchFamily="2" charset="0"/>
              </a:rPr>
              <a:t>&lt;5RCPI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t/?</a:t>
            </a:r>
            <a:r>
              <a:rPr lang="en-US" sz="1800" dirty="0" err="1">
                <a:latin typeface="Courier" pitchFamily="2" charset="0"/>
              </a:rPr>
              <a:t>rctp</a:t>
            </a:r>
            <a:r>
              <a:rPr lang="en-US" sz="1800" dirty="0">
                <a:latin typeface="Courier" pitchFamily="2" charset="0"/>
              </a:rPr>
              <a:t>*e(V(R9v-	t/?</a:t>
            </a:r>
            <a:r>
              <a:rPr lang="en-US" sz="1800" dirty="0" err="1">
                <a:latin typeface="Courier" pitchFamily="2" charset="0"/>
              </a:rPr>
              <a:t>rCtp</a:t>
            </a:r>
            <a:r>
              <a:rPr lang="en-US" sz="1800" dirty="0">
                <a:latin typeface="Courier" pitchFamily="2" charset="0"/>
              </a:rPr>
              <a:t>*e(V(R9v-p	</a:t>
            </a:r>
            <a:r>
              <a:rPr lang="en-US" sz="1800" dirty="0" err="1">
                <a:latin typeface="Courier" pitchFamily="2" charset="0"/>
              </a:rPr>
              <a:t>Rt</a:t>
            </a:r>
            <a:r>
              <a:rPr lang="en-US" sz="1800" dirty="0">
                <a:latin typeface="Courier" pitchFamily="2" charset="0"/>
              </a:rPr>
              <a:t>/?</a:t>
            </a:r>
            <a:r>
              <a:rPr lang="en-US" sz="1800" dirty="0" err="1">
                <a:latin typeface="Courier" pitchFamily="2" charset="0"/>
              </a:rPr>
              <a:t>rctp</a:t>
            </a:r>
            <a:r>
              <a:rPr lang="en-US" sz="1800" dirty="0">
                <a:latin typeface="Courier" pitchFamily="2" charset="0"/>
              </a:rPr>
              <a:t>*e(V(R7v-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(tY8t#‘M!8J,8?gc	(tY8T#‘M!8J,8?gc%	(mtY8t#‘M!6J,8?gc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 err="1">
                <a:latin typeface="Courier" pitchFamily="2" charset="0"/>
              </a:rPr>
              <a:t>Ym</a:t>
            </a:r>
            <a:r>
              <a:rPr lang="en-US" sz="1800" dirty="0">
                <a:latin typeface="Courier" pitchFamily="2" charset="0"/>
              </a:rPr>
              <a:t>=.</a:t>
            </a:r>
            <a:r>
              <a:rPr lang="en-US" sz="1800" dirty="0" err="1">
                <a:latin typeface="Courier" pitchFamily="2" charset="0"/>
              </a:rPr>
              <a:t>P.sIwW</a:t>
            </a:r>
            <a:r>
              <a:rPr lang="en-US" sz="1800" dirty="0">
                <a:latin typeface="Courier" pitchFamily="2" charset="0"/>
              </a:rPr>
              <a:t>*u2F!j	</a:t>
            </a:r>
            <a:r>
              <a:rPr lang="en-US" sz="1800" dirty="0" err="1">
                <a:latin typeface="Courier" pitchFamily="2" charset="0"/>
              </a:rPr>
              <a:t>Ym</a:t>
            </a:r>
            <a:r>
              <a:rPr lang="en-US" sz="1800" dirty="0">
                <a:latin typeface="Courier" pitchFamily="2" charset="0"/>
              </a:rPr>
              <a:t>=.</a:t>
            </a:r>
            <a:r>
              <a:rPr lang="en-US" sz="1800" dirty="0" err="1">
                <a:latin typeface="Courier" pitchFamily="2" charset="0"/>
              </a:rPr>
              <a:t>p.sIwW</a:t>
            </a:r>
            <a:r>
              <a:rPr lang="en-US" sz="1800" dirty="0">
                <a:latin typeface="Courier" pitchFamily="2" charset="0"/>
              </a:rPr>
              <a:t>*u2F!j(	</a:t>
            </a:r>
            <a:r>
              <a:rPr lang="en-US" sz="1800" dirty="0" err="1">
                <a:latin typeface="Courier" pitchFamily="2" charset="0"/>
              </a:rPr>
              <a:t>sYm</a:t>
            </a:r>
            <a:r>
              <a:rPr lang="en-US" sz="1800" dirty="0">
                <a:latin typeface="Courier" pitchFamily="2" charset="0"/>
              </a:rPr>
              <a:t>=.</a:t>
            </a:r>
            <a:r>
              <a:rPr lang="en-US" sz="1800" dirty="0" err="1">
                <a:latin typeface="Courier" pitchFamily="2" charset="0"/>
              </a:rPr>
              <a:t>P.sIwW</a:t>
            </a:r>
            <a:r>
              <a:rPr lang="en-US" sz="1800" dirty="0">
                <a:latin typeface="Courier" pitchFamily="2" charset="0"/>
              </a:rPr>
              <a:t>*u0F!j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P8%KJ’TiGx@9P+j.	P8%Kj’TiGx@9P+j.r	aP6%KJ’TiGx@9P+j.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 err="1">
                <a:latin typeface="Courier" pitchFamily="2" charset="0"/>
              </a:rPr>
              <a:t>IOKFsnNS</a:t>
            </a:r>
            <a:r>
              <a:rPr lang="en-US" sz="1800" dirty="0">
                <a:latin typeface="Courier" pitchFamily="2" charset="0"/>
              </a:rPr>
              <a:t>=m:1Xuqe	</a:t>
            </a:r>
            <a:r>
              <a:rPr lang="en-US" sz="1800" dirty="0" err="1">
                <a:latin typeface="Courier" pitchFamily="2" charset="0"/>
              </a:rPr>
              <a:t>IOkFsnNS</a:t>
            </a:r>
            <a:r>
              <a:rPr lang="en-US" sz="1800" dirty="0">
                <a:latin typeface="Courier" pitchFamily="2" charset="0"/>
              </a:rPr>
              <a:t>=m:1Xuqe,	</a:t>
            </a:r>
            <a:r>
              <a:rPr lang="en-US" sz="1800" dirty="0" err="1">
                <a:latin typeface="Courier" pitchFamily="2" charset="0"/>
              </a:rPr>
              <a:t>TIOKFsnNS</a:t>
            </a:r>
            <a:r>
              <a:rPr lang="en-US" sz="1800" dirty="0">
                <a:latin typeface="Courier" pitchFamily="2" charset="0"/>
              </a:rPr>
              <a:t>=m:9Xuqe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kaE6el#:?[</a:t>
            </a:r>
            <a:r>
              <a:rPr lang="en-US" sz="1800" dirty="0" err="1">
                <a:latin typeface="Courier" pitchFamily="2" charset="0"/>
              </a:rPr>
              <a:t>ODeSDJ</a:t>
            </a:r>
            <a:r>
              <a:rPr lang="en-US" sz="1800" dirty="0">
                <a:latin typeface="Courier" pitchFamily="2" charset="0"/>
              </a:rPr>
              <a:t>	kae6el#:?[</a:t>
            </a:r>
            <a:r>
              <a:rPr lang="en-US" sz="1800" dirty="0" err="1">
                <a:latin typeface="Courier" pitchFamily="2" charset="0"/>
              </a:rPr>
              <a:t>ODeSDJ</a:t>
            </a:r>
            <a:r>
              <a:rPr lang="en-US" sz="1800" dirty="0">
                <a:latin typeface="Courier" pitchFamily="2" charset="0"/>
              </a:rPr>
              <a:t>;	nkaE4el#:?[</a:t>
            </a:r>
            <a:r>
              <a:rPr lang="en-US" sz="1800" dirty="0" err="1">
                <a:latin typeface="Courier" pitchFamily="2" charset="0"/>
              </a:rPr>
              <a:t>ODeSDJ</a:t>
            </a:r>
            <a:endParaRPr lang="en-US" sz="1800" dirty="0">
              <a:latin typeface="Courier" pitchFamily="2" charset="0"/>
            </a:endParaRP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 err="1">
                <a:latin typeface="Courier" pitchFamily="2" charset="0"/>
              </a:rPr>
              <a:t>I.Jc&amp;G</a:t>
            </a:r>
            <a:r>
              <a:rPr lang="en-US" sz="1800" dirty="0">
                <a:latin typeface="Courier" pitchFamily="2" charset="0"/>
              </a:rPr>
              <a:t>/+zXXd4(Au	I.JC&amp;G/+zXXd4(Au*	</a:t>
            </a:r>
            <a:r>
              <a:rPr lang="en-US" sz="1800" dirty="0" err="1">
                <a:latin typeface="Courier" pitchFamily="2" charset="0"/>
              </a:rPr>
              <a:t>fI.Jc&amp;G</a:t>
            </a:r>
            <a:r>
              <a:rPr lang="en-US" sz="1800" dirty="0">
                <a:latin typeface="Courier" pitchFamily="2" charset="0"/>
              </a:rPr>
              <a:t>/+zXXd2(Au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@pa/63yb*:vaR2UD	@pa/63Yb*:vaR2UD=	@</a:t>
            </a:r>
            <a:r>
              <a:rPr lang="en-US" sz="1800" dirty="0" err="1">
                <a:latin typeface="Courier" pitchFamily="2" charset="0"/>
              </a:rPr>
              <a:t>Vpa</a:t>
            </a:r>
            <a:r>
              <a:rPr lang="en-US" sz="1800" dirty="0">
                <a:latin typeface="Courier" pitchFamily="2" charset="0"/>
              </a:rPr>
              <a:t>/43yb*:vaR2UD</a:t>
            </a:r>
          </a:p>
          <a:p>
            <a:pPr marL="0" indent="0">
              <a:buNone/>
              <a:tabLst>
                <a:tab pos="3195638" algn="l"/>
                <a:tab pos="6448425" algn="l"/>
              </a:tabLst>
            </a:pPr>
            <a:r>
              <a:rPr lang="en-US" sz="1800" dirty="0">
                <a:latin typeface="Courier" pitchFamily="2" charset="0"/>
              </a:rPr>
              <a:t>8dpq:L9;’5wW&lt;RY7	8dpQ:L9;’5wW&lt;RY7+	g6dpq:L9;’5wW&lt;RY7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EFFB0-7C9E-594C-A6EC-FD468612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1BD60-2216-944A-BF4B-7EC9BB66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5A5F4D-79C0-5E43-9459-336F2332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30-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6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4253</Words>
  <Application>Microsoft Macintosh PowerPoint</Application>
  <PresentationFormat>Widescreen</PresentationFormat>
  <Paragraphs>613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Calibri Light</vt:lpstr>
      <vt:lpstr>Courier</vt:lpstr>
      <vt:lpstr>Office Theme</vt:lpstr>
      <vt:lpstr>User Security</vt:lpstr>
      <vt:lpstr>Outline</vt:lpstr>
      <vt:lpstr>Policy</vt:lpstr>
      <vt:lpstr>Access</vt:lpstr>
      <vt:lpstr>Passwords</vt:lpstr>
      <vt:lpstr>Isolated System</vt:lpstr>
      <vt:lpstr>Multiple Systems</vt:lpstr>
      <vt:lpstr>Infrastructure Passwords</vt:lpstr>
      <vt:lpstr>Papers for Anne and Paul</vt:lpstr>
      <vt:lpstr>Non-Infrastructure Passwords</vt:lpstr>
      <vt:lpstr>Two-Factor Authentication</vt:lpstr>
      <vt:lpstr>Login Procedure</vt:lpstr>
      <vt:lpstr>Lack of Mutual Authentication</vt:lpstr>
      <vt:lpstr>More Complicated</vt:lpstr>
      <vt:lpstr>Reading Password As Entered</vt:lpstr>
      <vt:lpstr>Noticing Previous Logins</vt:lpstr>
      <vt:lpstr>Untrustworthy Trusted Hosts</vt:lpstr>
      <vt:lpstr>Analysis</vt:lpstr>
      <vt:lpstr>Analysis</vt:lpstr>
      <vt:lpstr>Leaving the System</vt:lpstr>
      <vt:lpstr>Walking Away</vt:lpstr>
      <vt:lpstr>Modems</vt:lpstr>
      <vt:lpstr>Analysis</vt:lpstr>
      <vt:lpstr>Files and Devices</vt:lpstr>
      <vt:lpstr>Files</vt:lpstr>
      <vt:lpstr>File Permission on Creation</vt:lpstr>
      <vt:lpstr>Group Access</vt:lpstr>
      <vt:lpstr>Group Access</vt:lpstr>
      <vt:lpstr>File Deletion</vt:lpstr>
      <vt:lpstr>Rights and Aliases</vt:lpstr>
      <vt:lpstr>Deletion</vt:lpstr>
      <vt:lpstr>Example</vt:lpstr>
      <vt:lpstr>Persistence</vt:lpstr>
      <vt:lpstr>Direct, Indirect Aliases</vt:lpstr>
      <vt:lpstr>Analysis</vt:lpstr>
      <vt:lpstr>Devices</vt:lpstr>
      <vt:lpstr>Writable Devices</vt:lpstr>
      <vt:lpstr>Smart Terminals</vt:lpstr>
      <vt:lpstr>Trojan Horse Letter</vt:lpstr>
      <vt:lpstr>Why So Dangerous?</vt:lpstr>
      <vt:lpstr>Monitors and Window Systems</vt:lpstr>
      <vt:lpstr>Access Control</vt:lpstr>
      <vt:lpstr>X Windows Tokens</vt:lpstr>
      <vt:lpstr>Analysis</vt:lpstr>
      <vt:lpstr>Processes</vt:lpstr>
      <vt:lpstr>Copying Files</vt:lpstr>
      <vt:lpstr>Moving Files</vt:lpstr>
      <vt:lpstr>Accidentally Overwriting Files</vt:lpstr>
      <vt:lpstr>Encryption</vt:lpstr>
      <vt:lpstr>Saving Passwords</vt:lpstr>
      <vt:lpstr>Start-Up Settings</vt:lpstr>
      <vt:lpstr>Limiting Privileges</vt:lpstr>
      <vt:lpstr>Malicious Logic</vt:lpstr>
      <vt:lpstr>Search Paths</vt:lpstr>
      <vt:lpstr>Analysis</vt:lpstr>
      <vt:lpstr>Analysis (con’t)</vt:lpstr>
      <vt:lpstr>Electronic Communications</vt:lpstr>
      <vt:lpstr>Automated E-mail Processing</vt:lpstr>
      <vt:lpstr>Failure to Check Certificates</vt:lpstr>
      <vt:lpstr>Sending Unexpected Content</vt:lpstr>
      <vt:lpstr>Analysis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8</cp:revision>
  <dcterms:created xsi:type="dcterms:W3CDTF">2018-10-24T07:20:13Z</dcterms:created>
  <dcterms:modified xsi:type="dcterms:W3CDTF">2018-11-13T06:56:35Z</dcterms:modified>
</cp:coreProperties>
</file>