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4"/>
  </p:notesMasterIdLst>
  <p:sldIdLst>
    <p:sldId id="257" r:id="rId2"/>
    <p:sldId id="256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98" r:id="rId12"/>
    <p:sldId id="348" r:id="rId13"/>
    <p:sldId id="350" r:id="rId14"/>
    <p:sldId id="351" r:id="rId15"/>
    <p:sldId id="349" r:id="rId16"/>
    <p:sldId id="352" r:id="rId17"/>
    <p:sldId id="353" r:id="rId18"/>
    <p:sldId id="347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5" r:id="rId30"/>
    <p:sldId id="366" r:id="rId31"/>
    <p:sldId id="367" r:id="rId32"/>
    <p:sldId id="368" r:id="rId33"/>
    <p:sldId id="369" r:id="rId34"/>
    <p:sldId id="370" r:id="rId35"/>
    <p:sldId id="364" r:id="rId36"/>
    <p:sldId id="371" r:id="rId37"/>
    <p:sldId id="372" r:id="rId38"/>
    <p:sldId id="373" r:id="rId39"/>
    <p:sldId id="375" r:id="rId40"/>
    <p:sldId id="376" r:id="rId41"/>
    <p:sldId id="377" r:id="rId42"/>
    <p:sldId id="378" r:id="rId43"/>
    <p:sldId id="379" r:id="rId44"/>
    <p:sldId id="374" r:id="rId45"/>
    <p:sldId id="380" r:id="rId46"/>
    <p:sldId id="381" r:id="rId47"/>
    <p:sldId id="382" r:id="rId48"/>
    <p:sldId id="384" r:id="rId49"/>
    <p:sldId id="385" r:id="rId50"/>
    <p:sldId id="386" r:id="rId51"/>
    <p:sldId id="387" r:id="rId52"/>
    <p:sldId id="389" r:id="rId53"/>
    <p:sldId id="391" r:id="rId54"/>
    <p:sldId id="392" r:id="rId55"/>
    <p:sldId id="383" r:id="rId56"/>
    <p:sldId id="388" r:id="rId57"/>
    <p:sldId id="393" r:id="rId58"/>
    <p:sldId id="394" r:id="rId59"/>
    <p:sldId id="396" r:id="rId60"/>
    <p:sldId id="397" r:id="rId61"/>
    <p:sldId id="395" r:id="rId62"/>
    <p:sldId id="390" r:id="rId6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62"/>
    <p:restoredTop sz="94687"/>
  </p:normalViewPr>
  <p:slideViewPr>
    <p:cSldViewPr snapToGrid="0" snapToObjects="1">
      <p:cViewPr varScale="1">
        <p:scale>
          <a:sx n="116" d="100"/>
          <a:sy n="116" d="100"/>
        </p:scale>
        <p:origin x="224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8915F-20C8-3949-9710-9B6FEBE9DB58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A01FE-2DFF-CD4F-ADAE-175B9BFCD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9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580664A-A20B-D940-ADF5-0965FC1FD7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273888-43AA-674C-BDAE-A691BA6BEF6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788FAD5B-7A77-044F-A73E-DECABD3570F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84BC6D7-37F0-9A45-B369-6DAB1C20D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716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2361-F37E-7047-BF27-3C86CDD29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48DF5-BD06-5643-B0FD-2D7C05691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71F4-DFC6-9C40-97F3-8C5764AD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29913-E570-4744-BB1F-7F92D2A3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3D451-5074-1647-B654-BAC0186C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30-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7F02-4744-9C49-95C9-18AB65EC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4D0AA-D741-0B4A-9AEB-76B5D45A8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D0C66-CBE6-9449-973A-25E43C1F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F6594-8A9F-AD45-AD7A-665AEC1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C6E97-7125-E64D-AAF2-2E07ECB4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30-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0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A2523-CBAD-B64E-A276-FE5A14194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F4027-69AA-1843-825F-CAA2E45CA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F5480-28C1-5B44-BDC9-E4D85E3C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6B62B-5FD5-AA48-9505-C5B5D5AA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25300-E0B1-894E-A3E1-30B64D25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30-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3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D7069-256A-394F-B5A0-407EF8F1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FC159-EF16-8D46-84AD-A2B2268BB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D22B1-2B5F-0B43-B8E7-A24D4842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6D967-1881-304C-8308-D9F3F0F2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EF92C-B590-6142-B76B-1FFCB03E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30-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4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2E9B-251C-ED4F-8951-6B709B025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F0FFE-02AF-6145-843F-BAD0AA8EE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E6DE1-CB1A-F547-A1E1-ABF9AB1F6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EAAC3-DBEE-1B4C-8E6D-84FAEC8F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EDD12-2A8A-5D4E-A441-8D282A62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30-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EBFDD-02E0-5643-9332-D294FE96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E2A6-5C0A-BB49-AEA0-17B617377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DD13C-3499-9A4E-9DBA-94783EBE3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2A509-D652-4744-A076-DF4958DC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9CA7A-90C2-B242-A9E6-C21D5531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93A2D-BCA2-384F-A33A-F885B88B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30-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CD002-73F4-354E-9783-1560EDFA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FB4E3-A308-F943-B7FC-C9CA052BC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7B7E0-0FE7-044F-AD4C-0FE9F798E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66746-FF03-034B-8206-74F84586D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FBE4D-F3DD-EC49-9FAD-467506D7F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4EA6C-6B11-994D-82C0-199BA6A7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621404-38C8-974D-9416-5EF68EDE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90CE56-D3BF-CE47-91EA-DDC6EA2C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30-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6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AFBB-8057-4A42-9E6A-61ADE9F6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F14D0-DB97-864C-8683-A3554918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436F2-B8B2-A848-9632-D164CFDE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5A25A-4417-6D49-93B4-D032341B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30-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3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3CFB6-67DA-D143-AE33-93BA5F27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520C0-984A-A446-AAB8-F0CFAC2D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E591D-50B4-2E41-95AB-67206F13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30-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4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93FD-304A-0E40-B373-8BD89B7C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AA35-CC07-0243-92DF-08A8D414B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C6280-F07E-9940-809B-0500E26AF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273D-5729-224C-AE6F-434FE7E7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C288E-F109-1042-8F25-F4E38E85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CD07E-5473-784E-9CBE-572647F8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30-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5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CD73-4ABB-974C-803B-7A51C47D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3A90D-8ECE-CD46-915D-F0478DBBB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8C723-A8ED-404E-93DD-E12B5B013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3D5C8-9412-5841-9192-5CE9525B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4CA07-5409-BF40-A255-86A538D1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16C60-A5EB-244A-85C8-490E4799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30-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4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9F061-953F-FE4E-B123-EF2AAD321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9FF8-EA2D-F848-A878-2F47BA5D1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CE376-8D6F-0546-95B0-57175EA1D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503CA-7075-BF45-A33E-7F679677C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F712E-317B-634F-806D-6D9337157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30-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2850A0-6036-014A-92D4-5DA2911E458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389611" y="0"/>
            <a:ext cx="802389" cy="1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4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User Security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Chapter 30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880576-FCC7-354C-9E44-D22AFE14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00DEBB-B382-4D46-BF4C-45EDE037E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D0274E3-C101-6445-A1A7-8873A7424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516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5730A55C-C47E-1449-9952-C9B4FDF015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Non-Infrastructure Passwords</a:t>
            </a:r>
          </a:p>
        </p:txBody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F7414802-104C-D94A-8DEB-3D1431B373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Users can pick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Proactive password checker vets proposed password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Recommended method: passwords based on obscure poems or sayings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Example: “ttrsvmbi&amp;see+deet22” from first letter of second, fourth words of each line, then last letter of third, fifth word of each line, various non-</a:t>
            </a:r>
            <a:r>
              <a:rPr lang="en-US" altLang="en-US" dirty="0" err="1"/>
              <a:t>alphanumerics</a:t>
            </a:r>
            <a:r>
              <a:rPr lang="en-US" altLang="en-US" dirty="0"/>
              <a:t> in there, and age (22) at the end: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dirty="0"/>
              <a:t>He took his vorpal sword in hand: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dirty="0"/>
              <a:t>Long time the </a:t>
            </a:r>
            <a:r>
              <a:rPr lang="en-US" altLang="en-US" dirty="0" err="1"/>
              <a:t>manxome</a:t>
            </a:r>
            <a:r>
              <a:rPr lang="en-US" altLang="en-US" dirty="0"/>
              <a:t> foe he sought—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dirty="0"/>
              <a:t>So rested he by the </a:t>
            </a:r>
            <a:r>
              <a:rPr lang="en-US" altLang="en-US" dirty="0" err="1"/>
              <a:t>Tumtum</a:t>
            </a:r>
            <a:r>
              <a:rPr lang="en-US" altLang="en-US" dirty="0"/>
              <a:t> tree,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dirty="0"/>
              <a:t>And stood awhile in thought.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/>
              <a:t>	Third verse of </a:t>
            </a:r>
            <a:r>
              <a:rPr lang="en-US" altLang="en-US" i="1" dirty="0"/>
              <a:t>Jabberwocky</a:t>
            </a:r>
            <a:r>
              <a:rPr lang="en-US" altLang="en-US" dirty="0"/>
              <a:t>, from </a:t>
            </a:r>
            <a:r>
              <a:rPr lang="en-US" altLang="en-US" i="1" dirty="0"/>
              <a:t>Alice in Wonderland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CC5AB5-BCE4-974F-BF66-D9524F71A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7A9A71-E34E-1046-9ED6-31E94ACD0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340AE3F-B391-B349-BB2A-0851E914F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506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4CFFE-D7A6-4743-93AA-94F8331E6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Two-Factor Authentication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2B1C0-9F04-F541-B709-44D3E6FF3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system has a fingerprint scanner</a:t>
            </a:r>
          </a:p>
          <a:p>
            <a:r>
              <a:rPr lang="en-US" dirty="0"/>
              <a:t>To log in, user supplies a password and a scan of their fingerprint</a:t>
            </a:r>
          </a:p>
          <a:p>
            <a:pPr lvl="1"/>
            <a:r>
              <a:rPr lang="en-US" dirty="0"/>
              <a:t>Both always required before any indication of success or failure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D943C-559E-E84F-BE11-7506E7F78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3B184-8C7D-634A-967A-8D352BA9E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BC4F-826C-274C-9230-A136D32CB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7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22DC5148-DFC6-1047-B9AD-75A21F64DC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Login Procedure</a:t>
            </a:r>
          </a:p>
        </p:txBody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1A31E81A-7950-BD4D-8711-834A87A72A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User obtains a prompt at which to enter name</a:t>
            </a:r>
          </a:p>
          <a:p>
            <a:r>
              <a:rPr lang="en-US" altLang="en-US"/>
              <a:t>Then comes password prompt</a:t>
            </a:r>
          </a:p>
          <a:p>
            <a:r>
              <a:rPr lang="en-US" altLang="en-US"/>
              <a:t>Attacks:</a:t>
            </a:r>
          </a:p>
          <a:p>
            <a:pPr lvl="1"/>
            <a:r>
              <a:rPr lang="en-US" altLang="en-US"/>
              <a:t>Lack of mutual authentication</a:t>
            </a:r>
          </a:p>
          <a:p>
            <a:pPr lvl="1"/>
            <a:r>
              <a:rPr lang="en-US" altLang="en-US"/>
              <a:t>Reading password as it is entered</a:t>
            </a:r>
          </a:p>
          <a:p>
            <a:pPr lvl="1"/>
            <a:r>
              <a:rPr lang="en-US" altLang="en-US"/>
              <a:t>Untrustworthy trusted hosts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AF3481-9636-E14C-80D2-3A44A2A92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1E55AD-B320-7943-8D30-D47439561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E3F0A71-AD12-2C42-BBFC-A7C24C5DB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165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FB3DBE00-7F72-C744-95CB-8B18E02FD5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Lack of Mutual Authentication</a:t>
            </a:r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0B532121-8DF6-904F-86C3-EAE957A97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How does user know she is interacting with legitimate login procedure?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Attacker can have Trojan horse emulate login procedure and record name, password, then print error message and spawn real login</a:t>
            </a:r>
          </a:p>
          <a:p>
            <a:pPr>
              <a:lnSpc>
                <a:spcPct val="90000"/>
              </a:lnSpc>
            </a:pPr>
            <a:r>
              <a:rPr lang="en-US" altLang="en-US"/>
              <a:t>Simple approach: if name, password entered incorrectly, prompt for retry differed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 UNIX V6, it said “Name” rather than “login”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830E16-1E30-5E42-9E15-00F37AAC3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9C3BF7-151E-7B4F-B877-DB915DEF8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B53CFEE-034B-9946-A654-6C583E77B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826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83449C8E-C09D-B042-B73A-AFDEDD30F6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Complicated</a:t>
            </a:r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7DBD79F4-82F0-A544-B5BB-767AEAF76A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Attack program feeds name, password to legitimate login program on behalf of user, so user logged in without realizing attack program is an intermediary</a:t>
            </a:r>
          </a:p>
          <a:p>
            <a:pPr>
              <a:lnSpc>
                <a:spcPct val="90000"/>
              </a:lnSpc>
            </a:pPr>
            <a:r>
              <a:rPr lang="en-US" altLang="en-US"/>
              <a:t>Approach: trusted path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Example: to log in, user hits specified sequence of keys; this traps to kernel, which then performs login procedure; key is that no application program can disable this feature, or intercept or modify data sent along this path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BA69CF-0F1F-D141-82CC-71E729623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05BCC4-F657-EF40-BCE0-B6C110627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FD76392-32DE-1D4C-A0AA-2300B548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329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BC4270BC-76EF-134D-8EBE-1DADDCF6A9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Reading Password As Entered</a:t>
            </a:r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2D66F418-B716-E546-9EF1-CB82B33D7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Attacker remembers it, uses it later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Sometimes called “shoulder surfing”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Can also read chars from kernel tables, passive wiretapping, etc.</a:t>
            </a:r>
          </a:p>
          <a:p>
            <a:pPr>
              <a:lnSpc>
                <a:spcPct val="90000"/>
              </a:lnSpc>
            </a:pPr>
            <a:r>
              <a:rPr lang="en-US" altLang="en-US"/>
              <a:t>Approach: encipher all network traffic to defeat passive wiretapping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Drib: firewalls block traffic to and from Internet, internal hosts trusted not to capture network traffic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Elsewhere: use SSH, SSL, TLS to provide encrypted tunnels for other protocols or to provide encrypted login facilities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3C1CA8-46D6-0B43-A821-9624EE330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07A6D6-6D11-F04D-8436-14034550B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1A16978-F0FC-CA4C-AF7F-513864E2F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66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35451E40-546D-434E-BC9F-1181FCF49F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Noticing Previous Logins</a:t>
            </a: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CEF06A71-97F5-3B4B-BC98-319E2B3358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Many systems print time, location (terminal) of last login</a:t>
            </a:r>
          </a:p>
          <a:p>
            <a:pPr lvl="1"/>
            <a:r>
              <a:rPr lang="en-US" altLang="en-US"/>
              <a:t>If either is wrong, probably someone has unauthorized access to account; needs to be investigated</a:t>
            </a:r>
          </a:p>
          <a:p>
            <a:r>
              <a:rPr lang="en-US" altLang="en-US"/>
              <a:t>Requires user to be somewhat alert during login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6758FF-F213-C240-9BB8-B05A434E6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4D56D2-EE0E-DD47-B0B4-1EB6B6FD2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AF9B582-651A-5346-B8E4-388F7A47A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772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43D1A0AF-2A40-4A41-8BEB-E9D38956E3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Untrustworthy Trusted Hosts</a:t>
            </a:r>
          </a:p>
        </p:txBody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D65BDBC2-0C1B-234D-9711-027979A69D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Idea: if two hosts under same administrative control, each can rely on authentication from other</a:t>
            </a:r>
          </a:p>
          <a:p>
            <a:pPr>
              <a:lnSpc>
                <a:spcPct val="90000"/>
              </a:lnSpc>
            </a:pPr>
            <a:r>
              <a:rPr lang="en-US" altLang="en-US"/>
              <a:t>Drib does this for backups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Backup system logs into workstation as user “backup”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If password required, administrator password needs to be on backup system; considered unacceptable risk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Solution: all systems trust backup server</a:t>
            </a:r>
          </a:p>
          <a:p>
            <a:pPr>
              <a:lnSpc>
                <a:spcPct val="90000"/>
              </a:lnSpc>
            </a:pPr>
            <a:r>
              <a:rPr lang="en-US" altLang="en-US"/>
              <a:t>Requires accurate identification of remote host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Usually IP address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Drib uses challenge-response based on cryptography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D84808-8143-4B44-AF14-C2DD132C2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145AF8-8054-6F42-B72D-F1536B9E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926B68D-42ED-114B-8649-B65FEB8F4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795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4C3BD7A3-F8A4-6D46-8AAF-BEEB1E7506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Analysis</a:t>
            </a:r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48B09593-D5E8-6E46-89C9-A52BA272B0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Isolated system meets U1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Only authorized users can enter room, read password, access system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Infrastructure systems meet U1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Actual passwords not written down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Anne, Paul don’t write down algorithms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Stealing papers does not reveal passwords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Second factor (fingerprint) adds assurance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Non-infrastructure systems meet U1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Proactive password checker rejects easy to guess passwords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Even if password is compromised, biometric (fingerprint) prevents authentication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E6CF11-0E57-FE40-9139-DAF53D598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BD282E-393B-0640-806C-F9D3F9BCF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E1433BE-E95A-A94E-96AE-2DE05B03B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720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614B47F4-61BA-7641-99E6-8225C3166F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0A82123A-3389-2D4B-AB70-D268A09EC3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Mutual authentication meets U1</a:t>
            </a:r>
          </a:p>
          <a:p>
            <a:pPr lvl="1"/>
            <a:r>
              <a:rPr lang="en-US" altLang="en-US"/>
              <a:t>Trusted path used when available; other times, system prints time, place of last login</a:t>
            </a:r>
          </a:p>
          <a:p>
            <a:r>
              <a:rPr lang="en-US" altLang="en-US"/>
              <a:t>Protecting passwords meets U1</a:t>
            </a:r>
          </a:p>
          <a:p>
            <a:pPr lvl="1"/>
            <a:r>
              <a:rPr lang="en-US" altLang="en-US"/>
              <a:t>Unencrypted passwords only placed on trusted network; also, system prints time, place of last login</a:t>
            </a:r>
          </a:p>
          <a:p>
            <a:r>
              <a:rPr lang="en-US" altLang="en-US"/>
              <a:t>Trusted hosts meets U1</a:t>
            </a:r>
          </a:p>
          <a:p>
            <a:pPr lvl="1"/>
            <a:r>
              <a:rPr lang="en-US" altLang="en-US"/>
              <a:t>Based on cryptography, not IP addresses; number of trusted systems minimal (backup system only)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A55F2B-3210-CC4D-A078-B26FB4716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7753A2-140E-894A-9575-6B69CC8E5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A5847A8-9ABA-824C-AD4C-70D85D5E7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15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75F678E-3FD9-4845-BC80-4C1B70ECD3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Outline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BB113E6-9279-0A4B-A7FF-FB33B2A539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Policy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Access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Files, devices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Processes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Electronic communications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987D5C-4057-1746-B6F6-2D5014092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DF314B-76B2-004C-B6B7-956BCA04B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58A4DB9-A808-124D-B723-BF83221F8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2613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77DBA7FF-7B6B-CC42-8C05-B516B102F6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Leaving the System</a:t>
            </a:r>
          </a:p>
        </p:txBody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093C12E4-8C18-564C-B136-AC1EF2FB7F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People not authorized to use systems have access to rooms where systems are</a:t>
            </a:r>
          </a:p>
          <a:p>
            <a:pPr lvl="1"/>
            <a:r>
              <a:rPr lang="en-US" altLang="en-US"/>
              <a:t>Custodians, maintenance workers, etc.</a:t>
            </a:r>
          </a:p>
          <a:p>
            <a:r>
              <a:rPr lang="en-US" altLang="en-US"/>
              <a:t>Once authenticated, users must control access to their session until it ends</a:t>
            </a:r>
          </a:p>
          <a:p>
            <a:pPr lvl="1"/>
            <a:r>
              <a:rPr lang="en-US" altLang="en-US"/>
              <a:t>What to do when one goes to bathroom?</a:t>
            </a:r>
          </a:p>
          <a:p>
            <a:r>
              <a:rPr lang="en-US" altLang="en-US"/>
              <a:t>Procedures used here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B412EA-B2A7-F248-A52A-B225563FD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2A1501-381A-5540-9C02-595C57929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5E06247-ABB8-7C41-9CEB-64B486898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9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EC9F59CE-C9E1-2347-8E1B-6D5A2A4FE8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Walking Away</a:t>
            </a:r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7598868B-32DD-7D4E-AF5C-896E5E30D3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Procedures require user to lock monitor</a:t>
            </a:r>
          </a:p>
          <a:p>
            <a:pPr lvl="1"/>
            <a:r>
              <a:rPr lang="en-US" altLang="en-US"/>
              <a:t>Example: X window system: </a:t>
            </a:r>
            <a:r>
              <a:rPr lang="en-US" altLang="en-US" i="1"/>
              <a:t>xlock</a:t>
            </a:r>
            <a:endParaRPr lang="en-US" altLang="en-US"/>
          </a:p>
          <a:p>
            <a:pPr lvl="2"/>
            <a:r>
              <a:rPr lang="en-US" altLang="en-US"/>
              <a:t>Only user, system administrator can unlock monitor</a:t>
            </a:r>
          </a:p>
          <a:p>
            <a:pPr lvl="1"/>
            <a:r>
              <a:rPr lang="en-US" altLang="en-US"/>
              <a:t>Note: be sure locking program does not have master override</a:t>
            </a:r>
          </a:p>
          <a:p>
            <a:pPr lvl="2"/>
            <a:r>
              <a:rPr lang="en-US" altLang="en-US"/>
              <a:t>Example: one version of lock program allowed anyone to enter “Hasta la vista!” to unlock monitor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E061ED-876A-3A44-8E34-CDFBFC1AA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BD6319-6449-564A-910A-F460EE0C0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17D2638-2986-F34C-99C8-B6FB27CA3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4377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5E1B56B0-1FE5-9D40-8B19-B1028B1F5E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Modems</a:t>
            </a:r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5E50B660-5F1B-B04A-8936-9E4B975CD6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Terminates sessions when remote user hangs up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Problem: this is configurable; may have to set physical switch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If not done, next to call in connects to previous user’s session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Problem: older telephone systems may mishandle propagation of call termination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New connection arrives at telco switch and is forwarded before termination signal arrives at modem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Same effect as above</a:t>
            </a:r>
          </a:p>
          <a:p>
            <a:pPr>
              <a:lnSpc>
                <a:spcPct val="90000"/>
              </a:lnSpc>
            </a:pPr>
            <a:r>
              <a:rPr lang="en-US" altLang="en-US"/>
              <a:t>Drib: no modems connected to development systems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A2C42A-2750-0B48-8D3E-407D8C541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80F309-BB42-7E47-9589-0BC800FF5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72BF760-3DB5-F444-AD54-66FCEEEE3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7182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16D1B812-6343-FB4C-8564-FB00F55C7F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178179" name="Rectangle 3">
            <a:extLst>
              <a:ext uri="{FF2B5EF4-FFF2-40B4-BE49-F238E27FC236}">
                <a16:creationId xmlns:a16="http://schemas.microsoft.com/office/drawing/2014/main" id="{B7A439D4-8306-5E46-8F6D-99B7D99D9D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Procedures about walking away meet U1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Screen locking programs required, as is locking doors when leaving office; failure to do so involves disciplinary action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screen locking password forgotten, system administrators can remotely access system and terminate program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Procedures about modems meet U1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 modems allowed; hooking one up means getting fired (or similar nasty action)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096DA5-FA27-D94C-9C16-FB9A7F4BC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63102E-105D-4F49-9A0F-3FFE10F07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877BB59-496E-944A-8F6F-8D4004C59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6249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169AD00C-E677-C344-B8E8-3AB9445ACA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Files and Devices</a:t>
            </a:r>
          </a:p>
        </p:txBody>
      </p:sp>
      <p:sp>
        <p:nvSpPr>
          <p:cNvPr id="180227" name="Rectangle 3">
            <a:extLst>
              <a:ext uri="{FF2B5EF4-FFF2-40B4-BE49-F238E27FC236}">
                <a16:creationId xmlns:a16="http://schemas.microsoft.com/office/drawing/2014/main" id="{131EF68B-A145-2949-86CE-4B75CCBF88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File protection allows users to refine protection afforded their data</a:t>
            </a:r>
          </a:p>
          <a:p>
            <a:pPr lvl="1"/>
            <a:r>
              <a:rPr lang="en-US" altLang="en-US"/>
              <a:t>Policy component U2 requires this</a:t>
            </a:r>
          </a:p>
          <a:p>
            <a:r>
              <a:rPr lang="en-US" altLang="en-US"/>
              <a:t>Users manipulate system through devices, so their protection affects user protection as well</a:t>
            </a:r>
          </a:p>
          <a:p>
            <a:pPr lvl="1"/>
            <a:r>
              <a:rPr lang="en-US" altLang="en-US"/>
              <a:t>Policy components U1, U4 require this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CC2391-5955-464A-B05D-282A7FF4B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65BEEC-57F6-8E47-856C-1615248BD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2B85842-83BF-9F4E-BE6C-868E3CBE7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354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494877A9-321F-1844-B9F7-832372660F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Files</a:t>
            </a:r>
          </a:p>
        </p:txBody>
      </p:sp>
      <p:sp>
        <p:nvSpPr>
          <p:cNvPr id="182275" name="Rectangle 3">
            <a:extLst>
              <a:ext uri="{FF2B5EF4-FFF2-40B4-BE49-F238E27FC236}">
                <a16:creationId xmlns:a16="http://schemas.microsoft.com/office/drawing/2014/main" id="{C4E17411-0E01-8A4B-A7F7-342E2888B4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Often different ways to do one thing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UNIX systems: Pete wants to allow Deb to read file </a:t>
            </a:r>
            <a:r>
              <a:rPr lang="en-US" altLang="en-US" i="1" dirty="0"/>
              <a:t>design</a:t>
            </a:r>
            <a:r>
              <a:rPr lang="en-US" altLang="en-US" dirty="0"/>
              <a:t>, but no-one else to do so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If Pete, Deb have their own group, make file owned by that group and group readable but not readable by others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If Deb only member of a group, Pete can give group ownership of file to Deb and set permissions appropriately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Pete can set permissions of containing directory to allow himself, Deb’s group search permission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Windows 10: same problem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Use ACL with entries for Pete, Deb only:</a:t>
            </a:r>
          </a:p>
          <a:p>
            <a:pPr lvl="2" algn="ctr">
              <a:lnSpc>
                <a:spcPct val="90000"/>
              </a:lnSpc>
              <a:buFontTx/>
              <a:buNone/>
            </a:pPr>
            <a:r>
              <a:rPr lang="en-US" altLang="en-US" dirty="0"/>
              <a:t>{ ( Pete, full control ), ( Deb, read ) }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6AA4AB-FBBB-054C-88A2-19FFCF117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67F0A7-3D63-9341-A32B-1A02C4E14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8B5761C-C9AA-9C45-BD14-9E0601C3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8213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317875F9-65A2-FE42-A4DE-160DE3F8CB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File Permission on Creation</a:t>
            </a:r>
          </a:p>
        </p:txBody>
      </p:sp>
      <p:sp>
        <p:nvSpPr>
          <p:cNvPr id="184323" name="Rectangle 3">
            <a:extLst>
              <a:ext uri="{FF2B5EF4-FFF2-40B4-BE49-F238E27FC236}">
                <a16:creationId xmlns:a16="http://schemas.microsoft.com/office/drawing/2014/main" id="{218A2872-E2A7-0442-A824-19F6E60658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Use template to set or modify permissions when file created</a:t>
            </a:r>
          </a:p>
          <a:p>
            <a:pPr lvl="1"/>
            <a:r>
              <a:rPr lang="en-US" altLang="en-US" dirty="0"/>
              <a:t>Windows 10: new directory inherits parent’s ACL</a:t>
            </a:r>
          </a:p>
          <a:p>
            <a:pPr lvl="1"/>
            <a:r>
              <a:rPr lang="en-US" altLang="en-US" dirty="0"/>
              <a:t>UNIX systems: identify permissions to be denied</a:t>
            </a:r>
          </a:p>
          <a:p>
            <a:pPr lvl="2"/>
            <a:r>
              <a:rPr lang="en-US" altLang="en-US" i="1" dirty="0" err="1"/>
              <a:t>umask</a:t>
            </a:r>
            <a:r>
              <a:rPr lang="en-US" altLang="en-US" dirty="0"/>
              <a:t> contains permissions to be disabled, so can say “always turn off write permission for everyone but owner when file created”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47E109-59BA-B245-B1FA-41A510CBD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595D96-7930-8941-8424-0F751E6AE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4F3BA89-B321-6F47-BA55-4BE53C49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9442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49A60454-19E0-A545-97F3-EF0CA7451B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Group Access</a:t>
            </a:r>
          </a:p>
        </p:txBody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id="{6563DEE6-E2F8-B543-B34D-C4F13F220B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Provides set of users with same rights</a:t>
            </a:r>
          </a:p>
          <a:p>
            <a:pPr>
              <a:lnSpc>
                <a:spcPct val="90000"/>
              </a:lnSpc>
            </a:pPr>
            <a:r>
              <a:rPr lang="en-US" altLang="en-US"/>
              <a:t>Advantage: use group as role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All folks working on Widget-NG product in group </a:t>
            </a:r>
            <a:r>
              <a:rPr lang="en-US" altLang="en-US" i="1"/>
              <a:t>widgetng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All files for that product group readable, writable by </a:t>
            </a:r>
            <a:r>
              <a:rPr lang="en-US" altLang="en-US" i="1"/>
              <a:t>widgetng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Membership changes require adding users to, dropping users from group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No changes to file permissions required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B1C3EA-E988-CB4E-80C0-A50554BFD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47F104-1FF1-764A-8750-04008B80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A0BAB1F-1475-0043-B2CC-1427E308F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9032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6407A51A-BFDF-1E4A-9A57-05F72A5EFE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Group Access</a:t>
            </a:r>
          </a:p>
        </p:txBody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81D6F96C-DE2D-E946-9AA9-504BD732EC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Disadvantage: use group as abbreviation for set of users; changes to group may allow unauthorized access or deny authorized access</a:t>
            </a:r>
          </a:p>
          <a:p>
            <a:pPr lvl="1"/>
            <a:r>
              <a:rPr lang="en-US" altLang="en-US"/>
              <a:t>Maria wants Anne, Joan to be able to read </a:t>
            </a:r>
            <a:r>
              <a:rPr lang="en-US" altLang="en-US" i="1"/>
              <a:t>movie</a:t>
            </a:r>
            <a:endParaRPr lang="en-US" altLang="en-US"/>
          </a:p>
          <a:p>
            <a:pPr lvl="1"/>
            <a:r>
              <a:rPr lang="en-US" altLang="en-US"/>
              <a:t>System administrator puts all in group </a:t>
            </a:r>
            <a:r>
              <a:rPr lang="en-US" altLang="en-US" i="1"/>
              <a:t>maj</a:t>
            </a:r>
            <a:endParaRPr lang="en-US" altLang="en-US"/>
          </a:p>
          <a:p>
            <a:pPr lvl="1"/>
            <a:r>
              <a:rPr lang="en-US" altLang="en-US"/>
              <a:t>Later: sysadmin needs to create group with Maria, Anne, Joan, and Lorraine</a:t>
            </a:r>
          </a:p>
          <a:p>
            <a:pPr lvl="2"/>
            <a:r>
              <a:rPr lang="en-US" altLang="en-US"/>
              <a:t>Adds Lorraine to group </a:t>
            </a:r>
            <a:r>
              <a:rPr lang="en-US" altLang="en-US" i="1"/>
              <a:t>maj</a:t>
            </a:r>
            <a:endParaRPr lang="en-US" altLang="en-US"/>
          </a:p>
          <a:p>
            <a:pPr lvl="2"/>
            <a:r>
              <a:rPr lang="en-US" altLang="en-US"/>
              <a:t>Now Lorraine can read </a:t>
            </a:r>
            <a:r>
              <a:rPr lang="en-US" altLang="en-US" i="1"/>
              <a:t>movie</a:t>
            </a:r>
            <a:r>
              <a:rPr lang="en-US" altLang="en-US"/>
              <a:t> even though Maria didn’t want her to be able to do so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56BEB9-9212-C74A-879C-11003CB17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77DEF7-EDDD-2444-8CC2-5C6EB198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A22CF32-776F-7B4F-9916-706BD4CD9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437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>
            <a:extLst>
              <a:ext uri="{FF2B5EF4-FFF2-40B4-BE49-F238E27FC236}">
                <a16:creationId xmlns:a16="http://schemas.microsoft.com/office/drawing/2014/main" id="{FDA95692-8A3A-9542-B7F3-165F90BAAF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File Deletion</a:t>
            </a:r>
          </a:p>
        </p:txBody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09180ECE-066D-5F4C-AE63-8F90DA43D6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Is the </a:t>
            </a:r>
            <a:r>
              <a:rPr lang="en-US" altLang="en-US" i="1"/>
              <a:t>name</a:t>
            </a:r>
            <a:r>
              <a:rPr lang="en-US" altLang="en-US"/>
              <a:t> or the </a:t>
            </a:r>
            <a:r>
              <a:rPr lang="en-US" altLang="en-US" i="1"/>
              <a:t>object</a:t>
            </a:r>
            <a:r>
              <a:rPr lang="en-US" altLang="en-US"/>
              <a:t> deleted?</a:t>
            </a:r>
          </a:p>
          <a:p>
            <a:r>
              <a:rPr lang="en-US" altLang="en-US"/>
              <a:t>Terms</a:t>
            </a:r>
          </a:p>
          <a:p>
            <a:pPr lvl="1"/>
            <a:r>
              <a:rPr lang="en-US" altLang="en-US"/>
              <a:t>File attribute table: contains information about file</a:t>
            </a:r>
          </a:p>
          <a:p>
            <a:pPr lvl="1"/>
            <a:r>
              <a:rPr lang="en-US" altLang="en-US"/>
              <a:t>File mapping table: contains information allowing OS to access disk blocks belonging to file</a:t>
            </a:r>
          </a:p>
          <a:p>
            <a:pPr lvl="1"/>
            <a:r>
              <a:rPr lang="en-US" altLang="en-US"/>
              <a:t>Direct alias: directory entry naming file</a:t>
            </a:r>
          </a:p>
          <a:p>
            <a:pPr lvl="1"/>
            <a:r>
              <a:rPr lang="en-US" altLang="en-US"/>
              <a:t>Indirect alias: directory entry naming special file containing name of target file</a:t>
            </a:r>
          </a:p>
          <a:p>
            <a:r>
              <a:rPr lang="en-US" altLang="en-US"/>
              <a:t>Each direct alias is alternative name for same file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6D27DA-E606-E340-AFC7-ED9F1606E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0D6F6B-2481-874A-885A-4A69E38DC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CA1C3C-00F8-BD44-9A45-B0BA8858C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016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37EB1071-8976-A64F-BEE4-D54A17E6E1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Policy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C19FD75E-4E8C-644C-9772-3DDD0C07F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Assume user is on Drib development network</a:t>
            </a:r>
          </a:p>
          <a:p>
            <a:pPr marL="742950" lvl="1" indent="-285750"/>
            <a:r>
              <a:rPr lang="en-US" altLang="en-US" dirty="0"/>
              <a:t>Policy usually highly informal and in the mind of the user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Our users’ policy:</a:t>
            </a:r>
          </a:p>
          <a:p>
            <a:pPr marL="919163" lvl="1" indent="-461963">
              <a:buNone/>
            </a:pPr>
            <a:r>
              <a:rPr lang="en-US" altLang="en-US" dirty="0"/>
              <a:t>U1	Only users have access to their accounts</a:t>
            </a:r>
          </a:p>
          <a:p>
            <a:pPr marL="919163" lvl="1" indent="-461963">
              <a:buNone/>
            </a:pPr>
            <a:r>
              <a:rPr lang="en-US" altLang="en-US" dirty="0"/>
              <a:t>U2	No other user can read, change file without owner’s permission</a:t>
            </a:r>
          </a:p>
          <a:p>
            <a:pPr marL="919163" lvl="1" indent="-461963">
              <a:buNone/>
            </a:pPr>
            <a:r>
              <a:rPr lang="en-US" altLang="en-US" dirty="0"/>
              <a:t>U3	Users shall protect integrity, confidentiality, availability of their files</a:t>
            </a:r>
          </a:p>
          <a:p>
            <a:pPr marL="919163" lvl="1" indent="-461963">
              <a:buNone/>
            </a:pPr>
            <a:r>
              <a:rPr lang="en-US" altLang="en-US" dirty="0"/>
              <a:t>U4	Users shall be aware of all commands that they enter or that are entered on their behalf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1CB99C-958E-AB49-9FD8-DC30D94FA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78294B-1D69-2044-A518-EB3791F27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AB848FE-D42B-1342-A78D-2A140DC41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5201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>
            <a:extLst>
              <a:ext uri="{FF2B5EF4-FFF2-40B4-BE49-F238E27FC236}">
                <a16:creationId xmlns:a16="http://schemas.microsoft.com/office/drawing/2014/main" id="{9FA16A11-9344-B844-8FF9-1D48EC62D5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Rights and Aliases</a:t>
            </a:r>
          </a:p>
        </p:txBody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4F6674C6-B883-5D4E-A4BF-DDECCB8A0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Each direct alias can have different permissions</a:t>
            </a:r>
          </a:p>
          <a:p>
            <a:pPr lvl="1"/>
            <a:r>
              <a:rPr lang="en-US" altLang="en-US"/>
              <a:t>Owner must change access modes of each alias in order to control access</a:t>
            </a:r>
          </a:p>
          <a:p>
            <a:r>
              <a:rPr lang="en-US" altLang="en-US"/>
              <a:t>Generally false</a:t>
            </a:r>
          </a:p>
          <a:p>
            <a:pPr lvl="1"/>
            <a:r>
              <a:rPr lang="en-US" altLang="en-US"/>
              <a:t>File attribute table contains access permissions for each file</a:t>
            </a:r>
          </a:p>
          <a:p>
            <a:pPr lvl="2"/>
            <a:r>
              <a:rPr lang="en-US" altLang="en-US"/>
              <a:t>So users can use any alias; rights the same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9B668B-8260-434E-9986-C6EF12331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4304A6-5276-9541-BBBA-36BFC27A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2DAD08E-5951-6B47-8777-D7FD78930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5301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>
            <a:extLst>
              <a:ext uri="{FF2B5EF4-FFF2-40B4-BE49-F238E27FC236}">
                <a16:creationId xmlns:a16="http://schemas.microsoft.com/office/drawing/2014/main" id="{F23982C2-1BA0-AA4B-B55B-571D5EF453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Deletion</a:t>
            </a:r>
          </a:p>
        </p:txBody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380B2DA6-5318-E14D-922B-C64E777FE6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Removes directory entry of file</a:t>
            </a:r>
          </a:p>
          <a:p>
            <a:pPr lvl="1"/>
            <a:r>
              <a:rPr lang="en-US" altLang="en-US"/>
              <a:t>If no more directory entries, data blocks and table entries released too</a:t>
            </a:r>
          </a:p>
          <a:p>
            <a:pPr lvl="1"/>
            <a:r>
              <a:rPr lang="en-US" altLang="en-US"/>
              <a:t>Note: deleting directory entry does</a:t>
            </a:r>
            <a:r>
              <a:rPr lang="en-US" altLang="en-US" i="1"/>
              <a:t> not</a:t>
            </a:r>
            <a:r>
              <a:rPr lang="en-US" altLang="en-US"/>
              <a:t> mean file is deleted!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ABA4D9-5BCF-6F4B-AA56-2F77F303F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24BE5E-92F2-854E-82B2-6A4C9F615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3EC292E-92C6-B044-B11B-CB3F5DE86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1215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>
            <a:extLst>
              <a:ext uri="{FF2B5EF4-FFF2-40B4-BE49-F238E27FC236}">
                <a16:creationId xmlns:a16="http://schemas.microsoft.com/office/drawing/2014/main" id="{4E016AEE-0C9F-F543-9BB8-9B4ADBA67F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AF668CB0-7EC0-B74C-A083-749EF449D1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Anna on UNIX wants to delete file </a:t>
            </a:r>
            <a:r>
              <a:rPr lang="en-US" altLang="en-US" i="1"/>
              <a:t>x</a:t>
            </a:r>
            <a:r>
              <a:rPr lang="en-US" altLang="en-US"/>
              <a:t>, setuid to herself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latin typeface="Courier" pitchFamily="2" charset="0"/>
              </a:rPr>
              <a:t>rm x</a:t>
            </a:r>
            <a:r>
              <a:rPr lang="en-US" altLang="en-US"/>
              <a:t> works if no-one else has a direct alias to it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Sandra has one, so file not deleted (but Anna’s directory entry is deleted)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File still is setuid to Anna</a:t>
            </a:r>
          </a:p>
          <a:p>
            <a:pPr>
              <a:lnSpc>
                <a:spcPct val="90000"/>
              </a:lnSpc>
            </a:pPr>
            <a:r>
              <a:rPr lang="en-US" altLang="en-US"/>
              <a:t>How to do this right: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Turn off all permissions on file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Then</a:t>
            </a:r>
            <a:r>
              <a:rPr lang="en-US" altLang="en-US"/>
              <a:t> delete it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Even if others have direct links, they are not the owners and so can’t change permissions or access file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C5D91A-EC40-9441-827E-2FC995D04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93D438-C2F6-7D4C-B053-E09FBFA64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2FF487-6D82-2142-B3B2-A6F000567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3587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>
            <a:extLst>
              <a:ext uri="{FF2B5EF4-FFF2-40B4-BE49-F238E27FC236}">
                <a16:creationId xmlns:a16="http://schemas.microsoft.com/office/drawing/2014/main" id="{A2442736-5676-B445-8E20-1524F46A10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Persistence</a:t>
            </a:r>
          </a:p>
        </p:txBody>
      </p:sp>
      <p:sp>
        <p:nvSpPr>
          <p:cNvPr id="199683" name="Rectangle 3">
            <a:extLst>
              <a:ext uri="{FF2B5EF4-FFF2-40B4-BE49-F238E27FC236}">
                <a16:creationId xmlns:a16="http://schemas.microsoft.com/office/drawing/2014/main" id="{4B0B6621-EF12-4F42-BD34-CDEFFD8592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Disk blocks of deleted file returned to pool of unused disk blocks</a:t>
            </a:r>
          </a:p>
          <a:p>
            <a:r>
              <a:rPr lang="en-US" altLang="en-US"/>
              <a:t>When reassigned, new process may be able to read previous contents of disk blocks</a:t>
            </a:r>
          </a:p>
          <a:p>
            <a:pPr lvl="1"/>
            <a:r>
              <a:rPr lang="en-US" altLang="en-US"/>
              <a:t>Most systems offer a “wipe” or “cleaning” procedure that overwrites disk blocks with zeros or random bit patterns as part of file deletion</a:t>
            </a:r>
          </a:p>
          <a:p>
            <a:pPr lvl="1"/>
            <a:r>
              <a:rPr lang="en-US" altLang="en-US"/>
              <a:t>Useful when files being deleted contain sensitive data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548A74-6BD1-4B4F-A669-D7A10B8E2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730A18-2BD7-0448-B4BB-5A17F43A8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5734A63-454E-EF42-812D-47D1FE34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0934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>
            <a:extLst>
              <a:ext uri="{FF2B5EF4-FFF2-40B4-BE49-F238E27FC236}">
                <a16:creationId xmlns:a16="http://schemas.microsoft.com/office/drawing/2014/main" id="{55F8EA95-3BB9-4D4B-A0F6-640A87AE85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Direct, Indirect Aliases</a:t>
            </a:r>
          </a:p>
        </p:txBody>
      </p:sp>
      <p:sp>
        <p:nvSpPr>
          <p:cNvPr id="202755" name="Rectangle 3">
            <a:extLst>
              <a:ext uri="{FF2B5EF4-FFF2-40B4-BE49-F238E27FC236}">
                <a16:creationId xmlns:a16="http://schemas.microsoft.com/office/drawing/2014/main" id="{BB4DCD3F-8B3E-9E45-9176-01E691267F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Some commands act differently on these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Angie executes command to add permission to file to let Lucy read it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file name direct alias, works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file name indirect alias, does it add permission to the indirect alias or the file itself?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Semantics of systems, commands on systems differ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Example: on Linux systems, when given indirect alias of file, </a:t>
            </a:r>
            <a:r>
              <a:rPr lang="en-US" altLang="en-US" i="1" dirty="0" err="1"/>
              <a:t>chmod</a:t>
            </a:r>
            <a:r>
              <a:rPr lang="en-US" altLang="en-US" dirty="0"/>
              <a:t> changes permissions of actual file, </a:t>
            </a:r>
            <a:r>
              <a:rPr lang="en-US" altLang="en-US" i="1" dirty="0" err="1"/>
              <a:t>rm</a:t>
            </a:r>
            <a:r>
              <a:rPr lang="en-US" altLang="en-US" dirty="0"/>
              <a:t> deletes indirect alias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2E479C-A3A6-2946-93A2-8CC526DCE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BC416C-A897-FC4D-97A7-0BB9CF2C4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00875AC-039D-D94F-A2D5-DFAAC3C8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7348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>
            <a:extLst>
              <a:ext uri="{FF2B5EF4-FFF2-40B4-BE49-F238E27FC236}">
                <a16:creationId xmlns:a16="http://schemas.microsoft.com/office/drawing/2014/main" id="{40A92ECA-C509-FE4C-94BF-432032A525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13D2B43B-6C55-6D40-BB58-C45AA984AA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Use of ACLs, </a:t>
            </a:r>
            <a:r>
              <a:rPr lang="en-US" altLang="en-US" i="1"/>
              <a:t>umask</a:t>
            </a:r>
            <a:r>
              <a:rPr lang="en-US" altLang="en-US"/>
              <a:t> meet U2</a:t>
            </a:r>
          </a:p>
          <a:p>
            <a:pPr lvl="1"/>
            <a:r>
              <a:rPr lang="en-US" altLang="en-US"/>
              <a:t>Both set to deny permission to”other” and “group” by default; user can add permissions back</a:t>
            </a:r>
          </a:p>
          <a:p>
            <a:r>
              <a:rPr lang="en-US" altLang="en-US"/>
              <a:t>Group access controls meet U2</a:t>
            </a:r>
          </a:p>
          <a:p>
            <a:pPr lvl="1"/>
            <a:r>
              <a:rPr lang="en-US" altLang="en-US"/>
              <a:t>Membership in groups tightly controlled, based on least privilege</a:t>
            </a:r>
          </a:p>
          <a:p>
            <a:r>
              <a:rPr lang="en-US" altLang="en-US"/>
              <a:t>Deletion meets U2</a:t>
            </a:r>
          </a:p>
          <a:p>
            <a:pPr lvl="1"/>
            <a:r>
              <a:rPr lang="en-US" altLang="en-US"/>
              <a:t>Procedures require sensitive files be wiped when deleted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B96A0C-64BA-674E-8826-528236BD9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C289E5-5629-B64F-B50E-DA27E378E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CD1283D-A953-3248-8AB6-35C97C588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319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>
            <a:extLst>
              <a:ext uri="{FF2B5EF4-FFF2-40B4-BE49-F238E27FC236}">
                <a16:creationId xmlns:a16="http://schemas.microsoft.com/office/drawing/2014/main" id="{308F2D44-7286-2D41-AB66-AA20A09CCE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Devices</a:t>
            </a:r>
          </a:p>
        </p:txBody>
      </p:sp>
      <p:sp>
        <p:nvSpPr>
          <p:cNvPr id="204803" name="Rectangle 3">
            <a:extLst>
              <a:ext uri="{FF2B5EF4-FFF2-40B4-BE49-F238E27FC236}">
                <a16:creationId xmlns:a16="http://schemas.microsoft.com/office/drawing/2014/main" id="{DFF209CC-4CDB-6E40-8A5D-62AD293143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Must be protected so user can control commands sent, others cannot see interactions</a:t>
            </a:r>
          </a:p>
          <a:p>
            <a:r>
              <a:rPr lang="en-US" altLang="en-US"/>
              <a:t>Writable devices</a:t>
            </a:r>
          </a:p>
          <a:p>
            <a:r>
              <a:rPr lang="en-US" altLang="en-US"/>
              <a:t>Smart terminals</a:t>
            </a:r>
          </a:p>
          <a:p>
            <a:r>
              <a:rPr lang="en-US" altLang="en-US"/>
              <a:t>Monitors and window systems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9F5B0E-C512-034F-82B4-D233C001E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8395C7-5E38-A04A-B189-4B439E9D1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5CCB40A-230E-0E43-B580-3DCE33C30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307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>
            <a:extLst>
              <a:ext uri="{FF2B5EF4-FFF2-40B4-BE49-F238E27FC236}">
                <a16:creationId xmlns:a16="http://schemas.microsoft.com/office/drawing/2014/main" id="{FB86AA55-0DA8-694C-BFD4-A7F1AEBFEF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Writable Devices</a:t>
            </a:r>
          </a:p>
        </p:txBody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56A37C4D-AF84-F842-929A-C588225E25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Restrict access to these as much as possible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Example: tapes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When process begins writing, ACL of device changes to prevent other processes from writing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Between mounting of media, process execution, another process can begin writing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Moral: write protect all mounted media unless it is to be written to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Example: terminals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Write control sequence to erase screen—send repeatedly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555CBC-7401-E248-95DF-DEFEA4B45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EB8866-072B-CC4B-8221-4F9E84E31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2A76577-A5A3-D34A-BF87-173F245F7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1711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>
            <a:extLst>
              <a:ext uri="{FF2B5EF4-FFF2-40B4-BE49-F238E27FC236}">
                <a16:creationId xmlns:a16="http://schemas.microsoft.com/office/drawing/2014/main" id="{B17E57B1-37C0-8A4C-9A06-FF5A034445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Smart Terminals</a:t>
            </a:r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2F07F22E-D691-654B-8A31-1258278B40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Has built-in mechanism for performing special functions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Most important one: block send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 sequence of chars initiating block send do </a:t>
            </a:r>
            <a:r>
              <a:rPr lang="en-US" altLang="en-US" i="1"/>
              <a:t>not</a:t>
            </a:r>
            <a:r>
              <a:rPr lang="en-US" altLang="en-US"/>
              <a:t> appear on screen</a:t>
            </a:r>
          </a:p>
          <a:p>
            <a:pPr>
              <a:lnSpc>
                <a:spcPct val="90000"/>
              </a:lnSpc>
            </a:pPr>
            <a:r>
              <a:rPr lang="en-US" altLang="en-US"/>
              <a:t>Write Trojan horse to send command from user’s terminal</a:t>
            </a:r>
          </a:p>
          <a:p>
            <a:pPr>
              <a:lnSpc>
                <a:spcPct val="90000"/>
              </a:lnSpc>
            </a:pPr>
            <a:r>
              <a:rPr lang="en-US" altLang="en-US"/>
              <a:t>Next slide: example in mail message sent to Craig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When Craig reads letter, his startup file becomes world writable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08202D-14CB-5342-B130-03B6801D6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76EBE5-8F3F-214D-9228-A160559B6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D6ED06A-F78D-AE46-928B-46776ACC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0715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>
            <a:extLst>
              <a:ext uri="{FF2B5EF4-FFF2-40B4-BE49-F238E27FC236}">
                <a16:creationId xmlns:a16="http://schemas.microsoft.com/office/drawing/2014/main" id="{93B82EBA-C718-5243-A402-0907D280E2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Trojan Horse Letter</a:t>
            </a:r>
          </a:p>
        </p:txBody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F87FA1A7-0B66-1E4E-AFBC-914440652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000">
                <a:latin typeface="Courier" pitchFamily="2" charset="0"/>
              </a:rPr>
              <a:t>Dear Craig,</a:t>
            </a:r>
          </a:p>
          <a:p>
            <a:pPr>
              <a:buFontTx/>
              <a:buNone/>
            </a:pPr>
            <a:r>
              <a:rPr lang="en-US" altLang="en-US" sz="2000">
                <a:latin typeface="Courier" pitchFamily="2" charset="0"/>
              </a:rPr>
              <a:t>Please be careful. Someone may ask you to execute</a:t>
            </a:r>
          </a:p>
          <a:p>
            <a:pPr>
              <a:buFontTx/>
              <a:buNone/>
            </a:pPr>
            <a:r>
              <a:rPr lang="en-US" altLang="en-US" sz="2000">
                <a:latin typeface="Courier" pitchFamily="2" charset="0"/>
              </a:rPr>
              <a:t>chmod 666 .profile</a:t>
            </a:r>
          </a:p>
          <a:p>
            <a:pPr>
              <a:buFontTx/>
              <a:buNone/>
            </a:pPr>
            <a:r>
              <a:rPr lang="en-US" altLang="en-US" sz="2000">
                <a:latin typeface="Courier" pitchFamily="2" charset="0"/>
              </a:rPr>
              <a:t>You shouldn’t do it!</a:t>
            </a:r>
          </a:p>
          <a:p>
            <a:pPr>
              <a:buFontTx/>
              <a:buNone/>
            </a:pPr>
            <a:r>
              <a:rPr lang="en-US" altLang="en-US" sz="2000">
                <a:latin typeface="Courier" pitchFamily="2" charset="0"/>
              </a:rPr>
              <a:t>Your friend,</a:t>
            </a:r>
          </a:p>
          <a:p>
            <a:pPr>
              <a:buFontTx/>
              <a:buNone/>
            </a:pPr>
            <a:r>
              <a:rPr lang="en-US" altLang="en-US" sz="2000">
                <a:latin typeface="Courier" pitchFamily="2" charset="0"/>
              </a:rPr>
              <a:t>Robert</a:t>
            </a:r>
          </a:p>
          <a:p>
            <a:pPr>
              <a:buFontTx/>
              <a:buNone/>
            </a:pPr>
            <a:r>
              <a:rPr lang="en-US" altLang="en-US" sz="2000">
                <a:latin typeface="Courier" pitchFamily="2" charset="0"/>
              </a:rPr>
              <a:t>&lt;BLOCK SEND (-2,18), (-2,18)&gt;&lt;BLOCK SEND </a:t>
            </a:r>
          </a:p>
          <a:p>
            <a:pPr>
              <a:buFontTx/>
              <a:buNone/>
            </a:pPr>
            <a:r>
              <a:rPr lang="en-US" altLang="en-US" sz="2000">
                <a:latin typeface="Courier" pitchFamily="2" charset="0"/>
              </a:rPr>
              <a:t>(-3,0),(3,18)&gt;&lt;CLEAR&gt;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81545D-A8EC-BD48-B91D-1690F597C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BE1BA7-2C7D-7146-88BF-10BD0AAB3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800A978-244E-0E42-B094-AEF6D1E85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46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:a16="http://schemas.microsoft.com/office/drawing/2014/main" id="{DA22F930-F667-9E43-8B75-052B6E39CC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Access</a:t>
            </a:r>
          </a:p>
        </p:txBody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577B1792-2348-1E46-BEF5-DEC2477C9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U1: users must protect access to their accounts</a:t>
            </a:r>
          </a:p>
          <a:p>
            <a:pPr lvl="1"/>
            <a:r>
              <a:rPr lang="en-US" altLang="en-US"/>
              <a:t>Consider points of entry to accounts</a:t>
            </a:r>
          </a:p>
          <a:p>
            <a:r>
              <a:rPr lang="en-US" altLang="en-US"/>
              <a:t>Passwords</a:t>
            </a:r>
          </a:p>
          <a:p>
            <a:r>
              <a:rPr lang="en-US" altLang="en-US"/>
              <a:t>Login procedure</a:t>
            </a:r>
          </a:p>
          <a:p>
            <a:r>
              <a:rPr lang="en-US" altLang="en-US"/>
              <a:t>Leaving system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C0AD61-3BB7-1240-A6CC-A23F369E6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0A07BE-E44A-4E49-A754-3ABB89BCC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5B370B4-DA93-7B4E-B728-F13A2FE78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3974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>
            <a:extLst>
              <a:ext uri="{FF2B5EF4-FFF2-40B4-BE49-F238E27FC236}">
                <a16:creationId xmlns:a16="http://schemas.microsoft.com/office/drawing/2014/main" id="{D5333C4B-30C9-004A-923C-B0EA3E3311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So Dangerous?</a:t>
            </a:r>
          </a:p>
        </p:txBody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F2F900BA-C309-D04B-8687-860A3022D8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With writable terminal, someone must trick user of that terminal into executing command; both attacker </a:t>
            </a:r>
            <a:r>
              <a:rPr lang="en-US" altLang="en-US" i="1"/>
              <a:t>and user</a:t>
            </a:r>
            <a:r>
              <a:rPr lang="en-US" altLang="en-US"/>
              <a:t> must enter commands</a:t>
            </a:r>
          </a:p>
          <a:p>
            <a:r>
              <a:rPr lang="en-US" altLang="en-US"/>
              <a:t>With smart terminal, only attacker need enter command; if user merely reads the wrong thing, the attacker’s compromise occurs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86DF9A-F2A9-5D46-84DE-767DE1F27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75CC2B-7030-5D44-9BFB-4033645FF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BC984A6-133A-AE42-9DC9-71165A60C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301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>
            <a:extLst>
              <a:ext uri="{FF2B5EF4-FFF2-40B4-BE49-F238E27FC236}">
                <a16:creationId xmlns:a16="http://schemas.microsoft.com/office/drawing/2014/main" id="{D7DDC5B9-D3FD-BF46-98A5-E5094B689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Monitors and Window Systems</a:t>
            </a:r>
          </a:p>
        </p:txBody>
      </p:sp>
      <p:sp>
        <p:nvSpPr>
          <p:cNvPr id="216067" name="Rectangle 3">
            <a:extLst>
              <a:ext uri="{FF2B5EF4-FFF2-40B4-BE49-F238E27FC236}">
                <a16:creationId xmlns:a16="http://schemas.microsoft.com/office/drawing/2014/main" id="{CA372D71-120C-D041-A90D-5080E9428F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Window manager controls what is displayed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Input from input devices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Clients register with manager, can then receive input, send output through manager</a:t>
            </a:r>
          </a:p>
          <a:p>
            <a:pPr>
              <a:lnSpc>
                <a:spcPct val="90000"/>
              </a:lnSpc>
            </a:pPr>
            <a:r>
              <a:rPr lang="en-US" altLang="en-US"/>
              <a:t>How does manager determine client to get input?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Usually client in whose window input occurs</a:t>
            </a:r>
          </a:p>
          <a:p>
            <a:pPr>
              <a:lnSpc>
                <a:spcPct val="90000"/>
              </a:lnSpc>
            </a:pPr>
            <a:r>
              <a:rPr lang="en-US" altLang="en-US"/>
              <a:t>Attack: overlay transparent window on screen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Now all input goes through this window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So attacker sees all input to monitor, including passwords, cryptographic keys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8B9B72-4D26-5A46-8E9F-5C3FD649B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C70A2B-08E2-264D-B193-717A8FD63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9C3B82-FEBD-A645-8CB4-0FB15EF73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1938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>
            <a:extLst>
              <a:ext uri="{FF2B5EF4-FFF2-40B4-BE49-F238E27FC236}">
                <a16:creationId xmlns:a16="http://schemas.microsoft.com/office/drawing/2014/main" id="{BE207BCC-C8C4-5C4B-9784-059CC20BEF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Access Control</a:t>
            </a:r>
          </a:p>
        </p:txBody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D741FEE4-D9B5-E74F-AB0A-F50455D97A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Use ACLs, C-Lists, etc.</a:t>
            </a:r>
          </a:p>
          <a:p>
            <a:r>
              <a:rPr lang="en-US" altLang="en-US"/>
              <a:t>Granularity varies by windowing system</a:t>
            </a:r>
          </a:p>
          <a:p>
            <a:r>
              <a:rPr lang="en-US" altLang="en-US"/>
              <a:t>X window system: host name or token</a:t>
            </a:r>
          </a:p>
          <a:p>
            <a:pPr lvl="1"/>
            <a:r>
              <a:rPr lang="en-US" altLang="en-US"/>
              <a:t>Host name, called </a:t>
            </a:r>
            <a:r>
              <a:rPr lang="en-US" altLang="en-US" i="1"/>
              <a:t>xhost</a:t>
            </a:r>
            <a:r>
              <a:rPr lang="en-US" altLang="en-US"/>
              <a:t> method</a:t>
            </a:r>
          </a:p>
          <a:p>
            <a:pPr lvl="1"/>
            <a:r>
              <a:rPr lang="en-US" altLang="en-US"/>
              <a:t>Manager determines host on which client runs</a:t>
            </a:r>
          </a:p>
          <a:p>
            <a:pPr lvl="1"/>
            <a:r>
              <a:rPr lang="en-US" altLang="en-US"/>
              <a:t>Checks ACL to see if host allowed to connect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0B09BD-445B-954B-93B6-D34806701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79EF9A-574E-004D-AC8D-EB0A012E1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D9042D0-E8E1-9C48-85B3-D17C9BCA3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1457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>
            <a:extLst>
              <a:ext uri="{FF2B5EF4-FFF2-40B4-BE49-F238E27FC236}">
                <a16:creationId xmlns:a16="http://schemas.microsoft.com/office/drawing/2014/main" id="{5E02D98D-5047-8E48-83DA-C8620851F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X Windows Tokens</a:t>
            </a:r>
          </a:p>
        </p:txBody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43451545-72AD-BC4E-B5D0-53446E0424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Called </a:t>
            </a:r>
            <a:r>
              <a:rPr lang="en-US" altLang="en-US" i="1"/>
              <a:t>xauth</a:t>
            </a:r>
            <a:r>
              <a:rPr lang="en-US" altLang="en-US"/>
              <a:t> method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X window manager given random number (</a:t>
            </a:r>
            <a:r>
              <a:rPr lang="en-US" altLang="en-US" i="1"/>
              <a:t>magic cookie</a:t>
            </a:r>
            <a:r>
              <a:rPr lang="en-US" altLang="en-US"/>
              <a:t>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Stored in file “.Xauthority” in user’s home directory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Any client trying to connect to manager must supply this magic cookie to succeed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Local processes run by user can access this file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Remote processes require special set-up by user to work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B501EA-51C0-2B4F-B960-E3BF59A44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763A6D-757B-D34E-89F6-352D5C206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1C6185A-6C2A-E94E-BED3-AD57D2999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372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0072AEF0-D780-CD4C-8CFF-F2910E13BE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AB809D27-E316-8349-BFB0-1120238D13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Writable devices meet U1, U4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Devnet users have default settings denying all write access to devices except the user</a:t>
            </a:r>
          </a:p>
          <a:p>
            <a:pPr>
              <a:lnSpc>
                <a:spcPct val="90000"/>
              </a:lnSpc>
            </a:pPr>
            <a:r>
              <a:rPr lang="en-US" altLang="en-US"/>
              <a:t>Smart terminals meet U1, U4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Drib does not allow use of smart terminals except on systems where </a:t>
            </a:r>
            <a:r>
              <a:rPr lang="en-US" altLang="en-US" i="1"/>
              <a:t>all</a:t>
            </a:r>
            <a:r>
              <a:rPr lang="en-US" altLang="en-US"/>
              <a:t> control sequences (such as BLOCK SEND) are shown as printable chars</a:t>
            </a:r>
          </a:p>
          <a:p>
            <a:pPr>
              <a:lnSpc>
                <a:spcPct val="90000"/>
              </a:lnSpc>
            </a:pPr>
            <a:r>
              <a:rPr lang="en-US" altLang="en-US"/>
              <a:t>Window managers meet U1, U4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Drib uses either xhost or token (xhost by default) on a trusted network, so IP spoofing not an issue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A52D4E-190D-0946-BD08-9BAE6D423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3C4587-393C-F347-9344-200FC5DA6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293D919-B9F8-BC49-A28C-C86B8E242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3111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>
            <a:extLst>
              <a:ext uri="{FF2B5EF4-FFF2-40B4-BE49-F238E27FC236}">
                <a16:creationId xmlns:a16="http://schemas.microsoft.com/office/drawing/2014/main" id="{1E34CC4F-2395-8E4E-A039-1DCDC70BFC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Processes</a:t>
            </a:r>
          </a:p>
        </p:txBody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113A6553-004D-8B4B-B3A6-BDDA45DD3A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Manipulate objects, including files</a:t>
            </a:r>
          </a:p>
          <a:p>
            <a:pPr lvl="1"/>
            <a:r>
              <a:rPr lang="en-US" altLang="en-US"/>
              <a:t>Policy component U3 requires users to be aware of how</a:t>
            </a:r>
          </a:p>
          <a:p>
            <a:r>
              <a:rPr lang="en-US" altLang="en-US"/>
              <a:t>Copying, moving files</a:t>
            </a:r>
          </a:p>
          <a:p>
            <a:r>
              <a:rPr lang="en-US" altLang="en-US"/>
              <a:t>Accidentally overwriting or erasing files</a:t>
            </a:r>
          </a:p>
          <a:p>
            <a:r>
              <a:rPr lang="en-US" altLang="en-US"/>
              <a:t>Encryption, keys, passwords</a:t>
            </a:r>
          </a:p>
          <a:p>
            <a:r>
              <a:rPr lang="en-US" altLang="en-US"/>
              <a:t>Start-up settings</a:t>
            </a:r>
          </a:p>
          <a:p>
            <a:r>
              <a:rPr lang="en-US" altLang="en-US"/>
              <a:t>Limiting privileges</a:t>
            </a:r>
          </a:p>
          <a:p>
            <a:r>
              <a:rPr lang="en-US" altLang="en-US"/>
              <a:t>Malicious logic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CA9D21-6DA7-344F-B9C5-8423A86B8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E3331E-16E3-AF4C-B197-EFB6813BA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478B236-9D60-404C-914D-424067B5E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6199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>
            <a:extLst>
              <a:ext uri="{FF2B5EF4-FFF2-40B4-BE49-F238E27FC236}">
                <a16:creationId xmlns:a16="http://schemas.microsoft.com/office/drawing/2014/main" id="{A7544AF6-A317-EE49-B83C-6F7C2BB0F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Copying Files</a:t>
            </a:r>
          </a:p>
        </p:txBody>
      </p:sp>
      <p:sp>
        <p:nvSpPr>
          <p:cNvPr id="223235" name="Rectangle 3">
            <a:extLst>
              <a:ext uri="{FF2B5EF4-FFF2-40B4-BE49-F238E27FC236}">
                <a16:creationId xmlns:a16="http://schemas.microsoft.com/office/drawing/2014/main" id="{A07F46AE-DF64-044F-90CB-6FC4362C01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Duplicates contents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Semantics determines whether attributes duplicated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not, may need to set them to prevent compromise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Example: Mona Anne copies </a:t>
            </a:r>
            <a:r>
              <a:rPr lang="en-US" altLang="en-US" i="1"/>
              <a:t>xyzzy</a:t>
            </a:r>
            <a:r>
              <a:rPr lang="en-US" altLang="en-US"/>
              <a:t> on UNIX system to </a:t>
            </a:r>
            <a:r>
              <a:rPr lang="en-US" altLang="en-US" i="1"/>
              <a:t>plugh: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Courier" pitchFamily="2" charset="0"/>
              </a:rPr>
              <a:t>cp xyzzy plugh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If </a:t>
            </a:r>
            <a:r>
              <a:rPr lang="en-US" altLang="en-US" i="1"/>
              <a:t>plugh</a:t>
            </a:r>
            <a:r>
              <a:rPr lang="en-US" altLang="en-US"/>
              <a:t> doesn’t exist, created with attributes of </a:t>
            </a:r>
            <a:r>
              <a:rPr lang="en-US" altLang="en-US" i="1"/>
              <a:t>xyzzy</a:t>
            </a:r>
            <a:r>
              <a:rPr lang="en-US" altLang="en-US"/>
              <a:t> except any setuid, setgid discarded; contents copied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</a:t>
            </a:r>
            <a:r>
              <a:rPr lang="en-US" altLang="en-US" i="1"/>
              <a:t>plugh</a:t>
            </a:r>
            <a:r>
              <a:rPr lang="en-US" altLang="en-US"/>
              <a:t> exists, attributes not altered; contents copied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BB2A40-AFA2-E144-B789-9EE6ECD9D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21626C-5812-9F4A-BD23-51711659F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BE8EAFD-3AA8-EE4C-83FE-658DB7116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0400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>
            <a:extLst>
              <a:ext uri="{FF2B5EF4-FFF2-40B4-BE49-F238E27FC236}">
                <a16:creationId xmlns:a16="http://schemas.microsoft.com/office/drawing/2014/main" id="{88018545-1FBC-E944-BF79-9BD76E438A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Moving Files</a:t>
            </a:r>
          </a:p>
        </p:txBody>
      </p:sp>
      <p:sp>
        <p:nvSpPr>
          <p:cNvPr id="225283" name="Rectangle 3">
            <a:extLst>
              <a:ext uri="{FF2B5EF4-FFF2-40B4-BE49-F238E27FC236}">
                <a16:creationId xmlns:a16="http://schemas.microsoft.com/office/drawing/2014/main" id="{B0BC69E8-5793-2F45-9B32-545BCB8F00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Semantics determines attributes</a:t>
            </a:r>
          </a:p>
          <a:p>
            <a:r>
              <a:rPr lang="en-US" altLang="en-US"/>
              <a:t>Example: Mona Anne moves </a:t>
            </a:r>
            <a:r>
              <a:rPr lang="en-US" altLang="en-US" i="1"/>
              <a:t>xyzzy</a:t>
            </a:r>
            <a:r>
              <a:rPr lang="en-US" altLang="en-US"/>
              <a:t> to </a:t>
            </a:r>
            <a:r>
              <a:rPr lang="en-US" altLang="en-US" i="1"/>
              <a:t>/tmp/plugh</a:t>
            </a:r>
            <a:endParaRPr lang="en-US" altLang="en-US"/>
          </a:p>
          <a:p>
            <a:pPr lvl="1"/>
            <a:r>
              <a:rPr lang="en-US" altLang="en-US"/>
              <a:t>If both on same file system, attributes unchanged</a:t>
            </a:r>
          </a:p>
          <a:p>
            <a:pPr lvl="1"/>
            <a:r>
              <a:rPr lang="en-US" altLang="en-US"/>
              <a:t>If on different file systems, semantically equivalent to:</a:t>
            </a:r>
          </a:p>
          <a:p>
            <a:pPr lvl="1">
              <a:buFontTx/>
              <a:buNone/>
            </a:pPr>
            <a:r>
              <a:rPr lang="en-US" altLang="en-US"/>
              <a:t>			</a:t>
            </a:r>
            <a:r>
              <a:rPr lang="en-US" altLang="en-US" sz="2000">
                <a:latin typeface="Courier" pitchFamily="2" charset="0"/>
              </a:rPr>
              <a:t>cp xyzzy /tmp/plugh</a:t>
            </a:r>
          </a:p>
          <a:p>
            <a:pPr lvl="1">
              <a:buFontTx/>
              <a:buNone/>
            </a:pPr>
            <a:r>
              <a:rPr lang="en-US" altLang="en-US" sz="2000">
                <a:latin typeface="Courier" pitchFamily="2" charset="0"/>
              </a:rPr>
              <a:t>			rm xyzzy</a:t>
            </a:r>
            <a:endParaRPr lang="en-US" altLang="en-US"/>
          </a:p>
          <a:p>
            <a:pPr lvl="1">
              <a:buFontTx/>
              <a:buNone/>
            </a:pPr>
            <a:r>
              <a:rPr lang="en-US" altLang="en-US"/>
              <a:t>	Permissions may change …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83128B-7759-2445-9D5F-44918CA75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86C323-0FB0-5945-AFE2-A9DA9A125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B536940-7971-394B-964D-B844646C1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5585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>
            <a:extLst>
              <a:ext uri="{FF2B5EF4-FFF2-40B4-BE49-F238E27FC236}">
                <a16:creationId xmlns:a16="http://schemas.microsoft.com/office/drawing/2014/main" id="{EC73E116-5E78-8146-83EA-224BFD4B96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Accidentally Overwriting Files</a:t>
            </a:r>
          </a:p>
        </p:txBody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AC468F50-5943-ED43-BF8D-CBC1904C2C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Protect users from themselves</a:t>
            </a:r>
          </a:p>
          <a:p>
            <a:r>
              <a:rPr lang="en-US" altLang="en-US"/>
              <a:t>Example: deleting by accident</a:t>
            </a:r>
          </a:p>
          <a:p>
            <a:pPr lvl="1"/>
            <a:r>
              <a:rPr lang="en-US" altLang="en-US"/>
              <a:t>Intends to delete all files ending in “.o”; pattern is “*.o”, “*” matching any string</a:t>
            </a:r>
          </a:p>
          <a:p>
            <a:pPr lvl="1"/>
            <a:r>
              <a:rPr lang="en-US" altLang="en-US"/>
              <a:t>Should type </a:t>
            </a:r>
            <a:r>
              <a:rPr lang="en-US" altLang="en-US" sz="2000">
                <a:latin typeface="Courier" pitchFamily="2" charset="0"/>
              </a:rPr>
              <a:t>rm *.o</a:t>
            </a:r>
            <a:endParaRPr lang="en-US" altLang="en-US"/>
          </a:p>
          <a:p>
            <a:pPr lvl="1"/>
            <a:r>
              <a:rPr lang="en-US" altLang="en-US"/>
              <a:t>Instead types </a:t>
            </a:r>
            <a:r>
              <a:rPr lang="en-US" altLang="en-US" sz="2000">
                <a:latin typeface="Courier" pitchFamily="2" charset="0"/>
              </a:rPr>
              <a:t>rm * .o</a:t>
            </a:r>
            <a:endParaRPr lang="en-US" altLang="en-US"/>
          </a:p>
          <a:p>
            <a:pPr lvl="1"/>
            <a:r>
              <a:rPr lang="en-US" altLang="en-US"/>
              <a:t>All files in directory disappear!</a:t>
            </a:r>
          </a:p>
          <a:p>
            <a:r>
              <a:rPr lang="en-US" altLang="en-US"/>
              <a:t>Use modes to protect yourself</a:t>
            </a:r>
          </a:p>
          <a:p>
            <a:pPr lvl="1"/>
            <a:r>
              <a:rPr lang="en-US" altLang="en-US"/>
              <a:t>Give –i option to rm to prevent this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69987A-59D0-234A-9A8D-BCDC00F09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FA06EE-B4DB-5B48-BEA3-9D7A74F53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17F1EA-D063-2A4E-A8B6-DEE1D3382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0526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>
            <a:extLst>
              <a:ext uri="{FF2B5EF4-FFF2-40B4-BE49-F238E27FC236}">
                <a16:creationId xmlns:a16="http://schemas.microsoft.com/office/drawing/2014/main" id="{4363B8C9-1D8C-F643-8FF1-0598AC7BB8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Encryption</a:t>
            </a:r>
          </a:p>
        </p:txBody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8D39E143-5857-654F-AD3B-7B8DA8D483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Must trust system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Cryptographic keys visible in kernel buffers, swap space, and/or memory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Anyone who can alter programs used to encrypt, decrypt can acquire keys and/or contents of encrypted files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Example: PGP, a public key encryption program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Protects private key with an enciphering key (“pass-phrase”), which user supplies to authenticate file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keystroke monitor installed on system, attacker gets pass-phrase, then private key, then message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59D8D4-709F-9F45-80B0-206166DB5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535483-AABD-2243-95B9-0A24609F2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16F2CCC-F491-F44E-9094-2A2E7FA95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016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1CD12394-3050-804A-8AA3-84A2089F3C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Passwords</a:t>
            </a:r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B7290016-3B75-C34D-A34B-11BFDFEF6F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Theory: writing down passwords is </a:t>
            </a:r>
            <a:r>
              <a:rPr lang="en-US" altLang="en-US" b="1" i="1"/>
              <a:t>BAD</a:t>
            </a:r>
            <a:r>
              <a:rPr lang="en-US" altLang="en-US"/>
              <a:t>!</a:t>
            </a:r>
          </a:p>
          <a:p>
            <a:r>
              <a:rPr lang="en-US" altLang="en-US"/>
              <a:t>Reality: choosing passwords randomly makes them hard to remember</a:t>
            </a:r>
          </a:p>
          <a:p>
            <a:pPr lvl="1"/>
            <a:r>
              <a:rPr lang="en-US" altLang="en-US"/>
              <a:t>If you need passwords for many systems, assigning random passwords and </a:t>
            </a:r>
            <a:r>
              <a:rPr lang="en-US" altLang="en-US" i="1"/>
              <a:t>not</a:t>
            </a:r>
            <a:r>
              <a:rPr lang="en-US" altLang="en-US"/>
              <a:t> writing something down won’t work</a:t>
            </a:r>
          </a:p>
          <a:p>
            <a:r>
              <a:rPr lang="en-US" altLang="en-US"/>
              <a:t>Problem: Someone can read the written password</a:t>
            </a:r>
          </a:p>
          <a:p>
            <a:r>
              <a:rPr lang="en-US" altLang="en-US"/>
              <a:t>Reality: degree of danger depends on environment, how you record password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597471-232D-8041-9008-06AE65328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ADED25-38D3-404C-9AB1-E0BFDA301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615C18-DDE7-FE4C-8C04-D1F75C247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21014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>
            <a:extLst>
              <a:ext uri="{FF2B5EF4-FFF2-40B4-BE49-F238E27FC236}">
                <a16:creationId xmlns:a16="http://schemas.microsoft.com/office/drawing/2014/main" id="{F54FC684-CEA3-454C-8D00-19B777DEB3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Saving Passwords</a:t>
            </a:r>
          </a:p>
        </p:txBody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4CF7666B-7E12-4540-BE2C-E5BC6DB604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Some systems allow users to put passwords for programs in files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May require file be read-protected but </a:t>
            </a:r>
            <a:r>
              <a:rPr lang="en-US" altLang="en-US" i="1"/>
              <a:t>not</a:t>
            </a:r>
            <a:r>
              <a:rPr lang="en-US" altLang="en-US"/>
              <a:t> use encryption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Example: UNIX </a:t>
            </a:r>
            <a:r>
              <a:rPr lang="en-US" altLang="en-US" i="1"/>
              <a:t>ftp</a:t>
            </a:r>
            <a:r>
              <a:rPr lang="en-US" altLang="en-US"/>
              <a:t> clients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Users can store account names, host names, passwords in </a:t>
            </a:r>
            <a:r>
              <a:rPr lang="en-US" altLang="en-US" i="1"/>
              <a:t>.netrc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Kathy did so but </a:t>
            </a:r>
            <a:r>
              <a:rPr lang="en-US" altLang="en-US" i="1"/>
              <a:t>ftp</a:t>
            </a:r>
            <a:r>
              <a:rPr lang="en-US" altLang="en-US"/>
              <a:t> ignored it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She found file was readable by anyone, meaning her passwords stored in it were now compromised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887866-7DE1-0444-8BAA-635CB2799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BEC370-AF7A-4D47-BAAB-9F08935F2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C6437E8-CF0D-5749-AD8C-1283F9D1E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5408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>
            <a:extLst>
              <a:ext uri="{FF2B5EF4-FFF2-40B4-BE49-F238E27FC236}">
                <a16:creationId xmlns:a16="http://schemas.microsoft.com/office/drawing/2014/main" id="{0C8A10CA-BB72-0E44-9CCD-D8A260E66C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Start-Up Settings</a:t>
            </a:r>
          </a:p>
        </p:txBody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5178C8E1-4B56-AC4E-A749-2DEBEACE24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When programs start, often take state info, commands from environment or start-up files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Order of access affects execution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Example: UNIX command interpreter </a:t>
            </a:r>
            <a:r>
              <a:rPr lang="en-US" altLang="en-US" i="1"/>
              <a:t>sh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When it starts, it does the following: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Read start-up file </a:t>
            </a:r>
            <a:r>
              <a:rPr lang="en-US" altLang="en-US" i="1"/>
              <a:t>/etc/profile</a:t>
            </a:r>
            <a:endParaRPr lang="en-US" altLang="en-US"/>
          </a:p>
          <a:p>
            <a:pPr lvl="2">
              <a:lnSpc>
                <a:spcPct val="90000"/>
              </a:lnSpc>
            </a:pPr>
            <a:r>
              <a:rPr lang="en-US" altLang="en-US"/>
              <a:t>Read start-up file </a:t>
            </a:r>
            <a:r>
              <a:rPr lang="en-US" altLang="en-US" i="1"/>
              <a:t>.profile</a:t>
            </a:r>
            <a:r>
              <a:rPr lang="en-US" altLang="en-US"/>
              <a:t> in user’s home directory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Read start-up file named in environment variable </a:t>
            </a:r>
            <a:r>
              <a:rPr lang="en-US" altLang="en-US" b="1"/>
              <a:t>ENV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Problem: if any of these files can be altered by untrusted user, </a:t>
            </a:r>
            <a:r>
              <a:rPr lang="en-US" altLang="en-US" i="1"/>
              <a:t>sh</a:t>
            </a:r>
            <a:r>
              <a:rPr lang="en-US" altLang="en-US"/>
              <a:t> may execute undesirable commands or enter undesirable state on start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17FF37-B772-7846-8785-D10AC7D50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C9DFC4-D65D-E844-9701-3862A7804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CD1F8D1-178C-C84C-93ED-C2E42B0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2536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>
            <a:extLst>
              <a:ext uri="{FF2B5EF4-FFF2-40B4-BE49-F238E27FC236}">
                <a16:creationId xmlns:a16="http://schemas.microsoft.com/office/drawing/2014/main" id="{2E9DCAB4-771C-C34B-A62D-B0CADFD582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Limiting Privileges</a:t>
            </a:r>
          </a:p>
        </p:txBody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18288263-56C7-584E-9C0F-9A4ADEE479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Users should know which of their programs grant privileges to others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Also the implications of granting these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Example: Toni reads email for her boss, Fran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Fran knew not to share passwords, so she made a setuid-to-Fran shell that Toni could use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Bad idea; gave Toni too much power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On Toni’s suggestion, Fran began to forward to Toni a copy of every letter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Toni no longer needed access to Fran’s account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927AE6-4236-D849-8EBF-EF0A41FE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CBAD0D-B184-BB4E-A5FB-83FA09E74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1C67695-C7C6-4545-8B87-260774B0C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1427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>
            <a:extLst>
              <a:ext uri="{FF2B5EF4-FFF2-40B4-BE49-F238E27FC236}">
                <a16:creationId xmlns:a16="http://schemas.microsoft.com/office/drawing/2014/main" id="{030A26A0-A69B-5940-872F-84964A3FFC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Malicious Logic</a:t>
            </a:r>
          </a:p>
        </p:txBody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76E1D584-E947-1341-B51E-C8B946627D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Watch out for search paths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Example: Paula wants to see John’s confidential designs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Paula creates a Trojan horse that copies design files to /tmp; calls it </a:t>
            </a:r>
            <a:r>
              <a:rPr lang="en-US" altLang="en-US" i="1"/>
              <a:t>ls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Paula places copies of this in all directories she can write to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John changes to one of these directories, executes </a:t>
            </a:r>
            <a:r>
              <a:rPr lang="en-US" altLang="en-US" i="1"/>
              <a:t>ls</a:t>
            </a:r>
            <a:endParaRPr lang="en-US" altLang="en-US"/>
          </a:p>
          <a:p>
            <a:pPr lvl="2">
              <a:lnSpc>
                <a:spcPct val="90000"/>
              </a:lnSpc>
            </a:pPr>
            <a:r>
              <a:rPr lang="en-US" altLang="en-US"/>
              <a:t>John’s search path begins with current working directory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Paula gets her information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A1C953-61CB-FE43-8266-5C8AB0F2F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FAE96D-3E81-9B4D-8251-4F8F00C41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3001AFD-3079-D249-A756-00735F905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2227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>
            <a:extLst>
              <a:ext uri="{FF2B5EF4-FFF2-40B4-BE49-F238E27FC236}">
                <a16:creationId xmlns:a16="http://schemas.microsoft.com/office/drawing/2014/main" id="{230E76F7-7348-EC41-8409-6A540B24B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Search Paths</a:t>
            </a:r>
          </a:p>
        </p:txBody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id="{F08D0E2D-3C63-3249-888B-570F163218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Search path to locate program to execute</a:t>
            </a:r>
          </a:p>
          <a:p>
            <a:r>
              <a:rPr lang="en-US" altLang="en-US"/>
              <a:t>Search path to locate libraries to be dynamically loaded when program executes</a:t>
            </a:r>
          </a:p>
          <a:p>
            <a:r>
              <a:rPr lang="en-US" altLang="en-US"/>
              <a:t>Search path for configuration files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FBF311-1045-F74A-9D58-3CA60CEB9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3AB6CA-0B41-B24B-8E74-2E2AB8AD3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7F016B0-F558-6842-9FB2-06AC8C0EF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18641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>
            <a:extLst>
              <a:ext uri="{FF2B5EF4-FFF2-40B4-BE49-F238E27FC236}">
                <a16:creationId xmlns:a16="http://schemas.microsoft.com/office/drawing/2014/main" id="{64EC937C-5E7D-3249-886C-B3CDF2B892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CFC24B64-99EC-6F43-B436-9C0B875D4B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Copying, moving files meets U3</a:t>
            </a:r>
          </a:p>
          <a:p>
            <a:pPr lvl="1"/>
            <a:r>
              <a:rPr lang="en-US" altLang="en-US"/>
              <a:t>Procedures are to warn users about potential problems</a:t>
            </a:r>
          </a:p>
          <a:p>
            <a:r>
              <a:rPr lang="en-US" altLang="en-US"/>
              <a:t>Protections against accidental overwriting and erasing meet U3</a:t>
            </a:r>
          </a:p>
          <a:p>
            <a:pPr lvl="1"/>
            <a:r>
              <a:rPr lang="en-US" altLang="en-US"/>
              <a:t>Users’ startup files set protective modes on login</a:t>
            </a:r>
          </a:p>
          <a:p>
            <a:r>
              <a:rPr lang="en-US" altLang="en-US"/>
              <a:t>Passwords not being stored unencrypted meets U3</a:t>
            </a:r>
          </a:p>
          <a:p>
            <a:pPr lvl="1"/>
            <a:r>
              <a:rPr lang="en-US" altLang="en-US"/>
              <a:t>In addition to policy, Drib modified programs that accept passwords from disk files to ignore those files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8B3526-E0D8-6E41-9A26-FA6804748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D75174-F1D2-594D-BA2B-2643E796C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4567E4B-28B2-A346-A926-C4191279F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96204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>
            <a:extLst>
              <a:ext uri="{FF2B5EF4-FFF2-40B4-BE49-F238E27FC236}">
                <a16:creationId xmlns:a16="http://schemas.microsoft.com/office/drawing/2014/main" id="{AEC5F9C5-7D1B-2442-846C-AB3A947201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(</a:t>
            </a:r>
            <a:r>
              <a:rPr lang="en-US" altLang="en-US" i="1"/>
              <a:t>con’t</a:t>
            </a:r>
            <a:r>
              <a:rPr lang="en-US" altLang="en-US"/>
              <a:t>)</a:t>
            </a:r>
          </a:p>
        </p:txBody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C4EA0936-E0C8-F849-9B69-2E6EB2E15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Publicizing start up procedures of programs meets U3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Startup files created when account created have restrictive permissions</a:t>
            </a:r>
          </a:p>
          <a:p>
            <a:pPr>
              <a:lnSpc>
                <a:spcPct val="90000"/>
              </a:lnSpc>
            </a:pPr>
            <a:r>
              <a:rPr lang="en-US" altLang="en-US"/>
              <a:t>Publicizing dangers of setuid, giving extra privileges meets U3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When account created, no setuid/setgid programs</a:t>
            </a:r>
          </a:p>
          <a:p>
            <a:pPr>
              <a:lnSpc>
                <a:spcPct val="90000"/>
              </a:lnSpc>
            </a:pPr>
            <a:r>
              <a:rPr lang="en-US" altLang="en-US"/>
              <a:t>Default search paths meet U4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None include world writable directories; this includes symbol for current working directory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2782BD-E7D7-5E40-A51D-66DA2652F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96FDF3-D8DF-AA48-ABDB-15C2C6BA0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B921924-208C-5F48-A1FB-E16814750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3805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EA894B15-B144-4E42-ABB3-4F3CD8FD03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Electronic Communications</a:t>
            </a:r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A72AA081-D482-3E42-89DE-9DF9C7DB8C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Checking for malicious content at firewall can make mistakes</a:t>
            </a:r>
          </a:p>
          <a:p>
            <a:pPr lvl="1"/>
            <a:r>
              <a:rPr lang="en-US" altLang="en-US" sz="2000"/>
              <a:t>Perfect detectors require solving undecidable problem</a:t>
            </a:r>
          </a:p>
          <a:p>
            <a:pPr lvl="1"/>
            <a:r>
              <a:rPr lang="en-US" altLang="en-US" sz="2000"/>
              <a:t>Users may unintentionally send out material they should not</a:t>
            </a:r>
          </a:p>
          <a:p>
            <a:r>
              <a:rPr lang="en-US" altLang="en-US" sz="2400"/>
              <a:t>Automated e-mail processing</a:t>
            </a:r>
          </a:p>
          <a:p>
            <a:r>
              <a:rPr lang="en-US" altLang="en-US" sz="2400"/>
              <a:t>Failing to check certificates</a:t>
            </a:r>
          </a:p>
          <a:p>
            <a:r>
              <a:rPr lang="en-US" altLang="en-US" sz="2400"/>
              <a:t>Sending unexpected content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D0B24F-0819-0444-B0E3-9AE06D07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B2AFC6-575D-6B47-82C7-E75250BBE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FB65DC5-771A-CA40-9BF0-A087D68CB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4524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>
            <a:extLst>
              <a:ext uri="{FF2B5EF4-FFF2-40B4-BE49-F238E27FC236}">
                <a16:creationId xmlns:a16="http://schemas.microsoft.com/office/drawing/2014/main" id="{B3975CE9-5517-5847-B23C-4F14B27EF2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Automated E-mail Processing</a:t>
            </a:r>
          </a:p>
        </p:txBody>
      </p:sp>
      <p:sp>
        <p:nvSpPr>
          <p:cNvPr id="248835" name="Rectangle 3">
            <a:extLst>
              <a:ext uri="{FF2B5EF4-FFF2-40B4-BE49-F238E27FC236}">
                <a16:creationId xmlns:a16="http://schemas.microsoft.com/office/drawing/2014/main" id="{F123EC43-BA78-9740-8FBE-8ECDAD21E8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Be careful it does not automatically execute commands or programs on behalf of other users</a:t>
            </a:r>
          </a:p>
          <a:p>
            <a:r>
              <a:rPr lang="en-US" altLang="en-US" dirty="0"/>
              <a:t>Example: WannaCry ransomware, embedded in email attachment</a:t>
            </a:r>
          </a:p>
          <a:p>
            <a:pPr lvl="1"/>
            <a:r>
              <a:rPr lang="en-US" altLang="en-US" dirty="0"/>
              <a:t>When user opens attachment, WannaCry executed, and it begins to encrypt files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7C0F9B-62E2-DD46-98B7-FA04CA08B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457734-719C-BD4A-A162-499913BF2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2BE04F0-C919-D943-9742-8D48A28CE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70733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7D2F65E2-A369-3845-ACEB-E6ABA0AFC1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Failure to Check Certificates</a:t>
            </a:r>
          </a:p>
        </p:txBody>
      </p:sp>
      <p:sp>
        <p:nvSpPr>
          <p:cNvPr id="251907" name="Rectangle 3">
            <a:extLst>
              <a:ext uri="{FF2B5EF4-FFF2-40B4-BE49-F238E27FC236}">
                <a16:creationId xmlns:a16="http://schemas.microsoft.com/office/drawing/2014/main" id="{0771F540-FAA3-4C40-8231-9F28D4B46E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If certificate invalid or expired, email signed by that certificate may be untrustworthy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Mail readers must check that certificates are valid, or enable user to determine whether to trust certificate of questionable validity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Example: Someone obtained certificates under the name of Microsoft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When discovered, issuer </a:t>
            </a:r>
            <a:r>
              <a:rPr lang="en-US" altLang="en-US" i="1"/>
              <a:t>immediately</a:t>
            </a:r>
            <a:r>
              <a:rPr lang="en-US" altLang="en-US"/>
              <a:t> revoked both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Had anyone obtained ActiveX applets signed by those certificates, would have been trusted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0098BF-F24A-E243-ACD7-B854B916A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1F9430-7438-E444-AA95-DAB825BC2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37EA3F8-7262-0D45-8FCE-44882D252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32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74527A65-FD1C-D942-ADA6-F2E3CA6B6D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Isolated System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136004A0-3D0B-F34F-B0FE-0D15CB876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System used to create boot DVD</a:t>
            </a:r>
          </a:p>
          <a:p>
            <a:pPr lvl="1"/>
            <a:r>
              <a:rPr lang="en-US" altLang="en-US" dirty="0"/>
              <a:t>In locked room; system can </a:t>
            </a:r>
            <a:r>
              <a:rPr lang="en-US" altLang="en-US" i="1" dirty="0"/>
              <a:t>only</a:t>
            </a:r>
            <a:r>
              <a:rPr lang="en-US" altLang="en-US" dirty="0"/>
              <a:t> be accessed from within that room</a:t>
            </a:r>
          </a:p>
          <a:p>
            <a:pPr lvl="2"/>
            <a:r>
              <a:rPr lang="en-US" altLang="en-US" dirty="0"/>
              <a:t>No networks, modems, etc.</a:t>
            </a:r>
          </a:p>
          <a:p>
            <a:pPr lvl="1"/>
            <a:r>
              <a:rPr lang="en-US" altLang="en-US" dirty="0"/>
              <a:t>Only authorized users have keys</a:t>
            </a:r>
          </a:p>
          <a:p>
            <a:r>
              <a:rPr lang="en-US" altLang="en-US" dirty="0"/>
              <a:t>Write password on whiteboard in room</a:t>
            </a:r>
          </a:p>
          <a:p>
            <a:pPr lvl="1"/>
            <a:r>
              <a:rPr lang="en-US" altLang="en-US" dirty="0"/>
              <a:t>Only people who will see it are authorized to see it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AB242D-967B-2B45-8953-FC9DA499A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C73670-E58A-BE4E-914B-A5E143936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C0A22D8-A506-9641-B032-E8ED79EB6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2890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>
            <a:extLst>
              <a:ext uri="{FF2B5EF4-FFF2-40B4-BE49-F238E27FC236}">
                <a16:creationId xmlns:a16="http://schemas.microsoft.com/office/drawing/2014/main" id="{351AD64C-19E0-3549-A706-47323AB4E0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Sending Unexpected Content</a:t>
            </a:r>
          </a:p>
        </p:txBody>
      </p:sp>
      <p:sp>
        <p:nvSpPr>
          <p:cNvPr id="253955" name="Rectangle 3">
            <a:extLst>
              <a:ext uri="{FF2B5EF4-FFF2-40B4-BE49-F238E27FC236}">
                <a16:creationId xmlns:a16="http://schemas.microsoft.com/office/drawing/2014/main" id="{7D3CC312-B8CD-DC41-8828-B1E257ECDA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Arises when data sent in one format is viewed in another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Example: sales director sent sales team chart showing effects of proposed reorganization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Spreadsheet also contained confidential information deleted from spreadsheet but still in the file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Employees used different system to read file, seeing the spreadsheet data—and also the “deleted” date</a:t>
            </a:r>
          </a:p>
          <a:p>
            <a:pPr>
              <a:lnSpc>
                <a:spcPct val="90000"/>
              </a:lnSpc>
            </a:pPr>
            <a:r>
              <a:rPr lang="en-US" altLang="en-US"/>
              <a:t>Rapid saves often do not delete information, but rearrange pointers so information appears deleted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76CA40-9046-FF4C-A654-0ABD814D8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EC2053-3EA9-1342-AAC1-0DCBDB7F2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16C9919-B682-3E46-AA8A-81914FCAE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6121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5FBE5BA3-886C-DA40-8AB7-9502E4D62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249859" name="Rectangle 3">
            <a:extLst>
              <a:ext uri="{FF2B5EF4-FFF2-40B4-BE49-F238E27FC236}">
                <a16:creationId xmlns:a16="http://schemas.microsoft.com/office/drawing/2014/main" id="{FD68586A-F1DC-A740-8344-9E9C7F4FFA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Automated e-mail processing meets U4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All programs configured not to execute attachments, contents of letters</a:t>
            </a:r>
          </a:p>
          <a:p>
            <a:pPr>
              <a:lnSpc>
                <a:spcPct val="90000"/>
              </a:lnSpc>
            </a:pPr>
            <a:r>
              <a:rPr lang="en-US" altLang="en-US"/>
              <a:t>Certificate handling procedures meet U4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Drib enhanced all mail reading programs to validate certificates as far as possible, and display certificates it could not validate so user can decide how to proceed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Publicizing problems with risk of “deleted” data meets U4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Also, progams have “rapid saves” disabled by default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8A10E7-9A15-AE4E-8ADB-85AFD2515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3666BC-CEF7-F34F-A734-547B9F52B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FEF5459-B6B2-5441-B886-549061CAE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81077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>
            <a:extLst>
              <a:ext uri="{FF2B5EF4-FFF2-40B4-BE49-F238E27FC236}">
                <a16:creationId xmlns:a16="http://schemas.microsoft.com/office/drawing/2014/main" id="{54DB3637-FCBD-0D4E-A0D4-F15D5B3E4D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Points</a:t>
            </a:r>
          </a:p>
        </p:txBody>
      </p:sp>
      <p:sp>
        <p:nvSpPr>
          <p:cNvPr id="239619" name="Rectangle 3">
            <a:extLst>
              <a:ext uri="{FF2B5EF4-FFF2-40B4-BE49-F238E27FC236}">
                <a16:creationId xmlns:a16="http://schemas.microsoft.com/office/drawing/2014/main" id="{1CE5FDEF-4FFA-4F4B-A873-BD26638F89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Users have policies, although usually informal ones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Aspects of system use affect security even at the user level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System access issues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File and device issues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Process management issues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Electronic communications issues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518EBC-4DD2-0645-B797-C3DDA543A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72E95D-9607-1B48-B47C-DB13C3FC7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8E039F8-D63B-9C46-8354-1B7CF12EF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173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B8B48F76-AD68-AE46-9BF7-5C635460E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Multiple Systems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366B5706-2BEA-5940-9DA1-2F1C5FDAA3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Non-infrastructure systems: have users use same password</a:t>
            </a:r>
          </a:p>
          <a:p>
            <a:pPr lvl="1"/>
            <a:r>
              <a:rPr lang="en-US" altLang="en-US"/>
              <a:t>Done via centralized user database shared by all non-infrastructure systems</a:t>
            </a:r>
          </a:p>
          <a:p>
            <a:r>
              <a:rPr lang="en-US" altLang="en-US"/>
              <a:t>Infrastructure systems: users may have multiple accounts on single system, or may not use centralized database</a:t>
            </a:r>
          </a:p>
          <a:p>
            <a:pPr lvl="1"/>
            <a:r>
              <a:rPr lang="en-US" altLang="en-US"/>
              <a:t>Write down transformations of passwords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84B623-DB4E-D842-9DBD-E97EBD75D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4FA521-1265-3F48-ACDB-D72410323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91BAA98-824E-D149-844B-7FB05C8D4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081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E449AB8B-745C-9349-8821-2A0FCA0736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Infrastructure Passwords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E8391C48-B98D-DB4B-A3EF-AFC0058A5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Drib devnet has 10 infrastructure systems, 2 lead admins (Anne, Paul)</a:t>
            </a:r>
          </a:p>
          <a:p>
            <a:pPr lvl="1"/>
            <a:r>
              <a:rPr lang="en-US" altLang="en-US"/>
              <a:t>Both require privileged access to all systems</a:t>
            </a:r>
          </a:p>
          <a:p>
            <a:pPr lvl="1"/>
            <a:r>
              <a:rPr lang="en-US" altLang="en-US"/>
              <a:t>root, Administrator passwords chosen randomly</a:t>
            </a:r>
          </a:p>
          <a:p>
            <a:r>
              <a:rPr lang="en-US" altLang="en-US"/>
              <a:t>How to remember? Memorize an algorithm!</a:t>
            </a:r>
          </a:p>
          <a:p>
            <a:pPr lvl="1"/>
            <a:r>
              <a:rPr lang="en-US" altLang="en-US"/>
              <a:t>Anne: “change case of 3rd letter, delete last char”</a:t>
            </a:r>
          </a:p>
          <a:p>
            <a:pPr lvl="1"/>
            <a:r>
              <a:rPr lang="en-US" altLang="en-US"/>
              <a:t>Paul: “add 2 mod 10 to first digit, delete first letter”</a:t>
            </a:r>
          </a:p>
          <a:p>
            <a:r>
              <a:rPr lang="en-US" altLang="en-US"/>
              <a:t>Each gets printout of transformed password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C27AA3-517A-5D4A-BCB7-3EAC0AF64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C1B841-ECE2-A444-9A13-4C875141D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E5891DD-FECC-0D49-9A80-1E6EAF7F6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46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0A49A3B3-B006-7245-B106-B40BC24D5C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Papers for Anne and Paul</a:t>
            </a:r>
          </a:p>
        </p:txBody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878077C3-EAEB-204C-8A8D-835BD219AA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lvl="1" indent="0">
              <a:buNone/>
              <a:tabLst>
                <a:tab pos="1017588" algn="ctr"/>
                <a:tab pos="4049713" algn="ctr"/>
                <a:tab pos="7477125" algn="ctr"/>
              </a:tabLst>
            </a:pPr>
            <a:r>
              <a:rPr lang="en-US" altLang="en-US" sz="1900" b="1" dirty="0"/>
              <a:t>		Anne’s version	Paul’s version</a:t>
            </a:r>
          </a:p>
          <a:p>
            <a:pPr marL="0" indent="0">
              <a:buNone/>
              <a:tabLst>
                <a:tab pos="1017588" algn="ctr"/>
                <a:tab pos="4049713" algn="ctr"/>
                <a:tab pos="7477125" algn="ctr"/>
              </a:tabLst>
            </a:pPr>
            <a:r>
              <a:rPr lang="en-US" altLang="en-US" sz="1900" b="1" dirty="0"/>
              <a:t>	Actual password	capitalize 2</a:t>
            </a:r>
            <a:r>
              <a:rPr lang="en-US" altLang="en-US" sz="1900" b="1" baseline="30000" dirty="0"/>
              <a:t>nd</a:t>
            </a:r>
            <a:r>
              <a:rPr lang="en-US" altLang="en-US" sz="1900" b="1" dirty="0"/>
              <a:t> letter,	delete first letter, </a:t>
            </a:r>
          </a:p>
          <a:p>
            <a:pPr marL="0" indent="0">
              <a:buNone/>
              <a:tabLst>
                <a:tab pos="1017588" algn="ctr"/>
                <a:tab pos="4049713" algn="ctr"/>
                <a:tab pos="7477125" algn="ctr"/>
              </a:tabLst>
            </a:pPr>
            <a:r>
              <a:rPr lang="en-US" altLang="en-US" sz="1900" b="1" dirty="0"/>
              <a:t>		 delete last letter	 add 2 mod 10 to first digit</a:t>
            </a:r>
          </a:p>
          <a:p>
            <a:pPr marL="0" indent="0">
              <a:buNone/>
              <a:tabLst>
                <a:tab pos="3195638" algn="l"/>
                <a:tab pos="6448425" algn="l"/>
              </a:tabLst>
            </a:pPr>
            <a:r>
              <a:rPr lang="en-US" sz="1800" dirty="0" err="1">
                <a:latin typeface="Courier" pitchFamily="2" charset="0"/>
              </a:rPr>
              <a:t>IbhEpZqYre</a:t>
            </a:r>
            <a:r>
              <a:rPr lang="en-US" sz="1800" dirty="0">
                <a:latin typeface="Courier" pitchFamily="2" charset="0"/>
              </a:rPr>
              <a:t>&lt;7RCPI	</a:t>
            </a:r>
            <a:r>
              <a:rPr lang="en-US" sz="1800" dirty="0" err="1">
                <a:latin typeface="Courier" pitchFamily="2" charset="0"/>
              </a:rPr>
              <a:t>IbHEpZqYre</a:t>
            </a:r>
            <a:r>
              <a:rPr lang="en-US" sz="1800" dirty="0">
                <a:latin typeface="Courier" pitchFamily="2" charset="0"/>
              </a:rPr>
              <a:t>&lt;7RCPI$	</a:t>
            </a:r>
            <a:r>
              <a:rPr lang="en-US" sz="1800" dirty="0" err="1">
                <a:latin typeface="Courier" pitchFamily="2" charset="0"/>
              </a:rPr>
              <a:t>QIbhEpZqYre</a:t>
            </a:r>
            <a:r>
              <a:rPr lang="en-US" sz="1800" dirty="0">
                <a:latin typeface="Courier" pitchFamily="2" charset="0"/>
              </a:rPr>
              <a:t>&lt;5RCPI</a:t>
            </a:r>
          </a:p>
          <a:p>
            <a:pPr marL="0" indent="0">
              <a:buNone/>
              <a:tabLst>
                <a:tab pos="3195638" algn="l"/>
                <a:tab pos="6448425" algn="l"/>
              </a:tabLst>
            </a:pPr>
            <a:r>
              <a:rPr lang="en-US" sz="1800" dirty="0">
                <a:latin typeface="Courier" pitchFamily="2" charset="0"/>
              </a:rPr>
              <a:t>t/?</a:t>
            </a:r>
            <a:r>
              <a:rPr lang="en-US" sz="1800" dirty="0" err="1">
                <a:latin typeface="Courier" pitchFamily="2" charset="0"/>
              </a:rPr>
              <a:t>rctp</a:t>
            </a:r>
            <a:r>
              <a:rPr lang="en-US" sz="1800" dirty="0">
                <a:latin typeface="Courier" pitchFamily="2" charset="0"/>
              </a:rPr>
              <a:t>*e(V(R9v-	t/?</a:t>
            </a:r>
            <a:r>
              <a:rPr lang="en-US" sz="1800" dirty="0" err="1">
                <a:latin typeface="Courier" pitchFamily="2" charset="0"/>
              </a:rPr>
              <a:t>rCtp</a:t>
            </a:r>
            <a:r>
              <a:rPr lang="en-US" sz="1800" dirty="0">
                <a:latin typeface="Courier" pitchFamily="2" charset="0"/>
              </a:rPr>
              <a:t>*e(V(R9v-p	</a:t>
            </a:r>
            <a:r>
              <a:rPr lang="en-US" sz="1800" dirty="0" err="1">
                <a:latin typeface="Courier" pitchFamily="2" charset="0"/>
              </a:rPr>
              <a:t>Rt</a:t>
            </a:r>
            <a:r>
              <a:rPr lang="en-US" sz="1800" dirty="0">
                <a:latin typeface="Courier" pitchFamily="2" charset="0"/>
              </a:rPr>
              <a:t>/?</a:t>
            </a:r>
            <a:r>
              <a:rPr lang="en-US" sz="1800" dirty="0" err="1">
                <a:latin typeface="Courier" pitchFamily="2" charset="0"/>
              </a:rPr>
              <a:t>rctp</a:t>
            </a:r>
            <a:r>
              <a:rPr lang="en-US" sz="1800" dirty="0">
                <a:latin typeface="Courier" pitchFamily="2" charset="0"/>
              </a:rPr>
              <a:t>*e(V(R7v-</a:t>
            </a:r>
          </a:p>
          <a:p>
            <a:pPr marL="0" indent="0">
              <a:buNone/>
              <a:tabLst>
                <a:tab pos="3195638" algn="l"/>
                <a:tab pos="6448425" algn="l"/>
              </a:tabLst>
            </a:pPr>
            <a:r>
              <a:rPr lang="en-US" sz="1800" dirty="0">
                <a:latin typeface="Courier" pitchFamily="2" charset="0"/>
              </a:rPr>
              <a:t>(tY8t#‘M!8J,8?gc	(tY8T#‘M!8J,8?gc%	(mtY8t#‘M!6J,8?gc</a:t>
            </a:r>
          </a:p>
          <a:p>
            <a:pPr marL="0" indent="0">
              <a:buNone/>
              <a:tabLst>
                <a:tab pos="3195638" algn="l"/>
                <a:tab pos="6448425" algn="l"/>
              </a:tabLst>
            </a:pPr>
            <a:r>
              <a:rPr lang="en-US" sz="1800" dirty="0" err="1">
                <a:latin typeface="Courier" pitchFamily="2" charset="0"/>
              </a:rPr>
              <a:t>Ym</a:t>
            </a:r>
            <a:r>
              <a:rPr lang="en-US" sz="1800" dirty="0">
                <a:latin typeface="Courier" pitchFamily="2" charset="0"/>
              </a:rPr>
              <a:t>=.</a:t>
            </a:r>
            <a:r>
              <a:rPr lang="en-US" sz="1800" dirty="0" err="1">
                <a:latin typeface="Courier" pitchFamily="2" charset="0"/>
              </a:rPr>
              <a:t>P.sIwW</a:t>
            </a:r>
            <a:r>
              <a:rPr lang="en-US" sz="1800" dirty="0">
                <a:latin typeface="Courier" pitchFamily="2" charset="0"/>
              </a:rPr>
              <a:t>*u2F!j	</a:t>
            </a:r>
            <a:r>
              <a:rPr lang="en-US" sz="1800" dirty="0" err="1">
                <a:latin typeface="Courier" pitchFamily="2" charset="0"/>
              </a:rPr>
              <a:t>Ym</a:t>
            </a:r>
            <a:r>
              <a:rPr lang="en-US" sz="1800" dirty="0">
                <a:latin typeface="Courier" pitchFamily="2" charset="0"/>
              </a:rPr>
              <a:t>=.</a:t>
            </a:r>
            <a:r>
              <a:rPr lang="en-US" sz="1800" dirty="0" err="1">
                <a:latin typeface="Courier" pitchFamily="2" charset="0"/>
              </a:rPr>
              <a:t>p.sIwW</a:t>
            </a:r>
            <a:r>
              <a:rPr lang="en-US" sz="1800" dirty="0">
                <a:latin typeface="Courier" pitchFamily="2" charset="0"/>
              </a:rPr>
              <a:t>*u2F!j(	</a:t>
            </a:r>
            <a:r>
              <a:rPr lang="en-US" sz="1800" dirty="0" err="1">
                <a:latin typeface="Courier" pitchFamily="2" charset="0"/>
              </a:rPr>
              <a:t>sYm</a:t>
            </a:r>
            <a:r>
              <a:rPr lang="en-US" sz="1800" dirty="0">
                <a:latin typeface="Courier" pitchFamily="2" charset="0"/>
              </a:rPr>
              <a:t>=.</a:t>
            </a:r>
            <a:r>
              <a:rPr lang="en-US" sz="1800" dirty="0" err="1">
                <a:latin typeface="Courier" pitchFamily="2" charset="0"/>
              </a:rPr>
              <a:t>P.sIwW</a:t>
            </a:r>
            <a:r>
              <a:rPr lang="en-US" sz="1800" dirty="0">
                <a:latin typeface="Courier" pitchFamily="2" charset="0"/>
              </a:rPr>
              <a:t>*u0F!j</a:t>
            </a:r>
          </a:p>
          <a:p>
            <a:pPr marL="0" indent="0">
              <a:buNone/>
              <a:tabLst>
                <a:tab pos="3195638" algn="l"/>
                <a:tab pos="6448425" algn="l"/>
              </a:tabLst>
            </a:pPr>
            <a:r>
              <a:rPr lang="en-US" sz="1800" dirty="0">
                <a:latin typeface="Courier" pitchFamily="2" charset="0"/>
              </a:rPr>
              <a:t>P8%KJ’TiGx@9P+j.	P8%Kj’TiGx@9P+j.r	aP6%KJ’TiGx@9P+j.</a:t>
            </a:r>
          </a:p>
          <a:p>
            <a:pPr marL="0" indent="0">
              <a:buNone/>
              <a:tabLst>
                <a:tab pos="3195638" algn="l"/>
                <a:tab pos="6448425" algn="l"/>
              </a:tabLst>
            </a:pPr>
            <a:r>
              <a:rPr lang="en-US" sz="1800" dirty="0" err="1">
                <a:latin typeface="Courier" pitchFamily="2" charset="0"/>
              </a:rPr>
              <a:t>IOKFsnNS</a:t>
            </a:r>
            <a:r>
              <a:rPr lang="en-US" sz="1800" dirty="0">
                <a:latin typeface="Courier" pitchFamily="2" charset="0"/>
              </a:rPr>
              <a:t>=m:1Xuqe	</a:t>
            </a:r>
            <a:r>
              <a:rPr lang="en-US" sz="1800" dirty="0" err="1">
                <a:latin typeface="Courier" pitchFamily="2" charset="0"/>
              </a:rPr>
              <a:t>IOkFsnNS</a:t>
            </a:r>
            <a:r>
              <a:rPr lang="en-US" sz="1800" dirty="0">
                <a:latin typeface="Courier" pitchFamily="2" charset="0"/>
              </a:rPr>
              <a:t>=m:1Xuqe,	</a:t>
            </a:r>
            <a:r>
              <a:rPr lang="en-US" sz="1800" dirty="0" err="1">
                <a:latin typeface="Courier" pitchFamily="2" charset="0"/>
              </a:rPr>
              <a:t>TIOKFsnNS</a:t>
            </a:r>
            <a:r>
              <a:rPr lang="en-US" sz="1800" dirty="0">
                <a:latin typeface="Courier" pitchFamily="2" charset="0"/>
              </a:rPr>
              <a:t>=m:9Xuqe</a:t>
            </a:r>
          </a:p>
          <a:p>
            <a:pPr marL="0" indent="0">
              <a:buNone/>
              <a:tabLst>
                <a:tab pos="3195638" algn="l"/>
                <a:tab pos="6448425" algn="l"/>
              </a:tabLst>
            </a:pPr>
            <a:r>
              <a:rPr lang="en-US" sz="1800" dirty="0">
                <a:latin typeface="Courier" pitchFamily="2" charset="0"/>
              </a:rPr>
              <a:t>kaE6el#:?[</a:t>
            </a:r>
            <a:r>
              <a:rPr lang="en-US" sz="1800" dirty="0" err="1">
                <a:latin typeface="Courier" pitchFamily="2" charset="0"/>
              </a:rPr>
              <a:t>ODeSDJ</a:t>
            </a:r>
            <a:r>
              <a:rPr lang="en-US" sz="1800" dirty="0">
                <a:latin typeface="Courier" pitchFamily="2" charset="0"/>
              </a:rPr>
              <a:t>	kae6el#:?[</a:t>
            </a:r>
            <a:r>
              <a:rPr lang="en-US" sz="1800" dirty="0" err="1">
                <a:latin typeface="Courier" pitchFamily="2" charset="0"/>
              </a:rPr>
              <a:t>ODeSDJ</a:t>
            </a:r>
            <a:r>
              <a:rPr lang="en-US" sz="1800" dirty="0">
                <a:latin typeface="Courier" pitchFamily="2" charset="0"/>
              </a:rPr>
              <a:t>;	nkaE4el#:?[</a:t>
            </a:r>
            <a:r>
              <a:rPr lang="en-US" sz="1800" dirty="0" err="1">
                <a:latin typeface="Courier" pitchFamily="2" charset="0"/>
              </a:rPr>
              <a:t>ODeSDJ</a:t>
            </a:r>
            <a:endParaRPr lang="en-US" sz="1800" dirty="0">
              <a:latin typeface="Courier" pitchFamily="2" charset="0"/>
            </a:endParaRPr>
          </a:p>
          <a:p>
            <a:pPr marL="0" indent="0">
              <a:buNone/>
              <a:tabLst>
                <a:tab pos="3195638" algn="l"/>
                <a:tab pos="6448425" algn="l"/>
              </a:tabLst>
            </a:pPr>
            <a:r>
              <a:rPr lang="en-US" sz="1800" dirty="0" err="1">
                <a:latin typeface="Courier" pitchFamily="2" charset="0"/>
              </a:rPr>
              <a:t>I.Jc&amp;G</a:t>
            </a:r>
            <a:r>
              <a:rPr lang="en-US" sz="1800" dirty="0">
                <a:latin typeface="Courier" pitchFamily="2" charset="0"/>
              </a:rPr>
              <a:t>/+zXXd4(Au	I.JC&amp;G/+zXXd4(Au*	</a:t>
            </a:r>
            <a:r>
              <a:rPr lang="en-US" sz="1800" dirty="0" err="1">
                <a:latin typeface="Courier" pitchFamily="2" charset="0"/>
              </a:rPr>
              <a:t>fI.Jc&amp;G</a:t>
            </a:r>
            <a:r>
              <a:rPr lang="en-US" sz="1800" dirty="0">
                <a:latin typeface="Courier" pitchFamily="2" charset="0"/>
              </a:rPr>
              <a:t>/+zXXd2(Au</a:t>
            </a:r>
          </a:p>
          <a:p>
            <a:pPr marL="0" indent="0">
              <a:buNone/>
              <a:tabLst>
                <a:tab pos="3195638" algn="l"/>
                <a:tab pos="6448425" algn="l"/>
              </a:tabLst>
            </a:pPr>
            <a:r>
              <a:rPr lang="en-US" sz="1800" dirty="0">
                <a:latin typeface="Courier" pitchFamily="2" charset="0"/>
              </a:rPr>
              <a:t>@pa/63yb*:vaR2UD	@pa/63Yb*:vaR2UD=	@</a:t>
            </a:r>
            <a:r>
              <a:rPr lang="en-US" sz="1800" dirty="0" err="1">
                <a:latin typeface="Courier" pitchFamily="2" charset="0"/>
              </a:rPr>
              <a:t>Vpa</a:t>
            </a:r>
            <a:r>
              <a:rPr lang="en-US" sz="1800" dirty="0">
                <a:latin typeface="Courier" pitchFamily="2" charset="0"/>
              </a:rPr>
              <a:t>/43yb*:vaR2UD</a:t>
            </a:r>
          </a:p>
          <a:p>
            <a:pPr marL="0" indent="0">
              <a:buNone/>
              <a:tabLst>
                <a:tab pos="3195638" algn="l"/>
                <a:tab pos="6448425" algn="l"/>
              </a:tabLst>
            </a:pPr>
            <a:r>
              <a:rPr lang="en-US" sz="1800" dirty="0">
                <a:latin typeface="Courier" pitchFamily="2" charset="0"/>
              </a:rPr>
              <a:t>8dpq:L9;’5wW&lt;RY7	8dpQ:L9;’5wW&lt;RY7+	g6dpq:L9;’5wW&lt;RY7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EFFB0-7C9E-594C-A6EC-FD4686124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F1BD60-2216-944A-BF4B-7EC9BB661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F5A5F4D-79C0-5E43-9459-336F23325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30-</a:t>
            </a:r>
            <a:fld id="{52DFCED4-3DB5-5A4D-92BF-293F61671FD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763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79726CD-144E-474C-9C09-886DB093785B}" vid="{1D8E7A62-152F-064E-9B3B-99EB7B1A98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4253</Words>
  <Application>Microsoft Macintosh PowerPoint</Application>
  <PresentationFormat>Widescreen</PresentationFormat>
  <Paragraphs>613</Paragraphs>
  <Slides>62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7" baseType="lpstr">
      <vt:lpstr>Arial</vt:lpstr>
      <vt:lpstr>Calibri</vt:lpstr>
      <vt:lpstr>Calibri Light</vt:lpstr>
      <vt:lpstr>Courier</vt:lpstr>
      <vt:lpstr>Office Theme</vt:lpstr>
      <vt:lpstr>User Security</vt:lpstr>
      <vt:lpstr>Outline</vt:lpstr>
      <vt:lpstr>Policy</vt:lpstr>
      <vt:lpstr>Access</vt:lpstr>
      <vt:lpstr>Passwords</vt:lpstr>
      <vt:lpstr>Isolated System</vt:lpstr>
      <vt:lpstr>Multiple Systems</vt:lpstr>
      <vt:lpstr>Infrastructure Passwords</vt:lpstr>
      <vt:lpstr>Papers for Anne and Paul</vt:lpstr>
      <vt:lpstr>Non-Infrastructure Passwords</vt:lpstr>
      <vt:lpstr>Two-Factor Authentication</vt:lpstr>
      <vt:lpstr>Login Procedure</vt:lpstr>
      <vt:lpstr>Lack of Mutual Authentication</vt:lpstr>
      <vt:lpstr>More Complicated</vt:lpstr>
      <vt:lpstr>Reading Password As Entered</vt:lpstr>
      <vt:lpstr>Noticing Previous Logins</vt:lpstr>
      <vt:lpstr>Untrustworthy Trusted Hosts</vt:lpstr>
      <vt:lpstr>Analysis</vt:lpstr>
      <vt:lpstr>Analysis</vt:lpstr>
      <vt:lpstr>Leaving the System</vt:lpstr>
      <vt:lpstr>Walking Away</vt:lpstr>
      <vt:lpstr>Modems</vt:lpstr>
      <vt:lpstr>Analysis</vt:lpstr>
      <vt:lpstr>Files and Devices</vt:lpstr>
      <vt:lpstr>Files</vt:lpstr>
      <vt:lpstr>File Permission on Creation</vt:lpstr>
      <vt:lpstr>Group Access</vt:lpstr>
      <vt:lpstr>Group Access</vt:lpstr>
      <vt:lpstr>File Deletion</vt:lpstr>
      <vt:lpstr>Rights and Aliases</vt:lpstr>
      <vt:lpstr>Deletion</vt:lpstr>
      <vt:lpstr>Example</vt:lpstr>
      <vt:lpstr>Persistence</vt:lpstr>
      <vt:lpstr>Direct, Indirect Aliases</vt:lpstr>
      <vt:lpstr>Analysis</vt:lpstr>
      <vt:lpstr>Devices</vt:lpstr>
      <vt:lpstr>Writable Devices</vt:lpstr>
      <vt:lpstr>Smart Terminals</vt:lpstr>
      <vt:lpstr>Trojan Horse Letter</vt:lpstr>
      <vt:lpstr>Why So Dangerous?</vt:lpstr>
      <vt:lpstr>Monitors and Window Systems</vt:lpstr>
      <vt:lpstr>Access Control</vt:lpstr>
      <vt:lpstr>X Windows Tokens</vt:lpstr>
      <vt:lpstr>Analysis</vt:lpstr>
      <vt:lpstr>Processes</vt:lpstr>
      <vt:lpstr>Copying Files</vt:lpstr>
      <vt:lpstr>Moving Files</vt:lpstr>
      <vt:lpstr>Accidentally Overwriting Files</vt:lpstr>
      <vt:lpstr>Encryption</vt:lpstr>
      <vt:lpstr>Saving Passwords</vt:lpstr>
      <vt:lpstr>Start-Up Settings</vt:lpstr>
      <vt:lpstr>Limiting Privileges</vt:lpstr>
      <vt:lpstr>Malicious Logic</vt:lpstr>
      <vt:lpstr>Search Paths</vt:lpstr>
      <vt:lpstr>Analysis</vt:lpstr>
      <vt:lpstr>Analysis (con’t)</vt:lpstr>
      <vt:lpstr>Electronic Communications</vt:lpstr>
      <vt:lpstr>Automated E-mail Processing</vt:lpstr>
      <vt:lpstr>Failure to Check Certificates</vt:lpstr>
      <vt:lpstr>Sending Unexpected Content</vt:lpstr>
      <vt:lpstr>Analysis</vt:lpstr>
      <vt:lpstr>Key Points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Matt Bishop</dc:creator>
  <cp:lastModifiedBy>Matt Bishop</cp:lastModifiedBy>
  <cp:revision>8</cp:revision>
  <dcterms:created xsi:type="dcterms:W3CDTF">2018-10-24T07:20:13Z</dcterms:created>
  <dcterms:modified xsi:type="dcterms:W3CDTF">2018-11-13T06:56:35Z</dcterms:modified>
</cp:coreProperties>
</file>