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6" r:id="rId3"/>
    <p:sldId id="260"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136" y="-2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ADEEA-2554-3649-A5FC-F8BE9CAFE9B8}" type="datetimeFigureOut">
              <a:rPr lang="en-US" smtClean="0"/>
              <a:t>1/4/16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EA536-0A02-024A-865C-9746DE76D2ED}" type="slidenum">
              <a:rPr lang="en-US" smtClean="0"/>
              <a:t>‹#›</a:t>
            </a:fld>
            <a:endParaRPr lang="en-US"/>
          </a:p>
        </p:txBody>
      </p:sp>
    </p:spTree>
    <p:extLst>
      <p:ext uri="{BB962C8B-B14F-4D97-AF65-F5344CB8AC3E}">
        <p14:creationId xmlns:p14="http://schemas.microsoft.com/office/powerpoint/2010/main" val="22644151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make the squares bigger. If there is a little icon system we want to adopt that can go in the upper right hand corner of a square, that is fine. Perhaps this can signify %done, %effort, alert to a problem, indicate a critical path, or otherwise bring attention. Teams</a:t>
            </a:r>
            <a:r>
              <a:rPr lang="en-US" baseline="0" dirty="0" smtClean="0"/>
              <a:t> should be able to put graphics in the boxes </a:t>
            </a:r>
            <a:r>
              <a:rPr lang="en-US" baseline="0" smtClean="0"/>
              <a:t>as well.</a:t>
            </a:r>
            <a:endParaRPr lang="en-US"/>
          </a:p>
        </p:txBody>
      </p:sp>
      <p:sp>
        <p:nvSpPr>
          <p:cNvPr id="4" name="Slide Number Placeholder 3"/>
          <p:cNvSpPr>
            <a:spLocks noGrp="1"/>
          </p:cNvSpPr>
          <p:nvPr>
            <p:ph type="sldNum" sz="quarter" idx="10"/>
          </p:nvPr>
        </p:nvSpPr>
        <p:spPr/>
        <p:txBody>
          <a:bodyPr/>
          <a:lstStyle/>
          <a:p>
            <a:fld id="{9B6EA536-0A02-024A-865C-9746DE76D2ED}" type="slidenum">
              <a:rPr lang="en-US" smtClean="0"/>
              <a:t>1</a:t>
            </a:fld>
            <a:endParaRPr lang="en-US"/>
          </a:p>
        </p:txBody>
      </p:sp>
    </p:spTree>
    <p:extLst>
      <p:ext uri="{BB962C8B-B14F-4D97-AF65-F5344CB8AC3E}">
        <p14:creationId xmlns:p14="http://schemas.microsoft.com/office/powerpoint/2010/main" val="504756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make the squares bigger. If there is a little icon system we want to adopt that can go in the upper right hand corner of a square, that is fine. Perhaps this can signify %done, %effort, alert to a problem, indicate a critical path, or otherwise bring attention. Teams</a:t>
            </a:r>
            <a:r>
              <a:rPr lang="en-US" baseline="0" dirty="0" smtClean="0"/>
              <a:t> should be able to put graphics in the boxes </a:t>
            </a:r>
            <a:r>
              <a:rPr lang="en-US" baseline="0" smtClean="0"/>
              <a:t>as well.</a:t>
            </a:r>
            <a:endParaRPr lang="en-US"/>
          </a:p>
        </p:txBody>
      </p:sp>
      <p:sp>
        <p:nvSpPr>
          <p:cNvPr id="4" name="Slide Number Placeholder 3"/>
          <p:cNvSpPr>
            <a:spLocks noGrp="1"/>
          </p:cNvSpPr>
          <p:nvPr>
            <p:ph type="sldNum" sz="quarter" idx="10"/>
          </p:nvPr>
        </p:nvSpPr>
        <p:spPr/>
        <p:txBody>
          <a:bodyPr/>
          <a:lstStyle/>
          <a:p>
            <a:fld id="{9B6EA536-0A02-024A-865C-9746DE76D2ED}" type="slidenum">
              <a:rPr lang="en-US" smtClean="0"/>
              <a:pPr/>
              <a:t>4</a:t>
            </a:fld>
            <a:endParaRPr lang="en-US"/>
          </a:p>
        </p:txBody>
      </p:sp>
    </p:spTree>
    <p:extLst>
      <p:ext uri="{BB962C8B-B14F-4D97-AF65-F5344CB8AC3E}">
        <p14:creationId xmlns:p14="http://schemas.microsoft.com/office/powerpoint/2010/main" val="50475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27541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69506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48912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2860293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394864-8E61-46E1-AE6F-DC9B03139954}" type="datetimeFigureOut">
              <a:rPr lang="en-US" smtClean="0"/>
              <a:t>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215804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394864-8E61-46E1-AE6F-DC9B03139954}" type="datetimeFigureOut">
              <a:rPr lang="en-US" smtClean="0"/>
              <a:t>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26416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394864-8E61-46E1-AE6F-DC9B03139954}" type="datetimeFigureOut">
              <a:rPr lang="en-US" smtClean="0"/>
              <a:t>1/4/16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721424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394864-8E61-46E1-AE6F-DC9B03139954}" type="datetimeFigureOut">
              <a:rPr lang="en-US" smtClean="0"/>
              <a:t>1/4/16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984005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94864-8E61-46E1-AE6F-DC9B03139954}" type="datetimeFigureOut">
              <a:rPr lang="en-US" smtClean="0"/>
              <a:t>1/4/16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1586553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94864-8E61-46E1-AE6F-DC9B03139954}" type="datetimeFigureOut">
              <a:rPr lang="en-US" smtClean="0"/>
              <a:t>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360674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94864-8E61-46E1-AE6F-DC9B03139954}" type="datetimeFigureOut">
              <a:rPr lang="en-US" smtClean="0"/>
              <a:t>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11565422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94864-8E61-46E1-AE6F-DC9B03139954}" type="datetimeFigureOut">
              <a:rPr lang="en-US" smtClean="0"/>
              <a:t>1/4/16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C044C-C631-4C06-B937-BF52F1189CD5}" type="slidenum">
              <a:rPr lang="en-US" smtClean="0"/>
              <a:t>‹#›</a:t>
            </a:fld>
            <a:endParaRPr lang="en-US"/>
          </a:p>
        </p:txBody>
      </p:sp>
    </p:spTree>
    <p:extLst>
      <p:ext uri="{BB962C8B-B14F-4D97-AF65-F5344CB8AC3E}">
        <p14:creationId xmlns:p14="http://schemas.microsoft.com/office/powerpoint/2010/main" val="2941452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734877"/>
          </a:xfrm>
        </p:spPr>
        <p:txBody>
          <a:bodyPr/>
          <a:lstStyle/>
          <a:p>
            <a:r>
              <a:rPr lang="en-US" sz="3600" dirty="0" err="1" smtClean="0"/>
              <a:t>INSuRE</a:t>
            </a:r>
            <a:r>
              <a:rPr lang="en-US" sz="3600" dirty="0" smtClean="0"/>
              <a:t> Project: “Name of Project”</a:t>
            </a:r>
            <a:endParaRPr lang="en-US" sz="3600" dirty="0"/>
          </a:p>
        </p:txBody>
      </p:sp>
      <p:sp>
        <p:nvSpPr>
          <p:cNvPr id="3" name="Title 1"/>
          <p:cNvSpPr txBox="1">
            <a:spLocks/>
          </p:cNvSpPr>
          <p:nvPr/>
        </p:nvSpPr>
        <p:spPr>
          <a:xfrm>
            <a:off x="304800" y="822325"/>
            <a:ext cx="10515600" cy="549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t>Team member names, technical director and agency</a:t>
            </a:r>
            <a:endParaRPr lang="en-US" sz="2400" dirty="0"/>
          </a:p>
        </p:txBody>
      </p:sp>
      <p:grpSp>
        <p:nvGrpSpPr>
          <p:cNvPr id="11" name="Group 10"/>
          <p:cNvGrpSpPr/>
          <p:nvPr/>
        </p:nvGrpSpPr>
        <p:grpSpPr>
          <a:xfrm>
            <a:off x="838200" y="2057578"/>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Overview of project</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Operational capability and status</a:t>
              </a:r>
              <a:endParaRPr lang="en-US" dirty="0"/>
            </a:p>
          </p:txBody>
        </p:sp>
      </p:grpSp>
      <p:grpSp>
        <p:nvGrpSpPr>
          <p:cNvPr id="15" name="Group 14"/>
          <p:cNvGrpSpPr/>
          <p:nvPr/>
        </p:nvGrpSpPr>
        <p:grpSpPr>
          <a:xfrm>
            <a:off x="838199" y="4287134"/>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Technical approach</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Schedule</a:t>
              </a:r>
              <a:endParaRPr lang="en-US" dirty="0"/>
            </a:p>
          </p:txBody>
        </p:sp>
      </p:grpSp>
      <p:sp>
        <p:nvSpPr>
          <p:cNvPr id="6" name="TextBox 5"/>
          <p:cNvSpPr txBox="1"/>
          <p:nvPr/>
        </p:nvSpPr>
        <p:spPr>
          <a:xfrm>
            <a:off x="838199" y="2452688"/>
            <a:ext cx="5190067"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Project summary</a:t>
            </a:r>
          </a:p>
        </p:txBody>
      </p:sp>
      <p:sp>
        <p:nvSpPr>
          <p:cNvPr id="22" name="TextBox 21"/>
          <p:cNvSpPr txBox="1"/>
          <p:nvPr/>
        </p:nvSpPr>
        <p:spPr>
          <a:xfrm>
            <a:off x="6095999" y="2450245"/>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What functionality has been done</a:t>
            </a:r>
          </a:p>
          <a:p>
            <a:pPr marL="285750" indent="-285750">
              <a:buFont typeface="Arial" panose="020B0604020202020204" pitchFamily="34" charset="0"/>
              <a:buChar char="•"/>
            </a:pPr>
            <a:r>
              <a:rPr lang="en-US" dirty="0" smtClean="0"/>
              <a:t>What functionality remains to be completed</a:t>
            </a:r>
            <a:endParaRPr lang="en-US" dirty="0"/>
          </a:p>
        </p:txBody>
      </p:sp>
      <p:sp>
        <p:nvSpPr>
          <p:cNvPr id="23" name="TextBox 22"/>
          <p:cNvSpPr txBox="1"/>
          <p:nvPr/>
        </p:nvSpPr>
        <p:spPr>
          <a:xfrm>
            <a:off x="838198" y="4572000"/>
            <a:ext cx="5190067"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Current technical approach to implement functionalities</a:t>
            </a:r>
          </a:p>
          <a:p>
            <a:pPr marL="285750" indent="-285750">
              <a:buFont typeface="Arial" panose="020B0604020202020204" pitchFamily="34" charset="0"/>
              <a:buChar char="•"/>
            </a:pPr>
            <a:r>
              <a:rPr lang="en-US" dirty="0" smtClean="0"/>
              <a:t>Current problems being worked through, questions on future approaches if necessary.</a:t>
            </a:r>
            <a:endParaRPr lang="en-US" dirty="0"/>
          </a:p>
        </p:txBody>
      </p:sp>
      <p:sp>
        <p:nvSpPr>
          <p:cNvPr id="24" name="TextBox 23"/>
          <p:cNvSpPr txBox="1"/>
          <p:nvPr/>
        </p:nvSpPr>
        <p:spPr>
          <a:xfrm>
            <a:off x="6095998" y="4589120"/>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Ongoing schedule, updated for this week</a:t>
            </a:r>
          </a:p>
          <a:p>
            <a:pPr marL="285750" indent="-285750">
              <a:buFont typeface="Arial" panose="020B0604020202020204" pitchFamily="34" charset="0"/>
              <a:buChar char="•"/>
            </a:pPr>
            <a:r>
              <a:rPr lang="en-US" dirty="0" smtClean="0"/>
              <a:t>Status of next deliverable</a:t>
            </a:r>
            <a:endParaRPr lang="en-US" dirty="0"/>
          </a:p>
        </p:txBody>
      </p:sp>
      <p:sp>
        <p:nvSpPr>
          <p:cNvPr id="7" name="TextBox 6"/>
          <p:cNvSpPr txBox="1"/>
          <p:nvPr/>
        </p:nvSpPr>
        <p:spPr>
          <a:xfrm>
            <a:off x="10134600" y="238780"/>
            <a:ext cx="1615631" cy="461665"/>
          </a:xfrm>
          <a:prstGeom prst="rect">
            <a:avLst/>
          </a:prstGeom>
          <a:noFill/>
        </p:spPr>
        <p:txBody>
          <a:bodyPr wrap="square" rtlCol="0">
            <a:spAutoFit/>
          </a:bodyPr>
          <a:lstStyle/>
          <a:p>
            <a:r>
              <a:rPr lang="en-US" sz="2400" dirty="0" smtClean="0">
                <a:latin typeface="+mj-lt"/>
              </a:rPr>
              <a:t>Date: ____</a:t>
            </a:r>
            <a:endParaRPr lang="en-US" sz="2400" dirty="0">
              <a:latin typeface="+mj-lt"/>
            </a:endParaRPr>
          </a:p>
        </p:txBody>
      </p:sp>
    </p:spTree>
    <p:extLst>
      <p:ext uri="{BB962C8B-B14F-4D97-AF65-F5344CB8AC3E}">
        <p14:creationId xmlns:p14="http://schemas.microsoft.com/office/powerpoint/2010/main" val="22717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INSuRE</a:t>
            </a:r>
            <a:r>
              <a:rPr lang="en-US" dirty="0" smtClean="0"/>
              <a:t> Project Progress</a:t>
            </a:r>
            <a:endParaRPr lang="en-US" dirty="0"/>
          </a:p>
        </p:txBody>
      </p:sp>
      <p:sp>
        <p:nvSpPr>
          <p:cNvPr id="3" name="Title 1"/>
          <p:cNvSpPr txBox="1">
            <a:spLocks/>
          </p:cNvSpPr>
          <p:nvPr/>
        </p:nvSpPr>
        <p:spPr>
          <a:xfrm>
            <a:off x="838200" y="1127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smtClean="0"/>
              <a:t>Project: </a:t>
            </a:r>
            <a:r>
              <a:rPr lang="en-US" sz="3200" dirty="0" smtClean="0"/>
              <a:t>____________ Date: _____</a:t>
            </a:r>
            <a:endParaRPr lang="en-US" sz="3200" dirty="0"/>
          </a:p>
        </p:txBody>
      </p:sp>
      <p:grpSp>
        <p:nvGrpSpPr>
          <p:cNvPr id="11" name="Group 10"/>
          <p:cNvGrpSpPr/>
          <p:nvPr/>
        </p:nvGrpSpPr>
        <p:grpSpPr>
          <a:xfrm>
            <a:off x="838200" y="2057578"/>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This Week’s Progress</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Next Week’s Work</a:t>
              </a:r>
              <a:endParaRPr lang="en-US" dirty="0"/>
            </a:p>
          </p:txBody>
        </p:sp>
      </p:grpSp>
      <p:grpSp>
        <p:nvGrpSpPr>
          <p:cNvPr id="15" name="Group 14"/>
          <p:cNvGrpSpPr/>
          <p:nvPr/>
        </p:nvGrpSpPr>
        <p:grpSpPr>
          <a:xfrm>
            <a:off x="838199" y="4287134"/>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Impediments/Problems/Issues</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Other Questions</a:t>
              </a:r>
              <a:endParaRPr lang="en-US" dirty="0"/>
            </a:p>
          </p:txBody>
        </p:sp>
      </p:grpSp>
      <p:sp>
        <p:nvSpPr>
          <p:cNvPr id="5" name="TextBox 4"/>
          <p:cNvSpPr txBox="1"/>
          <p:nvPr/>
        </p:nvSpPr>
        <p:spPr>
          <a:xfrm>
            <a:off x="5373510" y="4261356"/>
            <a:ext cx="654756" cy="369332"/>
          </a:xfrm>
          <a:prstGeom prst="rect">
            <a:avLst/>
          </a:prstGeom>
          <a:noFill/>
        </p:spPr>
        <p:txBody>
          <a:bodyPr wrap="square" rtlCol="0">
            <a:spAutoFit/>
          </a:bodyPr>
          <a:lstStyle/>
          <a:p>
            <a:pPr algn="ctr"/>
            <a:r>
              <a:rPr lang="en-US" dirty="0" smtClean="0">
                <a:solidFill>
                  <a:srgbClr val="FF0000"/>
                </a:solidFill>
              </a:rPr>
              <a:t>X</a:t>
            </a:r>
            <a:endParaRPr lang="en-US" dirty="0">
              <a:solidFill>
                <a:srgbClr val="FF0000"/>
              </a:solidFill>
            </a:endParaRPr>
          </a:p>
        </p:txBody>
      </p:sp>
      <p:sp>
        <p:nvSpPr>
          <p:cNvPr id="21" name="TextBox 20"/>
          <p:cNvSpPr txBox="1"/>
          <p:nvPr/>
        </p:nvSpPr>
        <p:spPr>
          <a:xfrm>
            <a:off x="5373510" y="2053913"/>
            <a:ext cx="654756" cy="369332"/>
          </a:xfrm>
          <a:prstGeom prst="rect">
            <a:avLst/>
          </a:prstGeom>
          <a:noFill/>
        </p:spPr>
        <p:txBody>
          <a:bodyPr wrap="square" rtlCol="0">
            <a:spAutoFit/>
          </a:bodyPr>
          <a:lstStyle/>
          <a:p>
            <a:pPr algn="ctr"/>
            <a:r>
              <a:rPr lang="en-US" dirty="0">
                <a:solidFill>
                  <a:schemeClr val="accent6"/>
                </a:solidFill>
              </a:rPr>
              <a:t>✓</a:t>
            </a:r>
          </a:p>
        </p:txBody>
      </p:sp>
      <p:sp>
        <p:nvSpPr>
          <p:cNvPr id="6" name="TextBox 5"/>
          <p:cNvSpPr txBox="1"/>
          <p:nvPr/>
        </p:nvSpPr>
        <p:spPr>
          <a:xfrm>
            <a:off x="838199" y="2452688"/>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Wrote some things</a:t>
            </a:r>
          </a:p>
          <a:p>
            <a:pPr marL="285750" indent="-285750">
              <a:buFont typeface="Arial" panose="020B0604020202020204" pitchFamily="34" charset="0"/>
              <a:buChar char="•"/>
            </a:pPr>
            <a:r>
              <a:rPr lang="en-US" dirty="0" smtClean="0"/>
              <a:t>Found some results</a:t>
            </a:r>
            <a:endParaRPr lang="en-US" dirty="0"/>
          </a:p>
        </p:txBody>
      </p:sp>
      <p:sp>
        <p:nvSpPr>
          <p:cNvPr id="22" name="TextBox 21"/>
          <p:cNvSpPr txBox="1"/>
          <p:nvPr/>
        </p:nvSpPr>
        <p:spPr>
          <a:xfrm>
            <a:off x="6095999" y="2450245"/>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Write more things</a:t>
            </a:r>
          </a:p>
          <a:p>
            <a:pPr marL="285750" indent="-285750">
              <a:buFont typeface="Arial" panose="020B0604020202020204" pitchFamily="34" charset="0"/>
              <a:buChar char="•"/>
            </a:pPr>
            <a:r>
              <a:rPr lang="en-US" dirty="0" smtClean="0"/>
              <a:t>Find more results</a:t>
            </a:r>
            <a:endParaRPr lang="en-US" dirty="0"/>
          </a:p>
        </p:txBody>
      </p:sp>
      <p:sp>
        <p:nvSpPr>
          <p:cNvPr id="23" name="TextBox 22"/>
          <p:cNvSpPr txBox="1"/>
          <p:nvPr/>
        </p:nvSpPr>
        <p:spPr>
          <a:xfrm>
            <a:off x="838198" y="4658723"/>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Existential angst</a:t>
            </a:r>
          </a:p>
          <a:p>
            <a:pPr marL="285750" indent="-285750">
              <a:buFont typeface="Arial" panose="020B0604020202020204" pitchFamily="34" charset="0"/>
              <a:buChar char="•"/>
            </a:pPr>
            <a:r>
              <a:rPr lang="en-US" dirty="0" smtClean="0"/>
              <a:t>Angry badgers</a:t>
            </a:r>
            <a:endParaRPr lang="en-US" dirty="0"/>
          </a:p>
        </p:txBody>
      </p:sp>
      <p:sp>
        <p:nvSpPr>
          <p:cNvPr id="24" name="TextBox 23"/>
          <p:cNvSpPr txBox="1"/>
          <p:nvPr/>
        </p:nvSpPr>
        <p:spPr>
          <a:xfrm>
            <a:off x="6095998" y="4589120"/>
            <a:ext cx="5190067"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Is the </a:t>
            </a:r>
            <a:r>
              <a:rPr lang="en-US" dirty="0" err="1" smtClean="0"/>
              <a:t>hokie</a:t>
            </a:r>
            <a:r>
              <a:rPr lang="en-US" dirty="0" smtClean="0"/>
              <a:t> </a:t>
            </a:r>
            <a:r>
              <a:rPr lang="en-US" dirty="0" err="1" smtClean="0"/>
              <a:t>pokie</a:t>
            </a:r>
            <a:r>
              <a:rPr lang="en-US" smtClean="0"/>
              <a:t> what it’s really all about?</a:t>
            </a:r>
            <a:endParaRPr lang="en-US" dirty="0"/>
          </a:p>
        </p:txBody>
      </p:sp>
    </p:spTree>
    <p:extLst>
      <p:ext uri="{BB962C8B-B14F-4D97-AF65-F5344CB8AC3E}">
        <p14:creationId xmlns:p14="http://schemas.microsoft.com/office/powerpoint/2010/main" val="810607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Dashboard Report</a:t>
            </a:r>
            <a:endParaRPr lang="en-US" dirty="0"/>
          </a:p>
        </p:txBody>
      </p:sp>
      <p:sp>
        <p:nvSpPr>
          <p:cNvPr id="3" name="TextBox 2"/>
          <p:cNvSpPr txBox="1"/>
          <p:nvPr/>
        </p:nvSpPr>
        <p:spPr>
          <a:xfrm>
            <a:off x="2819400" y="2133600"/>
            <a:ext cx="7162800" cy="3046988"/>
          </a:xfrm>
          <a:prstGeom prst="rect">
            <a:avLst/>
          </a:prstGeom>
          <a:noFill/>
        </p:spPr>
        <p:txBody>
          <a:bodyPr wrap="square" rtlCol="0">
            <a:spAutoFit/>
          </a:bodyPr>
          <a:lstStyle/>
          <a:p>
            <a:r>
              <a:rPr lang="en-US" sz="2400" dirty="0" smtClean="0"/>
              <a:t>Please follow this format exactly. You can add additional slides if you want to put in more detail, but the first two slides must look like the example and provide enough detail so the reader can see what you have done, what you plan to do, and any problems you are facing.</a:t>
            </a:r>
          </a:p>
          <a:p>
            <a:endParaRPr lang="en-US" sz="2400" dirty="0"/>
          </a:p>
          <a:p>
            <a:r>
              <a:rPr lang="en-US" sz="2400" dirty="0" smtClean="0"/>
              <a:t>What follows is an example from one of the </a:t>
            </a:r>
            <a:r>
              <a:rPr lang="en-US" sz="2400" smtClean="0"/>
              <a:t>Purdue projects.</a:t>
            </a:r>
            <a:endParaRPr lang="en-US" sz="2400" dirty="0"/>
          </a:p>
        </p:txBody>
      </p:sp>
    </p:spTree>
    <p:extLst>
      <p:ext uri="{BB962C8B-B14F-4D97-AF65-F5344CB8AC3E}">
        <p14:creationId xmlns:p14="http://schemas.microsoft.com/office/powerpoint/2010/main" val="2152692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734877"/>
          </a:xfrm>
        </p:spPr>
        <p:txBody>
          <a:bodyPr>
            <a:normAutofit fontScale="90000"/>
          </a:bodyPr>
          <a:lstStyle/>
          <a:p>
            <a:pPr algn="ctr"/>
            <a:r>
              <a:rPr lang="en-US" sz="3600" dirty="0" err="1" smtClean="0"/>
              <a:t>INSuRE</a:t>
            </a:r>
            <a:r>
              <a:rPr lang="en-US" sz="3600" dirty="0" smtClean="0"/>
              <a:t> Project: “Coping Mechanisms </a:t>
            </a:r>
            <a:br>
              <a:rPr lang="en-US" sz="3600" dirty="0" smtClean="0"/>
            </a:br>
            <a:r>
              <a:rPr lang="en-US" sz="3600" dirty="0" smtClean="0"/>
              <a:t>in Password Selection”</a:t>
            </a:r>
            <a:endParaRPr lang="en-US" sz="3600" dirty="0"/>
          </a:p>
        </p:txBody>
      </p:sp>
      <p:sp>
        <p:nvSpPr>
          <p:cNvPr id="3" name="Title 1"/>
          <p:cNvSpPr txBox="1">
            <a:spLocks/>
          </p:cNvSpPr>
          <p:nvPr/>
        </p:nvSpPr>
        <p:spPr>
          <a:xfrm>
            <a:off x="304800" y="1143000"/>
            <a:ext cx="10515600" cy="549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dirty="0" smtClean="0"/>
              <a:t>Brian </a:t>
            </a:r>
            <a:r>
              <a:rPr lang="en-US" sz="2400" dirty="0" err="1" smtClean="0"/>
              <a:t>Curnett</a:t>
            </a:r>
            <a:r>
              <a:rPr lang="en-US" sz="2400" dirty="0" smtClean="0"/>
              <a:t>, Teri Flory, Trent </a:t>
            </a:r>
            <a:r>
              <a:rPr lang="en-US" sz="2400" dirty="0" err="1" smtClean="0"/>
              <a:t>Pitsenbarger</a:t>
            </a:r>
            <a:r>
              <a:rPr lang="en-US" sz="2400" dirty="0" smtClean="0"/>
              <a:t> and Bill Layton at the NSA</a:t>
            </a:r>
            <a:endParaRPr lang="en-US" sz="2400" dirty="0"/>
          </a:p>
        </p:txBody>
      </p:sp>
      <p:grpSp>
        <p:nvGrpSpPr>
          <p:cNvPr id="11" name="Group 10"/>
          <p:cNvGrpSpPr/>
          <p:nvPr/>
        </p:nvGrpSpPr>
        <p:grpSpPr>
          <a:xfrm>
            <a:off x="838200" y="2057578"/>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Overview of project</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Operational capability and status</a:t>
              </a:r>
              <a:endParaRPr lang="en-US" dirty="0"/>
            </a:p>
          </p:txBody>
        </p:sp>
      </p:grpSp>
      <p:grpSp>
        <p:nvGrpSpPr>
          <p:cNvPr id="15" name="Group 14"/>
          <p:cNvGrpSpPr/>
          <p:nvPr/>
        </p:nvGrpSpPr>
        <p:grpSpPr>
          <a:xfrm>
            <a:off x="838199" y="4287134"/>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Technical approach</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Schedule</a:t>
              </a:r>
              <a:endParaRPr lang="en-US" dirty="0"/>
            </a:p>
          </p:txBody>
        </p:sp>
      </p:grpSp>
      <p:sp>
        <p:nvSpPr>
          <p:cNvPr id="6" name="TextBox 5"/>
          <p:cNvSpPr txBox="1"/>
          <p:nvPr/>
        </p:nvSpPr>
        <p:spPr>
          <a:xfrm>
            <a:off x="838199" y="2452688"/>
            <a:ext cx="5190067"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Collect passwords over five to seven modifications, within a specified password policy, and analyze whether coping mechanisms are utilized by the password creators.</a:t>
            </a:r>
          </a:p>
        </p:txBody>
      </p:sp>
      <p:sp>
        <p:nvSpPr>
          <p:cNvPr id="22" name="TextBox 21"/>
          <p:cNvSpPr txBox="1"/>
          <p:nvPr/>
        </p:nvSpPr>
        <p:spPr>
          <a:xfrm>
            <a:off x="6095999" y="2450245"/>
            <a:ext cx="5190067" cy="175432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Proposal, Literature Review, and paper outlining plan have been completed</a:t>
            </a:r>
          </a:p>
          <a:p>
            <a:pPr marL="285750" indent="-285750">
              <a:buFont typeface="Arial" panose="020B0604020202020204" pitchFamily="34" charset="0"/>
              <a:buChar char="•"/>
            </a:pPr>
            <a:r>
              <a:rPr lang="en-US" dirty="0" smtClean="0"/>
              <a:t>Meetings with IRB and Stat Consult have been completed</a:t>
            </a:r>
          </a:p>
          <a:p>
            <a:pPr marL="285750" indent="-285750">
              <a:buFont typeface="Arial" panose="020B0604020202020204" pitchFamily="34" charset="0"/>
              <a:buChar char="•"/>
            </a:pPr>
            <a:r>
              <a:rPr lang="en-US" dirty="0" smtClean="0"/>
              <a:t>Need to finalize IRB application and data management plan</a:t>
            </a:r>
            <a:endParaRPr lang="en-US" dirty="0"/>
          </a:p>
        </p:txBody>
      </p:sp>
      <p:sp>
        <p:nvSpPr>
          <p:cNvPr id="23" name="TextBox 22"/>
          <p:cNvSpPr txBox="1"/>
          <p:nvPr/>
        </p:nvSpPr>
        <p:spPr>
          <a:xfrm>
            <a:off x="838198" y="4572000"/>
            <a:ext cx="5190067" cy="175432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Create website for users to log in and enter passwords</a:t>
            </a:r>
          </a:p>
          <a:p>
            <a:pPr marL="285750" indent="-285750">
              <a:buFont typeface="Arial" panose="020B0604020202020204" pitchFamily="34" charset="0"/>
              <a:buChar char="•"/>
            </a:pPr>
            <a:r>
              <a:rPr lang="en-US" dirty="0" smtClean="0"/>
              <a:t>Create data management excel spreadsheet</a:t>
            </a:r>
          </a:p>
          <a:p>
            <a:pPr marL="285750" indent="-285750">
              <a:buFont typeface="Arial" panose="020B0604020202020204" pitchFamily="34" charset="0"/>
              <a:buChar char="•"/>
            </a:pPr>
            <a:r>
              <a:rPr lang="en-US" dirty="0" smtClean="0"/>
              <a:t>Create initial and final surveys</a:t>
            </a:r>
          </a:p>
          <a:p>
            <a:pPr marL="285750" indent="-285750">
              <a:buFont typeface="Arial" panose="020B0604020202020204" pitchFamily="34" charset="0"/>
              <a:buChar char="•"/>
            </a:pPr>
            <a:r>
              <a:rPr lang="en-US" dirty="0" smtClean="0"/>
              <a:t>Analyze data from surveys and </a:t>
            </a:r>
            <a:r>
              <a:rPr lang="en-US" smtClean="0"/>
              <a:t>passwords from log </a:t>
            </a:r>
            <a:r>
              <a:rPr lang="en-US" dirty="0" smtClean="0"/>
              <a:t>ins</a:t>
            </a:r>
            <a:endParaRPr lang="en-US" dirty="0"/>
          </a:p>
        </p:txBody>
      </p:sp>
      <p:sp>
        <p:nvSpPr>
          <p:cNvPr id="24" name="TextBox 23"/>
          <p:cNvSpPr txBox="1"/>
          <p:nvPr/>
        </p:nvSpPr>
        <p:spPr>
          <a:xfrm>
            <a:off x="6095998" y="4589120"/>
            <a:ext cx="5190067"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Submit IRB Application</a:t>
            </a:r>
          </a:p>
          <a:p>
            <a:pPr marL="285750" indent="-285750">
              <a:buFont typeface="Arial" panose="020B0604020202020204" pitchFamily="34" charset="0"/>
              <a:buChar char="•"/>
            </a:pPr>
            <a:r>
              <a:rPr lang="en-US" dirty="0" smtClean="0"/>
              <a:t>Meet with Website Developer</a:t>
            </a:r>
          </a:p>
          <a:p>
            <a:pPr marL="285750" indent="-285750">
              <a:buFont typeface="Arial" panose="020B0604020202020204" pitchFamily="34" charset="0"/>
              <a:buChar char="•"/>
            </a:pPr>
            <a:r>
              <a:rPr lang="en-US" dirty="0" smtClean="0"/>
              <a:t>Create website</a:t>
            </a:r>
          </a:p>
          <a:p>
            <a:pPr marL="285750" indent="-285750">
              <a:buFont typeface="Arial" panose="020B0604020202020204" pitchFamily="34" charset="0"/>
              <a:buChar char="•"/>
            </a:pPr>
            <a:r>
              <a:rPr lang="en-US" dirty="0" smtClean="0"/>
              <a:t>Create M-Turk HITS</a:t>
            </a:r>
          </a:p>
          <a:p>
            <a:pPr marL="285750" indent="-285750">
              <a:buFont typeface="Arial" panose="020B0604020202020204" pitchFamily="34" charset="0"/>
              <a:buChar char="•"/>
            </a:pPr>
            <a:r>
              <a:rPr lang="en-US" dirty="0" smtClean="0"/>
              <a:t>Data Collection</a:t>
            </a:r>
          </a:p>
          <a:p>
            <a:pPr marL="285750" indent="-285750">
              <a:buFont typeface="Arial" panose="020B0604020202020204" pitchFamily="34" charset="0"/>
              <a:buChar char="•"/>
            </a:pPr>
            <a:r>
              <a:rPr lang="en-US" smtClean="0"/>
              <a:t>Data Analysis</a:t>
            </a:r>
          </a:p>
          <a:p>
            <a:pPr marL="285750" indent="-285750">
              <a:buFont typeface="Arial" panose="020B0604020202020204" pitchFamily="34" charset="0"/>
              <a:buChar char="•"/>
            </a:pPr>
            <a:endParaRPr lang="en-US" dirty="0" smtClean="0"/>
          </a:p>
        </p:txBody>
      </p:sp>
      <p:sp>
        <p:nvSpPr>
          <p:cNvPr id="7" name="TextBox 6"/>
          <p:cNvSpPr txBox="1"/>
          <p:nvPr/>
        </p:nvSpPr>
        <p:spPr>
          <a:xfrm>
            <a:off x="9829800" y="238780"/>
            <a:ext cx="1920431" cy="830997"/>
          </a:xfrm>
          <a:prstGeom prst="rect">
            <a:avLst/>
          </a:prstGeom>
          <a:noFill/>
        </p:spPr>
        <p:txBody>
          <a:bodyPr wrap="square" rtlCol="0">
            <a:spAutoFit/>
          </a:bodyPr>
          <a:lstStyle/>
          <a:p>
            <a:r>
              <a:rPr lang="en-US" sz="2400" dirty="0" smtClean="0">
                <a:latin typeface="+mj-lt"/>
              </a:rPr>
              <a:t>Date: </a:t>
            </a:r>
          </a:p>
          <a:p>
            <a:r>
              <a:rPr lang="en-US" sz="2400" dirty="0" smtClean="0">
                <a:latin typeface="+mj-lt"/>
              </a:rPr>
              <a:t>11-06-2014</a:t>
            </a:r>
            <a:endParaRPr lang="en-US" sz="2400" dirty="0">
              <a:latin typeface="+mj-lt"/>
            </a:endParaRPr>
          </a:p>
        </p:txBody>
      </p:sp>
    </p:spTree>
    <p:extLst>
      <p:ext uri="{BB962C8B-B14F-4D97-AF65-F5344CB8AC3E}">
        <p14:creationId xmlns:p14="http://schemas.microsoft.com/office/powerpoint/2010/main" val="4229348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INSuRE</a:t>
            </a:r>
            <a:r>
              <a:rPr lang="en-US" dirty="0" smtClean="0"/>
              <a:t> Project Progress</a:t>
            </a:r>
            <a:endParaRPr lang="en-US" dirty="0"/>
          </a:p>
        </p:txBody>
      </p:sp>
      <p:sp>
        <p:nvSpPr>
          <p:cNvPr id="3" name="Title 1"/>
          <p:cNvSpPr txBox="1">
            <a:spLocks/>
          </p:cNvSpPr>
          <p:nvPr/>
        </p:nvSpPr>
        <p:spPr>
          <a:xfrm>
            <a:off x="838200" y="9906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smtClean="0"/>
              <a:t>Project: Coping Mechanisms in Password Selection Date: 11-06-2014</a:t>
            </a:r>
            <a:endParaRPr lang="en-US" sz="2800" dirty="0"/>
          </a:p>
        </p:txBody>
      </p:sp>
      <p:grpSp>
        <p:nvGrpSpPr>
          <p:cNvPr id="11" name="Group 10"/>
          <p:cNvGrpSpPr/>
          <p:nvPr/>
        </p:nvGrpSpPr>
        <p:grpSpPr>
          <a:xfrm>
            <a:off x="838200" y="2057400"/>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This Week’s Progress</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Next Week’s Work</a:t>
              </a:r>
              <a:endParaRPr lang="en-US" dirty="0"/>
            </a:p>
          </p:txBody>
        </p:sp>
      </p:grpSp>
      <p:grpSp>
        <p:nvGrpSpPr>
          <p:cNvPr id="15" name="Group 14"/>
          <p:cNvGrpSpPr/>
          <p:nvPr/>
        </p:nvGrpSpPr>
        <p:grpSpPr>
          <a:xfrm>
            <a:off x="838200" y="4267200"/>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Impediments/Problems/Issues</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Other Questions</a:t>
              </a:r>
              <a:endParaRPr lang="en-US" dirty="0"/>
            </a:p>
          </p:txBody>
        </p:sp>
      </p:grpSp>
      <p:sp>
        <p:nvSpPr>
          <p:cNvPr id="5" name="TextBox 4"/>
          <p:cNvSpPr txBox="1"/>
          <p:nvPr/>
        </p:nvSpPr>
        <p:spPr>
          <a:xfrm>
            <a:off x="5373510" y="4261356"/>
            <a:ext cx="654756" cy="369332"/>
          </a:xfrm>
          <a:prstGeom prst="rect">
            <a:avLst/>
          </a:prstGeom>
          <a:noFill/>
        </p:spPr>
        <p:txBody>
          <a:bodyPr wrap="square" rtlCol="0">
            <a:spAutoFit/>
          </a:bodyPr>
          <a:lstStyle/>
          <a:p>
            <a:pPr algn="ctr"/>
            <a:r>
              <a:rPr lang="en-US" dirty="0" smtClean="0">
                <a:solidFill>
                  <a:srgbClr val="FF0000"/>
                </a:solidFill>
              </a:rPr>
              <a:t>X</a:t>
            </a:r>
            <a:endParaRPr lang="en-US" dirty="0">
              <a:solidFill>
                <a:srgbClr val="FF0000"/>
              </a:solidFill>
            </a:endParaRPr>
          </a:p>
        </p:txBody>
      </p:sp>
      <p:sp>
        <p:nvSpPr>
          <p:cNvPr id="21" name="TextBox 20"/>
          <p:cNvSpPr txBox="1"/>
          <p:nvPr/>
        </p:nvSpPr>
        <p:spPr>
          <a:xfrm>
            <a:off x="5373510" y="2053913"/>
            <a:ext cx="654756" cy="369332"/>
          </a:xfrm>
          <a:prstGeom prst="rect">
            <a:avLst/>
          </a:prstGeom>
          <a:noFill/>
        </p:spPr>
        <p:txBody>
          <a:bodyPr wrap="square" rtlCol="0">
            <a:spAutoFit/>
          </a:bodyPr>
          <a:lstStyle/>
          <a:p>
            <a:pPr algn="ctr"/>
            <a:r>
              <a:rPr lang="en-US" dirty="0">
                <a:solidFill>
                  <a:schemeClr val="accent6"/>
                </a:solidFill>
              </a:rPr>
              <a:t>✓</a:t>
            </a:r>
          </a:p>
        </p:txBody>
      </p:sp>
      <p:sp>
        <p:nvSpPr>
          <p:cNvPr id="6" name="TextBox 5"/>
          <p:cNvSpPr txBox="1"/>
          <p:nvPr/>
        </p:nvSpPr>
        <p:spPr>
          <a:xfrm>
            <a:off x="838199" y="2452688"/>
            <a:ext cx="5190067"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Met with IRB and submitted IRB modifications</a:t>
            </a:r>
          </a:p>
          <a:p>
            <a:pPr marL="285750" indent="-285750">
              <a:buFont typeface="Arial" panose="020B0604020202020204" pitchFamily="34" charset="0"/>
              <a:buChar char="•"/>
            </a:pPr>
            <a:r>
              <a:rPr lang="en-US" sz="1600" dirty="0" smtClean="0"/>
              <a:t>Attempted to arrange meeting with TDs and professors</a:t>
            </a:r>
          </a:p>
          <a:p>
            <a:pPr marL="285750" indent="-285750">
              <a:buFont typeface="Arial" panose="020B0604020202020204" pitchFamily="34" charset="0"/>
              <a:buChar char="•"/>
            </a:pPr>
            <a:r>
              <a:rPr lang="en-US" sz="1600" dirty="0" smtClean="0"/>
              <a:t>Team meeting with Professor Foreman on 11/5</a:t>
            </a:r>
          </a:p>
          <a:p>
            <a:pPr marL="285750" indent="-285750">
              <a:buFont typeface="Arial" panose="020B0604020202020204" pitchFamily="34" charset="0"/>
              <a:buChar char="•"/>
            </a:pPr>
            <a:r>
              <a:rPr lang="en-US" sz="1600" dirty="0" smtClean="0"/>
              <a:t>Continued work on website</a:t>
            </a:r>
          </a:p>
          <a:p>
            <a:pPr marL="285750" indent="-285750">
              <a:buFont typeface="Arial" panose="020B0604020202020204" pitchFamily="34" charset="0"/>
              <a:buChar char="•"/>
            </a:pPr>
            <a:r>
              <a:rPr lang="en-US" sz="1600" dirty="0" smtClean="0"/>
              <a:t>Gave presentations to the class and TDs</a:t>
            </a:r>
          </a:p>
          <a:p>
            <a:pPr marL="285750" indent="-285750">
              <a:buFont typeface="Arial" panose="020B0604020202020204" pitchFamily="34" charset="0"/>
              <a:buChar char="•"/>
            </a:pPr>
            <a:r>
              <a:rPr lang="en-US" sz="1600" dirty="0" smtClean="0"/>
              <a:t>Confirmed process of hosting website (on personal Purdue site as opposed to on </a:t>
            </a:r>
            <a:r>
              <a:rPr lang="en-US" sz="1600" dirty="0" err="1" smtClean="0"/>
              <a:t>Insure’s</a:t>
            </a:r>
            <a:r>
              <a:rPr lang="en-US" sz="1600" dirty="0" smtClean="0"/>
              <a:t> website)</a:t>
            </a:r>
          </a:p>
        </p:txBody>
      </p:sp>
      <p:sp>
        <p:nvSpPr>
          <p:cNvPr id="22" name="TextBox 21"/>
          <p:cNvSpPr txBox="1"/>
          <p:nvPr/>
        </p:nvSpPr>
        <p:spPr>
          <a:xfrm>
            <a:off x="6095999" y="2450245"/>
            <a:ext cx="5190067" cy="160043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Attempt to arrange a meeting with the TDs and professors for 11/12 </a:t>
            </a:r>
          </a:p>
          <a:p>
            <a:pPr marL="285750" indent="-285750">
              <a:buFont typeface="Arial" panose="020B0604020202020204" pitchFamily="34" charset="0"/>
              <a:buChar char="•"/>
            </a:pPr>
            <a:r>
              <a:rPr lang="en-US" sz="1600" dirty="0" smtClean="0"/>
              <a:t>Finalize website</a:t>
            </a:r>
          </a:p>
          <a:p>
            <a:pPr marL="285750" indent="-285750">
              <a:buFont typeface="Arial" panose="020B0604020202020204" pitchFamily="34" charset="0"/>
              <a:buChar char="•"/>
            </a:pPr>
            <a:r>
              <a:rPr lang="en-US" sz="1600" dirty="0" smtClean="0"/>
              <a:t>Finalize </a:t>
            </a:r>
            <a:r>
              <a:rPr lang="en-US" sz="1600" dirty="0" err="1" smtClean="0"/>
              <a:t>MTurk</a:t>
            </a:r>
            <a:r>
              <a:rPr lang="en-US" sz="1600" dirty="0" smtClean="0"/>
              <a:t> HIT and Link</a:t>
            </a:r>
          </a:p>
          <a:p>
            <a:pPr marL="285750" indent="-285750">
              <a:buFont typeface="Arial" panose="020B0604020202020204" pitchFamily="34" charset="0"/>
              <a:buChar char="•"/>
            </a:pPr>
            <a:r>
              <a:rPr lang="en-US" sz="1600" smtClean="0"/>
              <a:t>Begin typing </a:t>
            </a:r>
            <a:r>
              <a:rPr lang="en-US" sz="1600" dirty="0" smtClean="0"/>
              <a:t>final report</a:t>
            </a:r>
          </a:p>
          <a:p>
            <a:pPr marL="285750" indent="-285750"/>
            <a:endParaRPr lang="en-US" dirty="0"/>
          </a:p>
        </p:txBody>
      </p:sp>
      <p:sp>
        <p:nvSpPr>
          <p:cNvPr id="23" name="TextBox 22"/>
          <p:cNvSpPr txBox="1"/>
          <p:nvPr/>
        </p:nvSpPr>
        <p:spPr>
          <a:xfrm>
            <a:off x="838198" y="4658723"/>
            <a:ext cx="5190067" cy="1477328"/>
          </a:xfrm>
          <a:prstGeom prst="rect">
            <a:avLst/>
          </a:prstGeom>
          <a:noFill/>
        </p:spPr>
        <p:txBody>
          <a:bodyPr wrap="square" rtlCol="0">
            <a:spAutoFit/>
          </a:bodyPr>
          <a:lstStyle/>
          <a:p>
            <a:pPr marL="285750" indent="-285750">
              <a:buFont typeface="Arial"/>
              <a:buChar char="•"/>
            </a:pPr>
            <a:r>
              <a:rPr lang="en-US" dirty="0" smtClean="0"/>
              <a:t>Finding a Website Designer</a:t>
            </a:r>
          </a:p>
          <a:p>
            <a:pPr marL="285750" indent="-285750">
              <a:buFont typeface="Arial" panose="020B0604020202020204" pitchFamily="34" charset="0"/>
              <a:buChar char="•"/>
            </a:pPr>
            <a:r>
              <a:rPr lang="en-US" dirty="0" smtClean="0"/>
              <a:t>Time</a:t>
            </a:r>
          </a:p>
          <a:p>
            <a:pPr marL="742950" lvl="1" indent="-285750">
              <a:buFont typeface="Arial" panose="020B0604020202020204" pitchFamily="34" charset="0"/>
              <a:buChar char="•"/>
            </a:pPr>
            <a:r>
              <a:rPr lang="en-US" dirty="0" smtClean="0"/>
              <a:t>IRB process/approval could take up to two months</a:t>
            </a:r>
          </a:p>
          <a:p>
            <a:pPr marL="285750" indent="-285750">
              <a:buFont typeface="Arial" panose="020B0604020202020204" pitchFamily="34" charset="0"/>
              <a:buChar char="•"/>
            </a:pPr>
            <a:r>
              <a:rPr lang="en-US" dirty="0" smtClean="0"/>
              <a:t>Finding enough participants</a:t>
            </a:r>
            <a:endParaRPr lang="en-US" dirty="0"/>
          </a:p>
        </p:txBody>
      </p:sp>
      <p:sp>
        <p:nvSpPr>
          <p:cNvPr id="24" name="TextBox 23"/>
          <p:cNvSpPr txBox="1"/>
          <p:nvPr/>
        </p:nvSpPr>
        <p:spPr>
          <a:xfrm>
            <a:off x="6095998" y="4589120"/>
            <a:ext cx="5190067" cy="14773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Will Mechanical Turk provide enough participants?</a:t>
            </a:r>
          </a:p>
          <a:p>
            <a:pPr marL="285750" indent="-285750">
              <a:buFont typeface="Arial" panose="020B0604020202020204" pitchFamily="34" charset="0"/>
              <a:buChar char="•"/>
            </a:pPr>
            <a:r>
              <a:rPr lang="en-US" dirty="0" smtClean="0"/>
              <a:t>Will a consent form advising of the subject matter change the passwords created?</a:t>
            </a:r>
          </a:p>
          <a:p>
            <a:pPr marL="285750" indent="-285750">
              <a:buFont typeface="Arial" panose="020B0604020202020204" pitchFamily="34" charset="0"/>
              <a:buChar char="•"/>
            </a:pPr>
            <a:r>
              <a:rPr lang="en-US" dirty="0" smtClean="0"/>
              <a:t>What is the estimated cost for Mechanical Turk?</a:t>
            </a:r>
          </a:p>
          <a:p>
            <a:pPr marL="285750" indent="-285750">
              <a:buFont typeface="Arial" panose="020B0604020202020204" pitchFamily="34" charset="0"/>
              <a:buChar char="•"/>
            </a:pPr>
            <a:r>
              <a:rPr lang="en-US" dirty="0" smtClean="0"/>
              <a:t>What is the timeframe for IRB approval for </a:t>
            </a:r>
            <a:r>
              <a:rPr lang="en-US" dirty="0" err="1" smtClean="0"/>
              <a:t>MTurk</a:t>
            </a:r>
            <a:r>
              <a:rPr lang="en-US" dirty="0" smtClean="0"/>
              <a:t>?</a:t>
            </a:r>
            <a:endParaRPr lang="en-US" dirty="0"/>
          </a:p>
        </p:txBody>
      </p:sp>
    </p:spTree>
    <p:extLst>
      <p:ext uri="{BB962C8B-B14F-4D97-AF65-F5344CB8AC3E}">
        <p14:creationId xmlns:p14="http://schemas.microsoft.com/office/powerpoint/2010/main" val="3686619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TotalTime>
  <Words>649</Words>
  <Application>Microsoft Macintosh PowerPoint</Application>
  <PresentationFormat>Custom</PresentationFormat>
  <Paragraphs>85</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INSuRE Project: “Name of Project”</vt:lpstr>
      <vt:lpstr>INSuRE Project Progress</vt:lpstr>
      <vt:lpstr>Example Dashboard Report</vt:lpstr>
      <vt:lpstr>INSuRE Project: “Coping Mechanisms  in Password Selection”</vt:lpstr>
      <vt:lpstr>INSuRE Project Progress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INSuRE Project Progress</dc:title>
  <dc:creator>Court</dc:creator>
  <cp:lastModifiedBy>Matt Bishop</cp:lastModifiedBy>
  <cp:revision>12</cp:revision>
  <dcterms:created xsi:type="dcterms:W3CDTF">2014-07-30T18:36:56Z</dcterms:created>
  <dcterms:modified xsi:type="dcterms:W3CDTF">2016-01-04T17:38:45Z</dcterms:modified>
</cp:coreProperties>
</file>